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74" r:id="rId2"/>
    <p:sldId id="275" r:id="rId3"/>
    <p:sldId id="360" r:id="rId4"/>
    <p:sldId id="362" r:id="rId5"/>
    <p:sldId id="370" r:id="rId6"/>
    <p:sldId id="371" r:id="rId7"/>
    <p:sldId id="372" r:id="rId8"/>
    <p:sldId id="373" r:id="rId9"/>
    <p:sldId id="368" r:id="rId10"/>
    <p:sldId id="374" r:id="rId11"/>
    <p:sldId id="380" r:id="rId12"/>
    <p:sldId id="378" r:id="rId13"/>
    <p:sldId id="367" r:id="rId14"/>
    <p:sldId id="364" r:id="rId15"/>
    <p:sldId id="366" r:id="rId16"/>
    <p:sldId id="376" r:id="rId17"/>
    <p:sldId id="377" r:id="rId18"/>
    <p:sldId id="384" r:id="rId19"/>
    <p:sldId id="385" r:id="rId20"/>
    <p:sldId id="386" r:id="rId21"/>
    <p:sldId id="387" r:id="rId22"/>
    <p:sldId id="388" r:id="rId23"/>
    <p:sldId id="389" r:id="rId24"/>
    <p:sldId id="390" r:id="rId25"/>
    <p:sldId id="391" r:id="rId26"/>
    <p:sldId id="394" r:id="rId27"/>
    <p:sldId id="395" r:id="rId28"/>
    <p:sldId id="396" r:id="rId29"/>
    <p:sldId id="397" r:id="rId30"/>
    <p:sldId id="398" r:id="rId31"/>
    <p:sldId id="399" r:id="rId32"/>
    <p:sldId id="401" r:id="rId33"/>
    <p:sldId id="400" r:id="rId34"/>
    <p:sldId id="343" r:id="rId35"/>
    <p:sldId id="392" r:id="rId36"/>
    <p:sldId id="393" r:id="rId37"/>
    <p:sldId id="402" r:id="rId38"/>
    <p:sldId id="403" r:id="rId39"/>
    <p:sldId id="404" r:id="rId40"/>
    <p:sldId id="405" r:id="rId41"/>
    <p:sldId id="406" r:id="rId42"/>
    <p:sldId id="407" r:id="rId43"/>
    <p:sldId id="408" r:id="rId44"/>
    <p:sldId id="363" r:id="rId45"/>
  </p:sldIdLst>
  <p:sldSz cx="9144000" cy="5143500" type="screen16x9"/>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FFF3ED"/>
    <a:srgbClr val="F8CDA2"/>
    <a:srgbClr val="E38281"/>
    <a:srgbClr val="FF3399"/>
    <a:srgbClr val="E589AF"/>
    <a:srgbClr val="6E97C9"/>
    <a:srgbClr val="FFF9E7"/>
    <a:srgbClr val="4D6071"/>
    <a:srgbClr val="F2C5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687" autoAdjust="0"/>
  </p:normalViewPr>
  <p:slideViewPr>
    <p:cSldViewPr>
      <p:cViewPr>
        <p:scale>
          <a:sx n="85" d="100"/>
          <a:sy n="85" d="100"/>
        </p:scale>
        <p:origin x="667" y="4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1092A6-32AC-4290-B6F0-97AED4C36EE4}" type="datetimeFigureOut">
              <a:rPr lang="id-ID" smtClean="0"/>
              <a:t>19/07/2022</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8DBF48-6E1C-45EC-B47A-B7F2A7ED4C36}" type="slidenum">
              <a:rPr lang="id-ID" smtClean="0"/>
              <a:t>‹#›</a:t>
            </a:fld>
            <a:endParaRPr lang="id-ID"/>
          </a:p>
        </p:txBody>
      </p:sp>
    </p:spTree>
    <p:extLst>
      <p:ext uri="{BB962C8B-B14F-4D97-AF65-F5344CB8AC3E}">
        <p14:creationId xmlns:p14="http://schemas.microsoft.com/office/powerpoint/2010/main" val="4147837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3454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SUMBER GAMBAR FONT 8-10pt </a:t>
            </a:r>
            <a:r>
              <a:rPr lang="en-US" dirty="0" err="1"/>
              <a:t>calibri</a:t>
            </a:r>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2</a:t>
            </a:fld>
            <a:endParaRPr lang="id-ID"/>
          </a:p>
        </p:txBody>
      </p:sp>
    </p:spTree>
    <p:extLst>
      <p:ext uri="{BB962C8B-B14F-4D97-AF65-F5344CB8AC3E}">
        <p14:creationId xmlns:p14="http://schemas.microsoft.com/office/powerpoint/2010/main" val="3173831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3</a:t>
            </a:fld>
            <a:endParaRPr lang="id-ID"/>
          </a:p>
        </p:txBody>
      </p:sp>
    </p:spTree>
    <p:extLst>
      <p:ext uri="{BB962C8B-B14F-4D97-AF65-F5344CB8AC3E}">
        <p14:creationId xmlns:p14="http://schemas.microsoft.com/office/powerpoint/2010/main" val="467920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13</a:t>
            </a:fld>
            <a:endParaRPr lang="id-ID"/>
          </a:p>
        </p:txBody>
      </p:sp>
    </p:spTree>
    <p:extLst>
      <p:ext uri="{BB962C8B-B14F-4D97-AF65-F5344CB8AC3E}">
        <p14:creationId xmlns:p14="http://schemas.microsoft.com/office/powerpoint/2010/main" val="1269708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17</a:t>
            </a:fld>
            <a:endParaRPr lang="id-ID"/>
          </a:p>
        </p:txBody>
      </p:sp>
    </p:spTree>
    <p:extLst>
      <p:ext uri="{BB962C8B-B14F-4D97-AF65-F5344CB8AC3E}">
        <p14:creationId xmlns:p14="http://schemas.microsoft.com/office/powerpoint/2010/main" val="2253529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39</a:t>
            </a:fld>
            <a:endParaRPr lang="id-ID"/>
          </a:p>
        </p:txBody>
      </p:sp>
    </p:spTree>
    <p:extLst>
      <p:ext uri="{BB962C8B-B14F-4D97-AF65-F5344CB8AC3E}">
        <p14:creationId xmlns:p14="http://schemas.microsoft.com/office/powerpoint/2010/main" val="260880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a:prstGeom prst="rect">
            <a:avLst/>
          </a:prstGeom>
        </p:spPr>
        <p:txBody>
          <a:bodyPr/>
          <a:lstStyle/>
          <a:p>
            <a:r>
              <a:rPr lang="en-US"/>
              <a:t>Click to edit Master title style</a:t>
            </a:r>
            <a:endParaRPr lang="id-ID"/>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398336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Vertical Text Placeholder 2"/>
          <p:cNvSpPr>
            <a:spLocks noGrp="1"/>
          </p:cNvSpPr>
          <p:nvPr>
            <p:ph type="body" orient="vert" idx="1"/>
          </p:nvPr>
        </p:nvSpPr>
        <p:spPr>
          <a:xfrm>
            <a:off x="457200" y="1200151"/>
            <a:ext cx="8229600" cy="339447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101770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a:prstGeom prst="rect">
            <a:avLst/>
          </a:prstGeo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154781"/>
            <a:ext cx="6019800" cy="329088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1946058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0957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Content Placeholder 2"/>
          <p:cNvSpPr>
            <a:spLocks noGrp="1"/>
          </p:cNvSpPr>
          <p:nvPr>
            <p:ph idx="1"/>
          </p:nvPr>
        </p:nvSpPr>
        <p:spPr>
          <a:xfrm>
            <a:off x="457200" y="1200151"/>
            <a:ext cx="8229600" cy="339447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dirty="0"/>
          </a:p>
        </p:txBody>
      </p:sp>
    </p:spTree>
    <p:extLst>
      <p:ext uri="{BB962C8B-B14F-4D97-AF65-F5344CB8AC3E}">
        <p14:creationId xmlns:p14="http://schemas.microsoft.com/office/powerpoint/2010/main" val="862848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845229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Content Placeholder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98100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8" name="Footer Placeholder 7"/>
          <p:cNvSpPr>
            <a:spLocks noGrp="1"/>
          </p:cNvSpPr>
          <p:nvPr>
            <p:ph type="ftr" sz="quarter" idx="11"/>
          </p:nvPr>
        </p:nvSpPr>
        <p:spPr>
          <a:xfrm>
            <a:off x="3124200" y="4767263"/>
            <a:ext cx="2895600" cy="273844"/>
          </a:xfrm>
          <a:prstGeom prst="rect">
            <a:avLst/>
          </a:prstGeom>
        </p:spPr>
        <p:txBody>
          <a:bodyPr/>
          <a:lstStyle/>
          <a:p>
            <a:endParaRPr lang="id-ID"/>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827009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Date Placeholder 2"/>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id-ID"/>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609981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id-ID"/>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116249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115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a:prstGeom prst="rect">
            <a:avLst/>
          </a:prstGeo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19/07/2022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625813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56" y="4631478"/>
            <a:ext cx="9143244" cy="512022"/>
          </a:xfrm>
          <a:prstGeom prst="rect">
            <a:avLst/>
          </a:prstGeom>
        </p:spPr>
      </p:pic>
    </p:spTree>
    <p:extLst>
      <p:ext uri="{BB962C8B-B14F-4D97-AF65-F5344CB8AC3E}">
        <p14:creationId xmlns:p14="http://schemas.microsoft.com/office/powerpoint/2010/main" val="2292626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1"/>
            <a:ext cx="9144000" cy="5142857"/>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4895416" y="2977351"/>
            <a:ext cx="2324995"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SMA/MA KELAS X</a:t>
            </a:r>
            <a:endParaRPr lang="id-ID" sz="1600" b="1" dirty="0">
              <a:solidFill>
                <a:schemeClr val="tx1">
                  <a:lumMod val="65000"/>
                  <a:lumOff val="35000"/>
                </a:schemeClr>
              </a:solidFill>
            </a:endParaRPr>
          </a:p>
        </p:txBody>
      </p:sp>
      <p:sp>
        <p:nvSpPr>
          <p:cNvPr id="13" name="Cube 12"/>
          <p:cNvSpPr/>
          <p:nvPr/>
        </p:nvSpPr>
        <p:spPr>
          <a:xfrm>
            <a:off x="1251549" y="895351"/>
            <a:ext cx="2168323" cy="29718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テキスト プレースホルダー 11"/>
          <p:cNvSpPr txBox="1">
            <a:spLocks/>
          </p:cNvSpPr>
          <p:nvPr/>
        </p:nvSpPr>
        <p:spPr>
          <a:xfrm>
            <a:off x="3657600" y="1876747"/>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a:solidFill>
                  <a:srgbClr val="CA1F27"/>
                </a:solidFill>
                <a:cs typeface="Arial" pitchFamily="34" charset="0"/>
              </a:rPr>
              <a:t>IPA </a:t>
            </a:r>
            <a:r>
              <a:rPr lang="en-US" sz="3200" b="1" dirty="0" err="1">
                <a:solidFill>
                  <a:srgbClr val="CA1F27"/>
                </a:solidFill>
                <a:cs typeface="Arial" pitchFamily="34" charset="0"/>
              </a:rPr>
              <a:t>Fisika</a:t>
            </a:r>
            <a:endParaRPr lang="en-US" sz="3200" b="1" dirty="0">
              <a:solidFill>
                <a:srgbClr val="CA1F27"/>
              </a:solidFill>
              <a:cs typeface="Arial" pitchFamily="34"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182" y="988855"/>
            <a:ext cx="2026585" cy="2878295"/>
          </a:xfrm>
          <a:prstGeom prst="rect">
            <a:avLst/>
          </a:prstGeom>
        </p:spPr>
      </p:pic>
    </p:spTree>
    <p:extLst>
      <p:ext uri="{BB962C8B-B14F-4D97-AF65-F5344CB8AC3E}">
        <p14:creationId xmlns:p14="http://schemas.microsoft.com/office/powerpoint/2010/main" val="3880456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48278"/>
          <a:stretch/>
        </p:blipFill>
        <p:spPr>
          <a:xfrm>
            <a:off x="1250164" y="529625"/>
            <a:ext cx="4171325" cy="4536504"/>
          </a:xfrm>
          <a:prstGeom prst="rect">
            <a:avLst/>
          </a:prstGeom>
        </p:spPr>
      </p:pic>
      <p:sp>
        <p:nvSpPr>
          <p:cNvPr id="11" name="Rectangle 10"/>
          <p:cNvSpPr/>
          <p:nvPr/>
        </p:nvSpPr>
        <p:spPr>
          <a:xfrm>
            <a:off x="1403648" y="1567882"/>
            <a:ext cx="3240360" cy="2031325"/>
          </a:xfrm>
          <a:prstGeom prst="rect">
            <a:avLst/>
          </a:prstGeom>
        </p:spPr>
        <p:txBody>
          <a:bodyPr wrap="square">
            <a:spAutoFit/>
          </a:bodyPr>
          <a:lstStyle/>
          <a:p>
            <a:r>
              <a:rPr lang="en-US" dirty="0" err="1">
                <a:latin typeface="Calibri" panose="020F0502020204030204" pitchFamily="34" charset="0"/>
              </a:rPr>
              <a:t>Pengetahuan</a:t>
            </a:r>
            <a:r>
              <a:rPr lang="en-US" dirty="0">
                <a:latin typeface="Calibri" panose="020F0502020204030204" pitchFamily="34" charset="0"/>
              </a:rPr>
              <a:t> </a:t>
            </a:r>
            <a:r>
              <a:rPr lang="en-US" dirty="0" err="1">
                <a:latin typeface="Calibri" panose="020F0502020204030204" pitchFamily="34" charset="0"/>
              </a:rPr>
              <a:t>menjadi</a:t>
            </a:r>
            <a:r>
              <a:rPr lang="en-US" dirty="0">
                <a:latin typeface="Calibri" panose="020F0502020204030204" pitchFamily="34" charset="0"/>
              </a:rPr>
              <a:t> </a:t>
            </a:r>
            <a:r>
              <a:rPr lang="en-US" dirty="0" err="1">
                <a:latin typeface="Calibri" panose="020F0502020204030204" pitchFamily="34" charset="0"/>
              </a:rPr>
              <a:t>penelitian</a:t>
            </a:r>
            <a:r>
              <a:rPr lang="en-US" dirty="0">
                <a:latin typeface="Calibri" panose="020F0502020204030204" pitchFamily="34" charset="0"/>
              </a:rPr>
              <a:t> </a:t>
            </a:r>
            <a:r>
              <a:rPr lang="en-US" dirty="0" err="1">
                <a:latin typeface="Calibri" panose="020F0502020204030204" pitchFamily="34" charset="0"/>
              </a:rPr>
              <a:t>ilmiah</a:t>
            </a:r>
            <a:r>
              <a:rPr lang="en-US" dirty="0">
                <a:latin typeface="Calibri" panose="020F0502020204030204" pitchFamily="34" charset="0"/>
              </a:rPr>
              <a:t> </a:t>
            </a:r>
            <a:r>
              <a:rPr lang="en-US" dirty="0" err="1">
                <a:latin typeface="Calibri" panose="020F0502020204030204" pitchFamily="34" charset="0"/>
              </a:rPr>
              <a:t>jika</a:t>
            </a:r>
            <a:r>
              <a:rPr lang="en-US" dirty="0">
                <a:latin typeface="Calibri" panose="020F0502020204030204" pitchFamily="34" charset="0"/>
              </a:rPr>
              <a:t> </a:t>
            </a:r>
            <a:r>
              <a:rPr lang="en-US" dirty="0" err="1">
                <a:latin typeface="Calibri" panose="020F0502020204030204" pitchFamily="34" charset="0"/>
              </a:rPr>
              <a:t>memenuhi</a:t>
            </a:r>
            <a:r>
              <a:rPr lang="en-US" dirty="0">
                <a:latin typeface="Calibri" panose="020F0502020204030204" pitchFamily="34" charset="0"/>
              </a:rPr>
              <a:t> </a:t>
            </a:r>
            <a:r>
              <a:rPr lang="en-US" dirty="0" err="1">
                <a:latin typeface="Calibri" panose="020F0502020204030204" pitchFamily="34" charset="0"/>
              </a:rPr>
              <a:t>karakteristik</a:t>
            </a:r>
            <a:r>
              <a:rPr lang="en-US" dirty="0">
                <a:latin typeface="Calibri" panose="020F0502020204030204" pitchFamily="34" charset="0"/>
              </a:rPr>
              <a:t> </a:t>
            </a:r>
            <a:r>
              <a:rPr lang="en-US" dirty="0" err="1">
                <a:latin typeface="Calibri" panose="020F0502020204030204" pitchFamily="34" charset="0"/>
              </a:rPr>
              <a:t>berikut</a:t>
            </a:r>
            <a:r>
              <a:rPr lang="en-US" dirty="0">
                <a:latin typeface="Calibri" panose="020F0502020204030204" pitchFamily="34" charset="0"/>
              </a:rPr>
              <a:t>. </a:t>
            </a:r>
          </a:p>
          <a:p>
            <a:pPr marL="285750" indent="-285750">
              <a:buFont typeface="Wingdings" panose="05000000000000000000" pitchFamily="2" charset="2"/>
              <a:buChar char="ü"/>
            </a:pPr>
            <a:r>
              <a:rPr lang="en-US" dirty="0" err="1">
                <a:latin typeface="Calibri" panose="020F0502020204030204" pitchFamily="34" charset="0"/>
              </a:rPr>
              <a:t>Objektif</a:t>
            </a:r>
            <a:endParaRPr lang="en-US" dirty="0">
              <a:latin typeface="Calibri" panose="020F0502020204030204" pitchFamily="34" charset="0"/>
            </a:endParaRPr>
          </a:p>
          <a:p>
            <a:pPr marL="285750" indent="-285750">
              <a:buFont typeface="Wingdings" panose="05000000000000000000" pitchFamily="2" charset="2"/>
              <a:buChar char="ü"/>
            </a:pPr>
            <a:r>
              <a:rPr lang="en-US" dirty="0" err="1">
                <a:latin typeface="Calibri" panose="020F0502020204030204" pitchFamily="34" charset="0"/>
              </a:rPr>
              <a:t>Metodik</a:t>
            </a:r>
            <a:endParaRPr lang="en-US" dirty="0">
              <a:latin typeface="Calibri" panose="020F0502020204030204" pitchFamily="34" charset="0"/>
            </a:endParaRPr>
          </a:p>
          <a:p>
            <a:pPr marL="285750" indent="-285750">
              <a:buFont typeface="Wingdings" panose="05000000000000000000" pitchFamily="2" charset="2"/>
              <a:buChar char="ü"/>
            </a:pPr>
            <a:r>
              <a:rPr lang="en-US" dirty="0" err="1">
                <a:latin typeface="Calibri" panose="020F0502020204030204" pitchFamily="34" charset="0"/>
              </a:rPr>
              <a:t>Sistematik</a:t>
            </a:r>
            <a:endParaRPr lang="en-US" dirty="0">
              <a:latin typeface="Calibri" panose="020F0502020204030204" pitchFamily="34" charset="0"/>
            </a:endParaRPr>
          </a:p>
          <a:p>
            <a:pPr marL="285750" indent="-285750">
              <a:buFont typeface="Wingdings" panose="05000000000000000000" pitchFamily="2" charset="2"/>
              <a:buChar char="ü"/>
            </a:pPr>
            <a:r>
              <a:rPr lang="en-US" dirty="0" err="1">
                <a:latin typeface="Calibri" panose="020F0502020204030204" pitchFamily="34" charset="0"/>
              </a:rPr>
              <a:t>Berlaku</a:t>
            </a:r>
            <a:r>
              <a:rPr lang="en-US" dirty="0">
                <a:latin typeface="Calibri" panose="020F0502020204030204" pitchFamily="34" charset="0"/>
              </a:rPr>
              <a:t> </a:t>
            </a:r>
            <a:r>
              <a:rPr lang="en-US" dirty="0" err="1">
                <a:latin typeface="Calibri" panose="020F0502020204030204" pitchFamily="34" charset="0"/>
              </a:rPr>
              <a:t>umum</a:t>
            </a:r>
            <a:endParaRPr lang="id-ID" dirty="0">
              <a:latin typeface="Calibri" panose="020F050202020403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6820" y="2211710"/>
            <a:ext cx="3456384" cy="2590331"/>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grpSp>
        <p:nvGrpSpPr>
          <p:cNvPr id="15" name="Group 14">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16"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Metode</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Ilmiah</a:t>
              </a:r>
              <a:endParaRPr lang="en-US" b="1" dirty="0">
                <a:solidFill>
                  <a:schemeClr val="tx1"/>
                </a:solidFill>
                <a:latin typeface="Calibri" panose="020F0502020204030204" pitchFamily="34" charset="0"/>
              </a:endParaRPr>
            </a:p>
          </p:txBody>
        </p:sp>
        <p:sp>
          <p:nvSpPr>
            <p:cNvPr id="17"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18"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9" name="正方形/長方形 15">
              <a:extLst>
                <a:ext uri="{FF2B5EF4-FFF2-40B4-BE49-F238E27FC236}">
                  <a16:creationId xmlns:a16="http://schemas.microsoft.com/office/drawing/2014/main" id="{57DC62A0-338C-462D-955E-1DD70283263E}"/>
                </a:ext>
              </a:extLst>
            </p:cNvPr>
            <p:cNvSpPr/>
            <p:nvPr/>
          </p:nvSpPr>
          <p:spPr>
            <a:xfrm>
              <a:off x="1005737" y="701031"/>
              <a:ext cx="2700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20" name="TextBox 19">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B</a:t>
              </a:r>
              <a:endParaRPr lang="en-US" sz="2800" b="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3308731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500"/>
                                        <p:tgtEl>
                                          <p:spTgt spid="11">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11" dur="500"/>
                                        <p:tgtEl>
                                          <p:spTgt spid="11">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randombar(horizontal)">
                                      <p:cBhvr>
                                        <p:cTn id="15" dur="500"/>
                                        <p:tgtEl>
                                          <p:spTgt spid="11">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randombar(horizontal)">
                                      <p:cBhvr>
                                        <p:cTn id="19" dur="500"/>
                                        <p:tgtEl>
                                          <p:spTgt spid="11">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randombar(horizontal)">
                                      <p:cBhvr>
                                        <p:cTn id="23"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48278"/>
          <a:stretch/>
        </p:blipFill>
        <p:spPr>
          <a:xfrm>
            <a:off x="1250164" y="529625"/>
            <a:ext cx="4171325" cy="4536504"/>
          </a:xfrm>
          <a:prstGeom prst="rect">
            <a:avLst/>
          </a:prstGeom>
        </p:spPr>
      </p:pic>
      <p:sp>
        <p:nvSpPr>
          <p:cNvPr id="11" name="Rectangle 10"/>
          <p:cNvSpPr/>
          <p:nvPr/>
        </p:nvSpPr>
        <p:spPr>
          <a:xfrm>
            <a:off x="1403648" y="1567882"/>
            <a:ext cx="3240360" cy="2031325"/>
          </a:xfrm>
          <a:prstGeom prst="rect">
            <a:avLst/>
          </a:prstGeom>
        </p:spPr>
        <p:txBody>
          <a:bodyPr wrap="square">
            <a:spAutoFit/>
          </a:bodyPr>
          <a:lstStyle/>
          <a:p>
            <a:r>
              <a:rPr lang="en-US" dirty="0" err="1" smtClean="0">
                <a:latin typeface="Calibri" panose="020F0502020204030204" pitchFamily="34" charset="0"/>
              </a:rPr>
              <a:t>Adapun</a:t>
            </a:r>
            <a:r>
              <a:rPr lang="en-US" dirty="0" smtClean="0">
                <a:latin typeface="Calibri" panose="020F0502020204030204" pitchFamily="34" charset="0"/>
              </a:rPr>
              <a:t> </a:t>
            </a:r>
            <a:r>
              <a:rPr lang="en-US" dirty="0" err="1" smtClean="0">
                <a:latin typeface="Calibri" panose="020F0502020204030204" pitchFamily="34" charset="0"/>
              </a:rPr>
              <a:t>karakteristik</a:t>
            </a:r>
            <a:r>
              <a:rPr lang="en-US" dirty="0" smtClean="0">
                <a:latin typeface="Calibri" panose="020F0502020204030204" pitchFamily="34" charset="0"/>
              </a:rPr>
              <a:t> </a:t>
            </a:r>
            <a:r>
              <a:rPr lang="en-US" dirty="0" err="1" smtClean="0">
                <a:latin typeface="Calibri" panose="020F0502020204030204" pitchFamily="34" charset="0"/>
              </a:rPr>
              <a:t>dari</a:t>
            </a:r>
            <a:r>
              <a:rPr lang="en-US" dirty="0" smtClean="0">
                <a:latin typeface="Calibri" panose="020F0502020204030204" pitchFamily="34" charset="0"/>
              </a:rPr>
              <a:t> </a:t>
            </a:r>
            <a:r>
              <a:rPr lang="en-US" dirty="0" err="1" smtClean="0">
                <a:latin typeface="Calibri" panose="020F0502020204030204" pitchFamily="34" charset="0"/>
              </a:rPr>
              <a:t>metode</a:t>
            </a:r>
            <a:r>
              <a:rPr lang="en-US" dirty="0" smtClean="0">
                <a:latin typeface="Calibri" panose="020F0502020204030204" pitchFamily="34" charset="0"/>
              </a:rPr>
              <a:t> </a:t>
            </a:r>
            <a:r>
              <a:rPr lang="en-US" dirty="0" err="1" smtClean="0">
                <a:latin typeface="Calibri" panose="020F0502020204030204" pitchFamily="34" charset="0"/>
              </a:rPr>
              <a:t>ilmiah</a:t>
            </a:r>
            <a:r>
              <a:rPr lang="en-US" dirty="0" smtClean="0">
                <a:latin typeface="Calibri" panose="020F0502020204030204" pitchFamily="34" charset="0"/>
              </a:rPr>
              <a:t>, </a:t>
            </a:r>
            <a:r>
              <a:rPr lang="en-US" dirty="0" err="1" smtClean="0">
                <a:latin typeface="Calibri" panose="020F0502020204030204" pitchFamily="34" charset="0"/>
              </a:rPr>
              <a:t>yaitu</a:t>
            </a:r>
            <a:r>
              <a:rPr lang="en-US" dirty="0">
                <a:latin typeface="Calibri" panose="020F0502020204030204" pitchFamily="34" charset="0"/>
              </a:rPr>
              <a:t> </a:t>
            </a:r>
            <a:r>
              <a:rPr lang="en-US" dirty="0" err="1" smtClean="0">
                <a:latin typeface="Calibri" panose="020F0502020204030204" pitchFamily="34" charset="0"/>
              </a:rPr>
              <a:t>bersifat</a:t>
            </a:r>
            <a:r>
              <a:rPr lang="en-US" dirty="0" smtClean="0">
                <a:latin typeface="Calibri" panose="020F0502020204030204" pitchFamily="34" charset="0"/>
              </a:rPr>
              <a:t>:</a:t>
            </a:r>
            <a:endParaRPr lang="en-US" dirty="0">
              <a:latin typeface="Calibri" panose="020F0502020204030204" pitchFamily="34" charset="0"/>
            </a:endParaRPr>
          </a:p>
          <a:p>
            <a:pPr marL="285750" indent="-285750">
              <a:buFont typeface="Wingdings" panose="05000000000000000000" pitchFamily="2" charset="2"/>
              <a:buChar char="ü"/>
            </a:pPr>
            <a:r>
              <a:rPr lang="en-US" dirty="0" err="1" smtClean="0">
                <a:latin typeface="Calibri" panose="020F0502020204030204" pitchFamily="34" charset="0"/>
              </a:rPr>
              <a:t>kritis</a:t>
            </a:r>
            <a:r>
              <a:rPr lang="en-US" dirty="0" smtClean="0">
                <a:latin typeface="Calibri" panose="020F0502020204030204" pitchFamily="34" charset="0"/>
              </a:rPr>
              <a:t> </a:t>
            </a:r>
            <a:r>
              <a:rPr lang="en-US" dirty="0" err="1" smtClean="0">
                <a:latin typeface="Calibri" panose="020F0502020204030204" pitchFamily="34" charset="0"/>
              </a:rPr>
              <a:t>dan</a:t>
            </a:r>
            <a:r>
              <a:rPr lang="en-US" dirty="0" smtClean="0">
                <a:latin typeface="Calibri" panose="020F0502020204030204" pitchFamily="34" charset="0"/>
              </a:rPr>
              <a:t> </a:t>
            </a:r>
            <a:r>
              <a:rPr lang="en-US" dirty="0" err="1" smtClean="0">
                <a:latin typeface="Calibri" panose="020F0502020204030204" pitchFamily="34" charset="0"/>
              </a:rPr>
              <a:t>analitis</a:t>
            </a:r>
            <a:r>
              <a:rPr lang="en-US" dirty="0" smtClean="0">
                <a:latin typeface="Calibri" panose="020F0502020204030204" pitchFamily="34" charset="0"/>
              </a:rPr>
              <a:t>, </a:t>
            </a:r>
            <a:endParaRPr lang="en-US" dirty="0">
              <a:latin typeface="Calibri" panose="020F0502020204030204" pitchFamily="34" charset="0"/>
            </a:endParaRPr>
          </a:p>
          <a:p>
            <a:pPr marL="285750" indent="-285750">
              <a:buFont typeface="Wingdings" panose="05000000000000000000" pitchFamily="2" charset="2"/>
              <a:buChar char="ü"/>
            </a:pPr>
            <a:r>
              <a:rPr lang="en-US" dirty="0" err="1">
                <a:latin typeface="Calibri" panose="020F0502020204030204" pitchFamily="34" charset="0"/>
              </a:rPr>
              <a:t>l</a:t>
            </a:r>
            <a:r>
              <a:rPr lang="en-US" dirty="0" err="1" smtClean="0">
                <a:latin typeface="Calibri" panose="020F0502020204030204" pitchFamily="34" charset="0"/>
              </a:rPr>
              <a:t>ogis</a:t>
            </a:r>
            <a:r>
              <a:rPr lang="en-US" dirty="0" smtClean="0">
                <a:latin typeface="Calibri" panose="020F0502020204030204" pitchFamily="34" charset="0"/>
              </a:rPr>
              <a:t>, </a:t>
            </a:r>
            <a:endParaRPr lang="en-US" dirty="0">
              <a:latin typeface="Calibri" panose="020F0502020204030204" pitchFamily="34" charset="0"/>
            </a:endParaRPr>
          </a:p>
          <a:p>
            <a:pPr marL="285750" indent="-285750">
              <a:buFont typeface="Wingdings" panose="05000000000000000000" pitchFamily="2" charset="2"/>
              <a:buChar char="ü"/>
            </a:pPr>
            <a:r>
              <a:rPr lang="en-US" dirty="0" err="1" smtClean="0">
                <a:latin typeface="Calibri" panose="020F0502020204030204" pitchFamily="34" charset="0"/>
              </a:rPr>
              <a:t>objektif</a:t>
            </a:r>
            <a:r>
              <a:rPr lang="en-US" dirty="0" smtClean="0">
                <a:latin typeface="Calibri" panose="020F0502020204030204" pitchFamily="34" charset="0"/>
              </a:rPr>
              <a:t>, </a:t>
            </a:r>
            <a:endParaRPr lang="en-US" dirty="0">
              <a:latin typeface="Calibri" panose="020F0502020204030204" pitchFamily="34" charset="0"/>
            </a:endParaRPr>
          </a:p>
          <a:p>
            <a:pPr marL="285750" indent="-285750">
              <a:buFont typeface="Wingdings" panose="05000000000000000000" pitchFamily="2" charset="2"/>
              <a:buChar char="ü"/>
            </a:pPr>
            <a:r>
              <a:rPr lang="en-US" dirty="0" err="1">
                <a:latin typeface="Calibri" panose="020F0502020204030204" pitchFamily="34" charset="0"/>
              </a:rPr>
              <a:t>e</a:t>
            </a:r>
            <a:r>
              <a:rPr lang="en-US" dirty="0" err="1" smtClean="0">
                <a:latin typeface="Calibri" panose="020F0502020204030204" pitchFamily="34" charset="0"/>
              </a:rPr>
              <a:t>mpiris</a:t>
            </a:r>
            <a:r>
              <a:rPr lang="en-US" dirty="0" smtClean="0">
                <a:latin typeface="Calibri" panose="020F0502020204030204" pitchFamily="34" charset="0"/>
              </a:rPr>
              <a:t>, </a:t>
            </a:r>
            <a:r>
              <a:rPr lang="en-US" dirty="0" err="1" smtClean="0">
                <a:latin typeface="Calibri" panose="020F0502020204030204" pitchFamily="34" charset="0"/>
              </a:rPr>
              <a:t>dan</a:t>
            </a:r>
            <a:r>
              <a:rPr lang="en-US" dirty="0" smtClean="0">
                <a:latin typeface="Calibri" panose="020F0502020204030204" pitchFamily="34" charset="0"/>
              </a:rPr>
              <a:t> </a:t>
            </a:r>
          </a:p>
          <a:p>
            <a:pPr marL="285750" indent="-285750">
              <a:buFont typeface="Wingdings" panose="05000000000000000000" pitchFamily="2" charset="2"/>
              <a:buChar char="ü"/>
            </a:pPr>
            <a:r>
              <a:rPr lang="en-US" dirty="0" err="1">
                <a:latin typeface="Calibri" panose="020F0502020204030204" pitchFamily="34" charset="0"/>
              </a:rPr>
              <a:t>k</a:t>
            </a:r>
            <a:r>
              <a:rPr lang="en-US" dirty="0" err="1" smtClean="0">
                <a:latin typeface="Calibri" panose="020F0502020204030204" pitchFamily="34" charset="0"/>
              </a:rPr>
              <a:t>onseptual</a:t>
            </a:r>
            <a:r>
              <a:rPr lang="en-US" dirty="0" smtClean="0">
                <a:latin typeface="Calibri" panose="020F0502020204030204" pitchFamily="34" charset="0"/>
              </a:rPr>
              <a:t>.</a:t>
            </a:r>
            <a:endParaRPr lang="id-ID" dirty="0">
              <a:latin typeface="Calibri" panose="020F050202020403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6820" y="2211710"/>
            <a:ext cx="3456384" cy="2590331"/>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grpSp>
        <p:nvGrpSpPr>
          <p:cNvPr id="15" name="Group 14">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16"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Metode</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Ilmiah</a:t>
              </a:r>
              <a:endParaRPr lang="en-US" b="1" dirty="0">
                <a:solidFill>
                  <a:schemeClr val="tx1"/>
                </a:solidFill>
                <a:latin typeface="Calibri" panose="020F0502020204030204" pitchFamily="34" charset="0"/>
              </a:endParaRPr>
            </a:p>
          </p:txBody>
        </p:sp>
        <p:sp>
          <p:nvSpPr>
            <p:cNvPr id="17"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18"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9" name="正方形/長方形 15">
              <a:extLst>
                <a:ext uri="{FF2B5EF4-FFF2-40B4-BE49-F238E27FC236}">
                  <a16:creationId xmlns:a16="http://schemas.microsoft.com/office/drawing/2014/main" id="{57DC62A0-338C-462D-955E-1DD70283263E}"/>
                </a:ext>
              </a:extLst>
            </p:cNvPr>
            <p:cNvSpPr/>
            <p:nvPr/>
          </p:nvSpPr>
          <p:spPr>
            <a:xfrm>
              <a:off x="1005737" y="701031"/>
              <a:ext cx="2700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20" name="TextBox 19">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B</a:t>
              </a:r>
              <a:endParaRPr lang="en-US" sz="2800" b="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2218170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500"/>
                                        <p:tgtEl>
                                          <p:spTgt spid="11">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11" dur="500"/>
                                        <p:tgtEl>
                                          <p:spTgt spid="11">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randombar(horizontal)">
                                      <p:cBhvr>
                                        <p:cTn id="15" dur="500"/>
                                        <p:tgtEl>
                                          <p:spTgt spid="11">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randombar(horizontal)">
                                      <p:cBhvr>
                                        <p:cTn id="19" dur="500"/>
                                        <p:tgtEl>
                                          <p:spTgt spid="11">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randombar(horizontal)">
                                      <p:cBhvr>
                                        <p:cTn id="23" dur="500"/>
                                        <p:tgtEl>
                                          <p:spTgt spid="11">
                                            <p:txEl>
                                              <p:pRg st="4" end="4"/>
                                            </p:txEl>
                                          </p:spTgt>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randombar(horizontal)">
                                      <p:cBhvr>
                                        <p:cTn id="27"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6" name="Group 5"/>
          <p:cNvGrpSpPr/>
          <p:nvPr/>
        </p:nvGrpSpPr>
        <p:grpSpPr>
          <a:xfrm>
            <a:off x="899592" y="1358460"/>
            <a:ext cx="7272808" cy="3168352"/>
            <a:chOff x="395536" y="1347613"/>
            <a:chExt cx="8280918" cy="3456384"/>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280918" cy="3456384"/>
            </a:xfrm>
            <a:prstGeom prst="rect">
              <a:avLst/>
            </a:prstGeom>
          </p:spPr>
        </p:pic>
        <p:sp>
          <p:nvSpPr>
            <p:cNvPr id="8" name="Rectangle 7"/>
            <p:cNvSpPr/>
            <p:nvPr/>
          </p:nvSpPr>
          <p:spPr>
            <a:xfrm>
              <a:off x="1259632" y="1718332"/>
              <a:ext cx="954109" cy="2653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49773" y="565610"/>
            <a:ext cx="6078611" cy="55661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Langkah-langkah</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Metode</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Ilmiah</a:t>
            </a:r>
            <a:endParaRPr lang="en-US" sz="2800" b="1" dirty="0">
              <a:solidFill>
                <a:srgbClr val="F06881"/>
              </a:solidFill>
              <a:latin typeface="Calibri" panose="020F0502020204030204" pitchFamily="34" charset="0"/>
            </a:endParaRPr>
          </a:p>
        </p:txBody>
      </p:sp>
      <p:pic>
        <p:nvPicPr>
          <p:cNvPr id="25" name="Picture 2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278340"/>
            <a:ext cx="936104" cy="1416344"/>
          </a:xfrm>
          <a:prstGeom prst="rect">
            <a:avLst/>
          </a:prstGeom>
        </p:spPr>
      </p:pic>
      <p:grpSp>
        <p:nvGrpSpPr>
          <p:cNvPr id="22" name="Group 21"/>
          <p:cNvGrpSpPr/>
          <p:nvPr/>
        </p:nvGrpSpPr>
        <p:grpSpPr>
          <a:xfrm>
            <a:off x="1266848" y="1563646"/>
            <a:ext cx="5897440" cy="540039"/>
            <a:chOff x="1266848" y="1563646"/>
            <a:chExt cx="5897440" cy="540039"/>
          </a:xfrm>
        </p:grpSpPr>
        <p:grpSp>
          <p:nvGrpSpPr>
            <p:cNvPr id="23" name="Group 22"/>
            <p:cNvGrpSpPr/>
            <p:nvPr/>
          </p:nvGrpSpPr>
          <p:grpSpPr>
            <a:xfrm>
              <a:off x="1266848" y="1563646"/>
              <a:ext cx="5897440" cy="540039"/>
              <a:chOff x="1547664" y="3651870"/>
              <a:chExt cx="5897440" cy="540039"/>
            </a:xfrm>
          </p:grpSpPr>
          <p:pic>
            <p:nvPicPr>
              <p:cNvPr id="27" name="Picture 26"/>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8"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5486272"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b="1" dirty="0" err="1" smtClean="0">
                    <a:latin typeface="Calibri" panose="020F0502020204030204" pitchFamily="34" charset="0"/>
                    <a:ea typeface="Calibri" panose="020F0502020204030204" pitchFamily="34" charset="0"/>
                    <a:cs typeface="Calibri" panose="020F0502020204030204" pitchFamily="34" charset="0"/>
                  </a:rPr>
                  <a:t>Merumuskan</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masalah</a:t>
                </a:r>
                <a:endParaRPr lang="id-ID" sz="1600" b="1" dirty="0">
                  <a:latin typeface="Calibri" panose="020F0502020204030204" pitchFamily="34" charset="0"/>
                  <a:ea typeface="Calibri" panose="020F0502020204030204" pitchFamily="34" charset="0"/>
                  <a:cs typeface="Calibri" panose="020F0502020204030204" pitchFamily="34" charset="0"/>
                </a:endParaRPr>
              </a:p>
            </p:txBody>
          </p:sp>
        </p:grpSp>
        <p:sp>
          <p:nvSpPr>
            <p:cNvPr id="26" name="Oval 25"/>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1</a:t>
              </a:r>
              <a:endParaRPr lang="en-US" sz="1600" b="1" dirty="0">
                <a:solidFill>
                  <a:schemeClr val="tx1"/>
                </a:solidFill>
                <a:latin typeface="Arial Rounded MT Bold" panose="020F0704030504030204" pitchFamily="34" charset="0"/>
              </a:endParaRPr>
            </a:p>
          </p:txBody>
        </p:sp>
      </p:grpSp>
      <p:grpSp>
        <p:nvGrpSpPr>
          <p:cNvPr id="29" name="Group 28"/>
          <p:cNvGrpSpPr/>
          <p:nvPr/>
        </p:nvGrpSpPr>
        <p:grpSpPr>
          <a:xfrm>
            <a:off x="1322879" y="1955120"/>
            <a:ext cx="3969201" cy="513142"/>
            <a:chOff x="1322879" y="1508342"/>
            <a:chExt cx="3969201" cy="513142"/>
          </a:xfrm>
        </p:grpSpPr>
        <p:sp>
          <p:nvSpPr>
            <p:cNvPr id="30"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678016" y="1508342"/>
              <a:ext cx="3614064"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b="1" dirty="0" err="1" smtClean="0">
                  <a:latin typeface="Calibri" panose="020F0502020204030204" pitchFamily="34" charset="0"/>
                  <a:ea typeface="Calibri" panose="020F0502020204030204" pitchFamily="34" charset="0"/>
                  <a:cs typeface="Calibri" panose="020F0502020204030204" pitchFamily="34" charset="0"/>
                </a:rPr>
                <a:t>Mengumpulkan</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informasi</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atau</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kajian</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pustaka</a:t>
              </a:r>
              <a:endParaRPr lang="id-ID" sz="1600" b="1" dirty="0">
                <a:latin typeface="Calibri" panose="020F0502020204030204" pitchFamily="34" charset="0"/>
                <a:ea typeface="Calibri" panose="020F0502020204030204" pitchFamily="34" charset="0"/>
                <a:cs typeface="Calibri" panose="020F0502020204030204" pitchFamily="34" charset="0"/>
              </a:endParaRPr>
            </a:p>
          </p:txBody>
        </p:sp>
        <p:sp>
          <p:nvSpPr>
            <p:cNvPr id="31" name="Oval 30"/>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2</a:t>
              </a:r>
              <a:endParaRPr lang="en-US" sz="1600" b="1" dirty="0">
                <a:solidFill>
                  <a:schemeClr val="tx1"/>
                </a:solidFill>
                <a:latin typeface="Arial Rounded MT Bold" panose="020F0704030504030204" pitchFamily="34" charset="0"/>
              </a:endParaRPr>
            </a:p>
          </p:txBody>
        </p:sp>
      </p:grpSp>
      <p:grpSp>
        <p:nvGrpSpPr>
          <p:cNvPr id="32" name="Group 31"/>
          <p:cNvGrpSpPr/>
          <p:nvPr/>
        </p:nvGrpSpPr>
        <p:grpSpPr>
          <a:xfrm>
            <a:off x="1322879" y="2510750"/>
            <a:ext cx="7569601" cy="513142"/>
            <a:chOff x="1322879" y="1588703"/>
            <a:chExt cx="7569601" cy="513142"/>
          </a:xfrm>
        </p:grpSpPr>
        <p:sp>
          <p:nvSpPr>
            <p:cNvPr id="3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678016" y="1588703"/>
              <a:ext cx="7214464"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b="1" dirty="0" err="1" smtClean="0">
                  <a:latin typeface="Calibri" panose="020F0502020204030204" pitchFamily="34" charset="0"/>
                  <a:ea typeface="Calibri" panose="020F0502020204030204" pitchFamily="34" charset="0"/>
                  <a:cs typeface="Calibri" panose="020F0502020204030204" pitchFamily="34" charset="0"/>
                </a:rPr>
                <a:t>Menyusun</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hipotesis</a:t>
              </a:r>
              <a:endParaRPr lang="id-ID" sz="1600" b="1" dirty="0">
                <a:latin typeface="Calibri" panose="020F0502020204030204" pitchFamily="34" charset="0"/>
                <a:ea typeface="Calibri" panose="020F0502020204030204" pitchFamily="34" charset="0"/>
                <a:cs typeface="Calibri" panose="020F0502020204030204" pitchFamily="34" charset="0"/>
              </a:endParaRPr>
            </a:p>
          </p:txBody>
        </p:sp>
        <p:sp>
          <p:nvSpPr>
            <p:cNvPr id="34" name="Oval 33"/>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3</a:t>
              </a:r>
              <a:endParaRPr lang="en-US" sz="1600" b="1" dirty="0">
                <a:solidFill>
                  <a:schemeClr val="tx1"/>
                </a:solidFill>
                <a:latin typeface="Arial Rounded MT Bold" panose="020F0704030504030204" pitchFamily="34" charset="0"/>
              </a:endParaRPr>
            </a:p>
          </p:txBody>
        </p:sp>
      </p:grpSp>
      <p:grpSp>
        <p:nvGrpSpPr>
          <p:cNvPr id="35" name="Group 34"/>
          <p:cNvGrpSpPr/>
          <p:nvPr/>
        </p:nvGrpSpPr>
        <p:grpSpPr>
          <a:xfrm>
            <a:off x="1281095" y="2921313"/>
            <a:ext cx="5897440" cy="540039"/>
            <a:chOff x="1266848" y="1563646"/>
            <a:chExt cx="5897440" cy="540039"/>
          </a:xfrm>
        </p:grpSpPr>
        <p:grpSp>
          <p:nvGrpSpPr>
            <p:cNvPr id="36" name="Group 35"/>
            <p:cNvGrpSpPr/>
            <p:nvPr/>
          </p:nvGrpSpPr>
          <p:grpSpPr>
            <a:xfrm>
              <a:off x="1266848" y="1563646"/>
              <a:ext cx="5897440" cy="540039"/>
              <a:chOff x="1547664" y="3651870"/>
              <a:chExt cx="5897440" cy="540039"/>
            </a:xfrm>
          </p:grpSpPr>
          <p:pic>
            <p:nvPicPr>
              <p:cNvPr id="38" name="Picture 37"/>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39"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5486272"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b="1" dirty="0" err="1" smtClean="0">
                    <a:latin typeface="Calibri" panose="020F0502020204030204" pitchFamily="34" charset="0"/>
                    <a:ea typeface="Calibri" panose="020F0502020204030204" pitchFamily="34" charset="0"/>
                    <a:cs typeface="Calibri" panose="020F0502020204030204" pitchFamily="34" charset="0"/>
                  </a:rPr>
                  <a:t>Merancang</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dan</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melakukan</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eksperimen</a:t>
                </a:r>
                <a:r>
                  <a:rPr lang="en-US" sz="1600" b="1" dirty="0" smtClean="0">
                    <a:latin typeface="Calibri" panose="020F0502020204030204" pitchFamily="34" charset="0"/>
                    <a:ea typeface="Calibri" panose="020F0502020204030204" pitchFamily="34" charset="0"/>
                    <a:cs typeface="Calibri" panose="020F0502020204030204" pitchFamily="34" charset="0"/>
                  </a:rPr>
                  <a:t> </a:t>
                </a:r>
                <a:endParaRPr lang="id-ID" sz="1600" b="1" dirty="0">
                  <a:latin typeface="Calibri" panose="020F0502020204030204" pitchFamily="34" charset="0"/>
                  <a:ea typeface="Calibri" panose="020F0502020204030204" pitchFamily="34" charset="0"/>
                  <a:cs typeface="Calibri" panose="020F0502020204030204" pitchFamily="34" charset="0"/>
                </a:endParaRPr>
              </a:p>
            </p:txBody>
          </p:sp>
        </p:grpSp>
        <p:sp>
          <p:nvSpPr>
            <p:cNvPr id="37" name="Oval 36"/>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4</a:t>
              </a:r>
              <a:endParaRPr lang="en-US" sz="1600" b="1" dirty="0">
                <a:solidFill>
                  <a:schemeClr val="tx1"/>
                </a:solidFill>
                <a:latin typeface="Arial Rounded MT Bold" panose="020F0704030504030204" pitchFamily="34" charset="0"/>
              </a:endParaRPr>
            </a:p>
          </p:txBody>
        </p:sp>
      </p:grpSp>
      <p:grpSp>
        <p:nvGrpSpPr>
          <p:cNvPr id="40" name="Group 39"/>
          <p:cNvGrpSpPr/>
          <p:nvPr/>
        </p:nvGrpSpPr>
        <p:grpSpPr>
          <a:xfrm>
            <a:off x="1337126" y="3395917"/>
            <a:ext cx="7353577" cy="513142"/>
            <a:chOff x="1322879" y="1591472"/>
            <a:chExt cx="7353577" cy="513142"/>
          </a:xfrm>
        </p:grpSpPr>
        <p:sp>
          <p:nvSpPr>
            <p:cNvPr id="41"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678016" y="1591472"/>
              <a:ext cx="6998440"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b="1" dirty="0" err="1" smtClean="0">
                  <a:latin typeface="Calibri" panose="020F0502020204030204" pitchFamily="34" charset="0"/>
                  <a:ea typeface="Calibri" panose="020F0502020204030204" pitchFamily="34" charset="0"/>
                  <a:cs typeface="Calibri" panose="020F0502020204030204" pitchFamily="34" charset="0"/>
                </a:rPr>
                <a:t>Menganalisis</a:t>
              </a:r>
              <a:r>
                <a:rPr lang="en-US" sz="1600" b="1" dirty="0" smtClean="0">
                  <a:latin typeface="Calibri" panose="020F0502020204030204" pitchFamily="34" charset="0"/>
                  <a:ea typeface="Calibri" panose="020F0502020204030204" pitchFamily="34" charset="0"/>
                  <a:cs typeface="Calibri" panose="020F0502020204030204" pitchFamily="34" charset="0"/>
                </a:rPr>
                <a:t> data</a:t>
              </a:r>
              <a:endParaRPr lang="id-ID" sz="1600" b="1" dirty="0">
                <a:latin typeface="Calibri" panose="020F0502020204030204" pitchFamily="34" charset="0"/>
                <a:ea typeface="Calibri" panose="020F0502020204030204" pitchFamily="34" charset="0"/>
                <a:cs typeface="Calibri" panose="020F0502020204030204" pitchFamily="34" charset="0"/>
              </a:endParaRPr>
            </a:p>
          </p:txBody>
        </p:sp>
        <p:sp>
          <p:nvSpPr>
            <p:cNvPr id="42" name="Oval 41"/>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5</a:t>
              </a:r>
              <a:endParaRPr lang="en-US" sz="1600" b="1" dirty="0">
                <a:solidFill>
                  <a:schemeClr val="tx1"/>
                </a:solidFill>
                <a:latin typeface="Arial Rounded MT Bold" panose="020F0704030504030204" pitchFamily="34" charset="0"/>
              </a:endParaRPr>
            </a:p>
          </p:txBody>
        </p:sp>
      </p:grpSp>
      <p:grpSp>
        <p:nvGrpSpPr>
          <p:cNvPr id="43" name="Group 42"/>
          <p:cNvGrpSpPr/>
          <p:nvPr/>
        </p:nvGrpSpPr>
        <p:grpSpPr>
          <a:xfrm>
            <a:off x="1337126" y="3826852"/>
            <a:ext cx="7569601" cy="513142"/>
            <a:chOff x="1322879" y="1588703"/>
            <a:chExt cx="7569601" cy="513142"/>
          </a:xfrm>
        </p:grpSpPr>
        <p:sp>
          <p:nvSpPr>
            <p:cNvPr id="4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678016" y="1588703"/>
              <a:ext cx="7214464"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b="1" dirty="0" err="1" smtClean="0">
                  <a:latin typeface="Calibri" panose="020F0502020204030204" pitchFamily="34" charset="0"/>
                  <a:ea typeface="Calibri" panose="020F0502020204030204" pitchFamily="34" charset="0"/>
                  <a:cs typeface="Calibri" panose="020F0502020204030204" pitchFamily="34" charset="0"/>
                </a:rPr>
                <a:t>Membuat</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simpulan</a:t>
              </a:r>
              <a:r>
                <a:rPr lang="en-US" sz="1600" b="1" dirty="0" smtClean="0">
                  <a:latin typeface="Calibri" panose="020F0502020204030204" pitchFamily="34" charset="0"/>
                  <a:ea typeface="Calibri" panose="020F0502020204030204" pitchFamily="34" charset="0"/>
                  <a:cs typeface="Calibri" panose="020F0502020204030204" pitchFamily="34" charset="0"/>
                </a:rPr>
                <a:t> </a:t>
              </a:r>
              <a:endParaRPr lang="id-ID" sz="1600" b="1" dirty="0">
                <a:latin typeface="Calibri" panose="020F0502020204030204" pitchFamily="34" charset="0"/>
                <a:ea typeface="Calibri" panose="020F0502020204030204" pitchFamily="34" charset="0"/>
                <a:cs typeface="Calibri" panose="020F0502020204030204" pitchFamily="34" charset="0"/>
              </a:endParaRPr>
            </a:p>
          </p:txBody>
        </p:sp>
        <p:sp>
          <p:nvSpPr>
            <p:cNvPr id="45" name="Oval 44"/>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6</a:t>
              </a:r>
              <a:endParaRPr lang="en-US" sz="1600" b="1" dirty="0">
                <a:solidFill>
                  <a:schemeClr val="tx1"/>
                </a:solidFill>
                <a:latin typeface="Arial Rounded MT Bold" panose="020F0704030504030204" pitchFamily="34" charset="0"/>
              </a:endParaRPr>
            </a:p>
          </p:txBody>
        </p:sp>
      </p:grpSp>
      <p:grpSp>
        <p:nvGrpSpPr>
          <p:cNvPr id="47" name="Group 46"/>
          <p:cNvGrpSpPr/>
          <p:nvPr/>
        </p:nvGrpSpPr>
        <p:grpSpPr>
          <a:xfrm>
            <a:off x="5431716" y="1557513"/>
            <a:ext cx="2668676" cy="513142"/>
            <a:chOff x="1322879" y="1591472"/>
            <a:chExt cx="2668676" cy="513142"/>
          </a:xfrm>
        </p:grpSpPr>
        <p:sp>
          <p:nvSpPr>
            <p:cNvPr id="48"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678016" y="1591472"/>
              <a:ext cx="2313539"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b="1" dirty="0" err="1" smtClean="0">
                  <a:latin typeface="Calibri" panose="020F0502020204030204" pitchFamily="34" charset="0"/>
                  <a:ea typeface="Calibri" panose="020F0502020204030204" pitchFamily="34" charset="0"/>
                  <a:cs typeface="Calibri" panose="020F0502020204030204" pitchFamily="34" charset="0"/>
                </a:rPr>
                <a:t>Menulis</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laporan</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b="1" dirty="0" err="1" smtClean="0">
                  <a:latin typeface="Calibri" panose="020F0502020204030204" pitchFamily="34" charset="0"/>
                  <a:ea typeface="Calibri" panose="020F0502020204030204" pitchFamily="34" charset="0"/>
                  <a:cs typeface="Calibri" panose="020F0502020204030204" pitchFamily="34" charset="0"/>
                </a:rPr>
                <a:t>ilmiah</a:t>
              </a:r>
              <a:endParaRPr lang="id-ID" sz="1600" b="1" dirty="0">
                <a:latin typeface="Calibri" panose="020F0502020204030204" pitchFamily="34" charset="0"/>
                <a:ea typeface="Calibri" panose="020F0502020204030204" pitchFamily="34" charset="0"/>
                <a:cs typeface="Calibri" panose="020F0502020204030204" pitchFamily="34" charset="0"/>
              </a:endParaRPr>
            </a:p>
          </p:txBody>
        </p:sp>
        <p:sp>
          <p:nvSpPr>
            <p:cNvPr id="49" name="Oval 48"/>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7</a:t>
              </a:r>
              <a:endParaRPr lang="en-US" sz="1600" b="1" dirty="0">
                <a:solidFill>
                  <a:schemeClr val="tx1"/>
                </a:solidFill>
                <a:latin typeface="Arial Rounded MT Bold" panose="020F0704030504030204" pitchFamily="34" charset="0"/>
              </a:endParaRPr>
            </a:p>
          </p:txBody>
        </p:sp>
      </p:grpSp>
    </p:spTree>
    <p:extLst>
      <p:ext uri="{BB962C8B-B14F-4D97-AF65-F5344CB8AC3E}">
        <p14:creationId xmlns:p14="http://schemas.microsoft.com/office/powerpoint/2010/main" val="1456550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left)">
                                      <p:cBhvr>
                                        <p:cTn id="29" dur="500"/>
                                        <p:tgtEl>
                                          <p:spTgt spid="35"/>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left)">
                                      <p:cBhvr>
                                        <p:cTn id="37" dur="500"/>
                                        <p:tgtEl>
                                          <p:spTgt spid="4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9" name="Group 8"/>
          <p:cNvGrpSpPr/>
          <p:nvPr/>
        </p:nvGrpSpPr>
        <p:grpSpPr>
          <a:xfrm>
            <a:off x="3779912" y="548872"/>
            <a:ext cx="4171325" cy="4511947"/>
            <a:chOff x="4716015" y="477929"/>
            <a:chExt cx="4171325" cy="4511947"/>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278"/>
            <a:stretch/>
          </p:blipFill>
          <p:spPr>
            <a:xfrm>
              <a:off x="4716015" y="477929"/>
              <a:ext cx="4171325" cy="4511947"/>
            </a:xfrm>
            <a:prstGeom prst="rect">
              <a:avLst/>
            </a:prstGeom>
          </p:spPr>
        </p:pic>
        <p:sp>
          <p:nvSpPr>
            <p:cNvPr id="11" name="Rectangle 10"/>
            <p:cNvSpPr/>
            <p:nvPr/>
          </p:nvSpPr>
          <p:spPr>
            <a:xfrm>
              <a:off x="4869499" y="1491630"/>
              <a:ext cx="3240360" cy="2585323"/>
            </a:xfrm>
            <a:prstGeom prst="rect">
              <a:avLst/>
            </a:prstGeom>
          </p:spPr>
          <p:txBody>
            <a:bodyPr wrap="square">
              <a:spAutoFit/>
            </a:bodyPr>
            <a:lstStyle/>
            <a:p>
              <a:r>
                <a:rPr lang="id-ID" dirty="0">
                  <a:latin typeface="Calibri" panose="020F0502020204030204" pitchFamily="34" charset="0"/>
                </a:rPr>
                <a:t>Jenis-jenis bahaya yang dapat terjadi saat bekerja di laboratorium, antara lain sengatan listrik, kebakaran, luka akibat terkena pecahan kaca, iritasi pada kulit karena terkena zat kimia, dan ledakan akibat penggunaan zat kimia yang reaktif</a:t>
              </a:r>
              <a:r>
                <a:rPr lang="id-ID" dirty="0" smtClean="0">
                  <a:latin typeface="Calibri" panose="020F0502020204030204" pitchFamily="34" charset="0"/>
                </a:rPr>
                <a:t>.</a:t>
              </a:r>
              <a:endParaRPr lang="id-ID" dirty="0">
                <a:latin typeface="Calibri" panose="020F0502020204030204" pitchFamily="34" charset="0"/>
              </a:endParaRPr>
            </a:p>
          </p:txBody>
        </p:sp>
      </p:grpSp>
      <p:grpSp>
        <p:nvGrpSpPr>
          <p:cNvPr id="13" name="Group 1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1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Keselamatan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Kerja</a:t>
              </a:r>
              <a:r>
                <a:rPr lang="en-US" b="1" dirty="0" smtClean="0">
                  <a:solidFill>
                    <a:schemeClr val="tx1"/>
                  </a:solidFill>
                  <a:latin typeface="Calibri" panose="020F0502020204030204" pitchFamily="34" charset="0"/>
                </a:rPr>
                <a:t> di </a:t>
              </a:r>
              <a:r>
                <a:rPr lang="en-US" b="1" dirty="0" err="1" smtClean="0">
                  <a:solidFill>
                    <a:schemeClr val="tx1"/>
                  </a:solidFill>
                  <a:latin typeface="Calibri" panose="020F0502020204030204" pitchFamily="34" charset="0"/>
                </a:rPr>
                <a:t>Laboratorium</a:t>
              </a:r>
              <a:endParaRPr lang="en-US" b="1" dirty="0">
                <a:solidFill>
                  <a:schemeClr val="tx1"/>
                </a:solidFill>
                <a:latin typeface="Calibri" panose="020F0502020204030204" pitchFamily="34" charset="0"/>
              </a:endParaRPr>
            </a:p>
          </p:txBody>
        </p:sp>
        <p:sp>
          <p:nvSpPr>
            <p:cNvPr id="1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1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7" name="正方形/長方形 15">
              <a:extLst>
                <a:ext uri="{FF2B5EF4-FFF2-40B4-BE49-F238E27FC236}">
                  <a16:creationId xmlns:a16="http://schemas.microsoft.com/office/drawing/2014/main" id="{57DC62A0-338C-462D-955E-1DD70283263E}"/>
                </a:ext>
              </a:extLst>
            </p:cNvPr>
            <p:cNvSpPr/>
            <p:nvPr/>
          </p:nvSpPr>
          <p:spPr>
            <a:xfrm>
              <a:off x="1005737" y="701031"/>
              <a:ext cx="6084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8" name="TextBox 17">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C</a:t>
              </a:r>
              <a:endParaRPr lang="en-US" sz="2800" b="1" dirty="0">
                <a:solidFill>
                  <a:schemeClr val="bg1"/>
                </a:solidFill>
                <a:latin typeface="Calibri" panose="020F0502020204030204" pitchFamily="34" charset="0"/>
              </a:endParaRPr>
            </a:p>
          </p:txBody>
        </p:sp>
      </p:grpSp>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4312" y="1034192"/>
            <a:ext cx="1877877" cy="5128758"/>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1297698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50"/>
                                        <p:tgtEl>
                                          <p:spTgt spid="13"/>
                                        </p:tgtEl>
                                      </p:cBhvr>
                                    </p:animEffect>
                                  </p:childTnLst>
                                </p:cTn>
                              </p:par>
                              <p:par>
                                <p:cTn id="8" presetID="42"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99592" y="1203598"/>
            <a:ext cx="8057688" cy="3168352"/>
            <a:chOff x="395536" y="1347613"/>
            <a:chExt cx="8579949" cy="3456384"/>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456384"/>
            </a:xfrm>
            <a:prstGeom prst="rect">
              <a:avLst/>
            </a:prstGeom>
          </p:spPr>
        </p:pic>
        <p:sp>
          <p:nvSpPr>
            <p:cNvPr id="50" name="Rectangle 49"/>
            <p:cNvSpPr/>
            <p:nvPr/>
          </p:nvSpPr>
          <p:spPr>
            <a:xfrm>
              <a:off x="1259632" y="1718332"/>
              <a:ext cx="954110" cy="2653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427" y="217850"/>
            <a:ext cx="7004853" cy="127377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smtClean="0">
                <a:solidFill>
                  <a:srgbClr val="F06881"/>
                </a:solidFill>
                <a:latin typeface="Calibri" panose="020F0502020204030204" pitchFamily="34" charset="0"/>
              </a:rPr>
              <a:t>Hal-</a:t>
            </a:r>
            <a:r>
              <a:rPr lang="en-US" sz="2800" b="1" dirty="0" err="1" smtClean="0">
                <a:solidFill>
                  <a:srgbClr val="F06881"/>
                </a:solidFill>
                <a:latin typeface="Calibri" panose="020F0502020204030204" pitchFamily="34" charset="0"/>
              </a:rPr>
              <a:t>hal</a:t>
            </a:r>
            <a:r>
              <a:rPr lang="en-US" sz="2800" b="1" dirty="0" smtClean="0">
                <a:solidFill>
                  <a:srgbClr val="F06881"/>
                </a:solidFill>
                <a:latin typeface="Calibri" panose="020F0502020204030204" pitchFamily="34" charset="0"/>
              </a:rPr>
              <a:t> yang </a:t>
            </a:r>
            <a:r>
              <a:rPr lang="en-US" sz="2800" b="1" dirty="0" err="1" smtClean="0">
                <a:solidFill>
                  <a:srgbClr val="F06881"/>
                </a:solidFill>
                <a:latin typeface="Calibri" panose="020F0502020204030204" pitchFamily="34" charset="0"/>
              </a:rPr>
              <a:t>harus</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diperhatikan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ketika</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bekerja</a:t>
            </a:r>
            <a:r>
              <a:rPr lang="en-US" sz="2800" b="1" dirty="0" smtClean="0">
                <a:solidFill>
                  <a:srgbClr val="F06881"/>
                </a:solidFill>
                <a:latin typeface="Calibri" panose="020F0502020204030204" pitchFamily="34" charset="0"/>
              </a:rPr>
              <a:t> di </a:t>
            </a:r>
            <a:r>
              <a:rPr lang="en-US" sz="2800" b="1" dirty="0" err="1" smtClean="0">
                <a:solidFill>
                  <a:srgbClr val="F06881"/>
                </a:solidFill>
                <a:latin typeface="Calibri" panose="020F0502020204030204" pitchFamily="34" charset="0"/>
              </a:rPr>
              <a:t>laboratorium</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39951" y="111294"/>
            <a:ext cx="936104" cy="1416344"/>
          </a:xfrm>
          <a:prstGeom prst="rect">
            <a:avLst/>
          </a:prstGeom>
        </p:spPr>
      </p:pic>
      <p:grpSp>
        <p:nvGrpSpPr>
          <p:cNvPr id="56" name="Group 55"/>
          <p:cNvGrpSpPr/>
          <p:nvPr/>
        </p:nvGrpSpPr>
        <p:grpSpPr>
          <a:xfrm>
            <a:off x="1266848" y="1487508"/>
            <a:ext cx="7579918" cy="513142"/>
            <a:chOff x="1547664" y="1561724"/>
            <a:chExt cx="7579918" cy="513142"/>
          </a:xfrm>
        </p:grpSpPr>
        <p:pic>
          <p:nvPicPr>
            <p:cNvPr id="57" name="Picture 56"/>
            <p:cNvPicPr>
              <a:picLocks noChangeAspect="1"/>
            </p:cNvPicPr>
            <p:nvPr/>
          </p:nvPicPr>
          <p:blipFill rotWithShape="1">
            <a:blip r:embed="rId2">
              <a:extLst>
                <a:ext uri="{28A0092B-C50C-407E-A947-70E740481C1C}">
                  <a14:useLocalDpi xmlns:a14="http://schemas.microsoft.com/office/drawing/2010/main" val="0"/>
                </a:ext>
              </a:extLst>
            </a:blip>
            <a:srcRect l="14894" t="33356" r="79234" b="56996"/>
            <a:stretch/>
          </p:blipFill>
          <p:spPr>
            <a:xfrm>
              <a:off x="1547664" y="1601854"/>
              <a:ext cx="504056" cy="465840"/>
            </a:xfrm>
            <a:prstGeom prst="rect">
              <a:avLst/>
            </a:prstGeom>
          </p:spPr>
        </p:pic>
        <p:sp>
          <p:nvSpPr>
            <p:cNvPr id="58"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47724" y="1561724"/>
              <a:ext cx="7179858"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Lakukan eksperimen yang telah diizinkan oleh guru. Jika Anda mengalami kesulitan, selalu bertanya dan meminta bantuan kepada guru atau petugas laboratorium.</a:t>
              </a:r>
            </a:p>
          </p:txBody>
        </p:sp>
      </p:grpSp>
      <p:grpSp>
        <p:nvGrpSpPr>
          <p:cNvPr id="59" name="Group 58"/>
          <p:cNvGrpSpPr/>
          <p:nvPr/>
        </p:nvGrpSpPr>
        <p:grpSpPr>
          <a:xfrm>
            <a:off x="1266848" y="2147024"/>
            <a:ext cx="7579918" cy="513142"/>
            <a:chOff x="1547664" y="2075016"/>
            <a:chExt cx="7579918" cy="513142"/>
          </a:xfrm>
        </p:grpSpPr>
        <p:pic>
          <p:nvPicPr>
            <p:cNvPr id="60" name="Picture 59"/>
            <p:cNvPicPr>
              <a:picLocks noChangeAspect="1"/>
            </p:cNvPicPr>
            <p:nvPr/>
          </p:nvPicPr>
          <p:blipFill rotWithShape="1">
            <a:blip r:embed="rId2">
              <a:extLst>
                <a:ext uri="{28A0092B-C50C-407E-A947-70E740481C1C}">
                  <a14:useLocalDpi xmlns:a14="http://schemas.microsoft.com/office/drawing/2010/main" val="0"/>
                </a:ext>
              </a:extLst>
            </a:blip>
            <a:srcRect l="14894" t="44495" r="79234" b="46557"/>
            <a:stretch/>
          </p:blipFill>
          <p:spPr>
            <a:xfrm>
              <a:off x="1547664" y="2139702"/>
              <a:ext cx="504056" cy="432048"/>
            </a:xfrm>
            <a:prstGeom prst="rect">
              <a:avLst/>
            </a:prstGeom>
          </p:spPr>
        </p:pic>
        <p:sp>
          <p:nvSpPr>
            <p:cNvPr id="61"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3" y="2075016"/>
              <a:ext cx="7168749"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rPr>
                <a:t>Lindungi diri Anda dengan menggunakan perlengkapan seperti kacamata, masker, sarung tangan dan jas laboratorium. </a:t>
              </a:r>
              <a:endParaRPr lang="en-ID" sz="1600" dirty="0"/>
            </a:p>
          </p:txBody>
        </p:sp>
      </p:grpSp>
      <p:grpSp>
        <p:nvGrpSpPr>
          <p:cNvPr id="62" name="Group 61"/>
          <p:cNvGrpSpPr/>
          <p:nvPr/>
        </p:nvGrpSpPr>
        <p:grpSpPr>
          <a:xfrm>
            <a:off x="1266848" y="2822495"/>
            <a:ext cx="7481616" cy="541343"/>
            <a:chOff x="1547664" y="2606471"/>
            <a:chExt cx="7481616" cy="541343"/>
          </a:xfrm>
        </p:grpSpPr>
        <p:pic>
          <p:nvPicPr>
            <p:cNvPr id="63" name="Picture 62"/>
            <p:cNvPicPr>
              <a:picLocks noChangeAspect="1"/>
            </p:cNvPicPr>
            <p:nvPr/>
          </p:nvPicPr>
          <p:blipFill rotWithShape="1">
            <a:blip r:embed="rId2">
              <a:extLst>
                <a:ext uri="{28A0092B-C50C-407E-A947-70E740481C1C}">
                  <a14:useLocalDpi xmlns:a14="http://schemas.microsoft.com/office/drawing/2010/main" val="0"/>
                </a:ext>
              </a:extLst>
            </a:blip>
            <a:srcRect l="14894" t="54935" r="79234" b="34626"/>
            <a:stretch/>
          </p:blipFill>
          <p:spPr>
            <a:xfrm>
              <a:off x="1547664" y="2643758"/>
              <a:ext cx="504056" cy="504056"/>
            </a:xfrm>
            <a:prstGeom prst="rect">
              <a:avLst/>
            </a:prstGeom>
          </p:spPr>
        </p:pic>
        <p:sp>
          <p:nvSpPr>
            <p:cNvPr id="6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303" y="2606471"/>
              <a:ext cx="7076977"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Hindari mencampurkan zat-zat kimia yang berbeda tanpa bertanya atau perintah dari guru.</a:t>
              </a:r>
            </a:p>
          </p:txBody>
        </p:sp>
      </p:grpSp>
      <p:grpSp>
        <p:nvGrpSpPr>
          <p:cNvPr id="65" name="Group 64"/>
          <p:cNvGrpSpPr/>
          <p:nvPr/>
        </p:nvGrpSpPr>
        <p:grpSpPr>
          <a:xfrm>
            <a:off x="1194840" y="3507854"/>
            <a:ext cx="7762440" cy="540348"/>
            <a:chOff x="1475656" y="3147814"/>
            <a:chExt cx="7762440" cy="540348"/>
          </a:xfrm>
        </p:grpSpPr>
        <p:pic>
          <p:nvPicPr>
            <p:cNvPr id="66" name="Picture 65"/>
            <p:cNvPicPr>
              <a:picLocks noChangeAspect="1"/>
            </p:cNvPicPr>
            <p:nvPr/>
          </p:nvPicPr>
          <p:blipFill rotWithShape="1">
            <a:blip r:embed="rId2">
              <a:extLst>
                <a:ext uri="{28A0092B-C50C-407E-A947-70E740481C1C}">
                  <a14:useLocalDpi xmlns:a14="http://schemas.microsoft.com/office/drawing/2010/main" val="0"/>
                </a:ext>
              </a:extLst>
            </a:blip>
            <a:srcRect l="14055" t="65373" r="79234" b="24188"/>
            <a:stretch/>
          </p:blipFill>
          <p:spPr>
            <a:xfrm>
              <a:off x="1475656" y="3147814"/>
              <a:ext cx="576064" cy="504056"/>
            </a:xfrm>
            <a:prstGeom prst="rect">
              <a:avLst/>
            </a:prstGeom>
          </p:spPr>
        </p:pic>
        <p:sp>
          <p:nvSpPr>
            <p:cNvPr id="6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64222" y="3175020"/>
              <a:ext cx="7273874"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gn="just">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Cuci tangan Anda sebelum dan sesudah bekerja di laboratorium.</a:t>
              </a:r>
            </a:p>
          </p:txBody>
        </p:sp>
      </p:grpSp>
    </p:spTree>
    <p:extLst>
      <p:ext uri="{BB962C8B-B14F-4D97-AF65-F5344CB8AC3E}">
        <p14:creationId xmlns:p14="http://schemas.microsoft.com/office/powerpoint/2010/main" val="105921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left)">
                                      <p:cBhvr>
                                        <p:cTn id="26" dur="500"/>
                                        <p:tgtEl>
                                          <p:spTgt spid="62"/>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wipe(left)">
                                      <p:cBhvr>
                                        <p:cTn id="3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99592" y="1203598"/>
            <a:ext cx="8057688" cy="3168352"/>
            <a:chOff x="395536" y="1347613"/>
            <a:chExt cx="8579949" cy="3456384"/>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456384"/>
            </a:xfrm>
            <a:prstGeom prst="rect">
              <a:avLst/>
            </a:prstGeom>
          </p:spPr>
        </p:pic>
        <p:sp>
          <p:nvSpPr>
            <p:cNvPr id="50" name="Rectangle 49"/>
            <p:cNvSpPr/>
            <p:nvPr/>
          </p:nvSpPr>
          <p:spPr>
            <a:xfrm>
              <a:off x="1259632" y="1718332"/>
              <a:ext cx="954110" cy="2653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427" y="217850"/>
            <a:ext cx="7004853" cy="127377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smtClean="0">
                <a:solidFill>
                  <a:srgbClr val="F06881"/>
                </a:solidFill>
                <a:latin typeface="Calibri" panose="020F0502020204030204" pitchFamily="34" charset="0"/>
              </a:rPr>
              <a:t>Hal-</a:t>
            </a:r>
            <a:r>
              <a:rPr lang="en-US" sz="2800" b="1" dirty="0" err="1" smtClean="0">
                <a:solidFill>
                  <a:srgbClr val="F06881"/>
                </a:solidFill>
                <a:latin typeface="Calibri" panose="020F0502020204030204" pitchFamily="34" charset="0"/>
              </a:rPr>
              <a:t>hal</a:t>
            </a:r>
            <a:r>
              <a:rPr lang="en-US" sz="2800" b="1" dirty="0" smtClean="0">
                <a:solidFill>
                  <a:srgbClr val="F06881"/>
                </a:solidFill>
                <a:latin typeface="Calibri" panose="020F0502020204030204" pitchFamily="34" charset="0"/>
              </a:rPr>
              <a:t> yang </a:t>
            </a:r>
            <a:r>
              <a:rPr lang="en-US" sz="2800" b="1" dirty="0" err="1" smtClean="0">
                <a:solidFill>
                  <a:srgbClr val="F06881"/>
                </a:solidFill>
                <a:latin typeface="Calibri" panose="020F0502020204030204" pitchFamily="34" charset="0"/>
              </a:rPr>
              <a:t>harus</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diperhatikan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ketika</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bekerja</a:t>
            </a:r>
            <a:r>
              <a:rPr lang="en-US" sz="2800" b="1" dirty="0" smtClean="0">
                <a:solidFill>
                  <a:srgbClr val="F06881"/>
                </a:solidFill>
                <a:latin typeface="Calibri" panose="020F0502020204030204" pitchFamily="34" charset="0"/>
              </a:rPr>
              <a:t> di </a:t>
            </a:r>
            <a:r>
              <a:rPr lang="en-US" sz="2800" b="1" dirty="0" err="1" smtClean="0">
                <a:solidFill>
                  <a:srgbClr val="F06881"/>
                </a:solidFill>
                <a:latin typeface="Calibri" panose="020F0502020204030204" pitchFamily="34" charset="0"/>
              </a:rPr>
              <a:t>laboratorium</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grpSp>
        <p:nvGrpSpPr>
          <p:cNvPr id="5" name="Group 4"/>
          <p:cNvGrpSpPr/>
          <p:nvPr/>
        </p:nvGrpSpPr>
        <p:grpSpPr>
          <a:xfrm>
            <a:off x="1266848" y="1563646"/>
            <a:ext cx="5897440" cy="540039"/>
            <a:chOff x="1266848" y="1563646"/>
            <a:chExt cx="5897440" cy="540039"/>
          </a:xfrm>
        </p:grpSpPr>
        <p:grpSp>
          <p:nvGrpSpPr>
            <p:cNvPr id="25" name="Group 24"/>
            <p:cNvGrpSpPr/>
            <p:nvPr/>
          </p:nvGrpSpPr>
          <p:grpSpPr>
            <a:xfrm>
              <a:off x="1266848" y="1563646"/>
              <a:ext cx="5897440" cy="540039"/>
              <a:chOff x="1547664" y="3651870"/>
              <a:chExt cx="5897440" cy="540039"/>
            </a:xfrm>
          </p:grpSpPr>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5486272"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Jangan makan dan minum di dalam laboratorium. </a:t>
                </a:r>
              </a:p>
            </p:txBody>
          </p:sp>
        </p:grpSp>
        <p:sp>
          <p:nvSpPr>
            <p:cNvPr id="4" name="Oval 3"/>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Rounded MT Bold" panose="020F0704030504030204" pitchFamily="34" charset="0"/>
                </a:rPr>
                <a:t>5</a:t>
              </a:r>
              <a:endParaRPr lang="en-US" sz="1600" b="1" dirty="0">
                <a:solidFill>
                  <a:schemeClr val="tx1"/>
                </a:solidFill>
                <a:latin typeface="Arial Rounded MT Bold" panose="020F0704030504030204" pitchFamily="34" charset="0"/>
              </a:endParaRPr>
            </a:p>
          </p:txBody>
        </p:sp>
      </p:grpSp>
      <p:grpSp>
        <p:nvGrpSpPr>
          <p:cNvPr id="35" name="Group 34"/>
          <p:cNvGrpSpPr/>
          <p:nvPr/>
        </p:nvGrpSpPr>
        <p:grpSpPr>
          <a:xfrm>
            <a:off x="1322879" y="2121380"/>
            <a:ext cx="7353577" cy="513142"/>
            <a:chOff x="1322879" y="1516655"/>
            <a:chExt cx="7353577" cy="513142"/>
          </a:xfrm>
        </p:grpSpPr>
        <p:sp>
          <p:nvSpPr>
            <p:cNvPr id="39"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678016" y="1516655"/>
              <a:ext cx="6998440"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Bersihkan meja kerja setelah melakukan eksperimen dan letakkan kembali alat-alat yang digunakan pada tempat semula. </a:t>
              </a:r>
            </a:p>
          </p:txBody>
        </p:sp>
        <p:sp>
          <p:nvSpPr>
            <p:cNvPr id="37" name="Oval 36"/>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6</a:t>
              </a:r>
              <a:endParaRPr lang="en-US" sz="1600" b="1" dirty="0">
                <a:solidFill>
                  <a:schemeClr val="tx1"/>
                </a:solidFill>
                <a:latin typeface="Arial Rounded MT Bold" panose="020F0704030504030204" pitchFamily="34" charset="0"/>
              </a:endParaRPr>
            </a:p>
          </p:txBody>
        </p:sp>
      </p:grpSp>
      <p:grpSp>
        <p:nvGrpSpPr>
          <p:cNvPr id="43" name="Group 42"/>
          <p:cNvGrpSpPr/>
          <p:nvPr/>
        </p:nvGrpSpPr>
        <p:grpSpPr>
          <a:xfrm>
            <a:off x="1322879" y="2782298"/>
            <a:ext cx="7569601" cy="513142"/>
            <a:chOff x="1322879" y="1488947"/>
            <a:chExt cx="7569601" cy="513142"/>
          </a:xfrm>
        </p:grpSpPr>
        <p:sp>
          <p:nvSpPr>
            <p:cNvPr id="4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678016" y="1488947"/>
              <a:ext cx="7214464"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Pastikan tangan Anda selalu kering saat memasang kabel listrik agar terhindar dari sengatan listrik. Jangan menghubungkan banyak peralatan listrik pada stopkontak.</a:t>
              </a:r>
            </a:p>
          </p:txBody>
        </p:sp>
        <p:sp>
          <p:nvSpPr>
            <p:cNvPr id="45" name="Oval 44"/>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7</a:t>
              </a:r>
              <a:endParaRPr lang="en-US" sz="1600" b="1" dirty="0">
                <a:solidFill>
                  <a:schemeClr val="tx1"/>
                </a:solidFill>
                <a:latin typeface="Arial Rounded MT Bold" panose="020F0704030504030204" pitchFamily="34" charset="0"/>
              </a:endParaRPr>
            </a:p>
          </p:txBody>
        </p:sp>
      </p:grpSp>
    </p:spTree>
    <p:extLst>
      <p:ext uri="{BB962C8B-B14F-4D97-AF65-F5344CB8AC3E}">
        <p14:creationId xmlns:p14="http://schemas.microsoft.com/office/powerpoint/2010/main" val="302841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427" y="217850"/>
            <a:ext cx="7004853" cy="127377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smtClean="0">
                <a:solidFill>
                  <a:srgbClr val="F06881"/>
                </a:solidFill>
                <a:latin typeface="Calibri" panose="020F0502020204030204" pitchFamily="34" charset="0"/>
              </a:rPr>
              <a:t>Hal-</a:t>
            </a:r>
            <a:r>
              <a:rPr lang="en-US" sz="2800" b="1" dirty="0" err="1" smtClean="0">
                <a:solidFill>
                  <a:srgbClr val="F06881"/>
                </a:solidFill>
                <a:latin typeface="Calibri" panose="020F0502020204030204" pitchFamily="34" charset="0"/>
              </a:rPr>
              <a:t>hal</a:t>
            </a:r>
            <a:r>
              <a:rPr lang="en-US" sz="2800" b="1" dirty="0" smtClean="0">
                <a:solidFill>
                  <a:srgbClr val="F06881"/>
                </a:solidFill>
                <a:latin typeface="Calibri" panose="020F0502020204030204" pitchFamily="34" charset="0"/>
              </a:rPr>
              <a:t> yang </a:t>
            </a:r>
            <a:r>
              <a:rPr lang="en-US" sz="2800" b="1" dirty="0" err="1" smtClean="0">
                <a:solidFill>
                  <a:srgbClr val="F06881"/>
                </a:solidFill>
                <a:latin typeface="Calibri" panose="020F0502020204030204" pitchFamily="34" charset="0"/>
              </a:rPr>
              <a:t>harus</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diperhatikan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ketika</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bekerja</a:t>
            </a:r>
            <a:r>
              <a:rPr lang="en-US" sz="2800" b="1" dirty="0" smtClean="0">
                <a:solidFill>
                  <a:srgbClr val="F06881"/>
                </a:solidFill>
                <a:latin typeface="Calibri" panose="020F0502020204030204" pitchFamily="34" charset="0"/>
              </a:rPr>
              <a:t> di </a:t>
            </a:r>
            <a:r>
              <a:rPr lang="en-US" sz="2800" b="1" dirty="0" err="1" smtClean="0">
                <a:solidFill>
                  <a:srgbClr val="F06881"/>
                </a:solidFill>
                <a:latin typeface="Calibri" panose="020F0502020204030204" pitchFamily="34" charset="0"/>
              </a:rPr>
              <a:t>laboratorium</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grpSp>
        <p:nvGrpSpPr>
          <p:cNvPr id="5" name="Group 4"/>
          <p:cNvGrpSpPr/>
          <p:nvPr/>
        </p:nvGrpSpPr>
        <p:grpSpPr>
          <a:xfrm>
            <a:off x="1266848" y="1563646"/>
            <a:ext cx="7049568" cy="540039"/>
            <a:chOff x="1266848" y="1563646"/>
            <a:chExt cx="7049568" cy="540039"/>
          </a:xfrm>
        </p:grpSpPr>
        <p:grpSp>
          <p:nvGrpSpPr>
            <p:cNvPr id="25" name="Group 24"/>
            <p:cNvGrpSpPr/>
            <p:nvPr/>
          </p:nvGrpSpPr>
          <p:grpSpPr>
            <a:xfrm>
              <a:off x="1266848" y="1563646"/>
              <a:ext cx="7049568" cy="540039"/>
              <a:chOff x="1547664" y="3651870"/>
              <a:chExt cx="7049568" cy="540039"/>
            </a:xfrm>
          </p:grpSpPr>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6638400"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en-US" sz="1600" dirty="0" err="1">
                    <a:latin typeface="Calibri" panose="020F0502020204030204" pitchFamily="34" charset="0"/>
                    <a:ea typeface="Calibri" panose="020F0502020204030204" pitchFamily="34" charset="0"/>
                    <a:cs typeface="Calibri" panose="020F0502020204030204" pitchFamily="34" charset="0"/>
                  </a:rPr>
                  <a:t>Memahami</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arti</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dari</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lambang-lambang</a:t>
                </a:r>
                <a:r>
                  <a:rPr lang="en-US" sz="1600" dirty="0">
                    <a:latin typeface="Calibri" panose="020F0502020204030204" pitchFamily="34" charset="0"/>
                    <a:ea typeface="Calibri" panose="020F0502020204030204" pitchFamily="34" charset="0"/>
                    <a:cs typeface="Calibri" panose="020F0502020204030204" pitchFamily="34" charset="0"/>
                  </a:rPr>
                  <a:t> yang </a:t>
                </a:r>
                <a:r>
                  <a:rPr lang="en-US" sz="1600" dirty="0" err="1">
                    <a:latin typeface="Calibri" panose="020F0502020204030204" pitchFamily="34" charset="0"/>
                    <a:ea typeface="Calibri" panose="020F0502020204030204" pitchFamily="34" charset="0"/>
                    <a:cs typeface="Calibri" panose="020F0502020204030204" pitchFamily="34" charset="0"/>
                  </a:rPr>
                  <a:t>terdapat</a:t>
                </a:r>
                <a:r>
                  <a:rPr lang="en-US" sz="1600" dirty="0">
                    <a:latin typeface="Calibri" panose="020F0502020204030204" pitchFamily="34" charset="0"/>
                    <a:ea typeface="Calibri" panose="020F0502020204030204" pitchFamily="34" charset="0"/>
                    <a:cs typeface="Calibri" panose="020F0502020204030204" pitchFamily="34" charset="0"/>
                  </a:rPr>
                  <a:t> di </a:t>
                </a:r>
                <a:r>
                  <a:rPr lang="en-US" sz="1600" dirty="0" err="1">
                    <a:latin typeface="Calibri" panose="020F0502020204030204" pitchFamily="34" charset="0"/>
                    <a:ea typeface="Calibri" panose="020F0502020204030204" pitchFamily="34" charset="0"/>
                    <a:cs typeface="Calibri" panose="020F0502020204030204" pitchFamily="34" charset="0"/>
                  </a:rPr>
                  <a:t>laboratorium</a:t>
                </a:r>
                <a:r>
                  <a:rPr lang="en-US" sz="1600" dirty="0">
                    <a:latin typeface="Calibri" panose="020F0502020204030204" pitchFamily="34" charset="0"/>
                    <a:ea typeface="Calibri" panose="020F0502020204030204" pitchFamily="34" charset="0"/>
                    <a:cs typeface="Calibri" panose="020F0502020204030204" pitchFamily="34" charset="0"/>
                  </a:rPr>
                  <a:t>. </a:t>
                </a:r>
                <a:endParaRPr lang="id-ID" sz="1600" dirty="0">
                  <a:latin typeface="Calibri" panose="020F0502020204030204" pitchFamily="34" charset="0"/>
                  <a:ea typeface="Calibri" panose="020F0502020204030204" pitchFamily="34" charset="0"/>
                  <a:cs typeface="Calibri" panose="020F0502020204030204" pitchFamily="34" charset="0"/>
                </a:endParaRPr>
              </a:p>
            </p:txBody>
          </p:sp>
        </p:grpSp>
        <p:sp>
          <p:nvSpPr>
            <p:cNvPr id="4" name="Oval 3"/>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Arial Rounded MT Bold" panose="020F0704030504030204" pitchFamily="34" charset="0"/>
                </a:rPr>
                <a:t>8</a:t>
              </a:r>
              <a:endParaRPr lang="en-US" sz="1600" b="1" dirty="0">
                <a:solidFill>
                  <a:schemeClr val="tx1"/>
                </a:solidFill>
                <a:latin typeface="Arial Rounded MT Bold" panose="020F0704030504030204" pitchFamily="34" charset="0"/>
              </a:endParaRPr>
            </a:p>
          </p:txBody>
        </p:sp>
      </p:grpSp>
      <p:grpSp>
        <p:nvGrpSpPr>
          <p:cNvPr id="2" name="Group 1"/>
          <p:cNvGrpSpPr/>
          <p:nvPr/>
        </p:nvGrpSpPr>
        <p:grpSpPr>
          <a:xfrm>
            <a:off x="1779729" y="1937495"/>
            <a:ext cx="3636417" cy="2493252"/>
            <a:chOff x="1588536" y="1937495"/>
            <a:chExt cx="3636417" cy="2493252"/>
          </a:xfrm>
        </p:grpSpPr>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r="41068"/>
            <a:stretch/>
          </p:blipFill>
          <p:spPr>
            <a:xfrm>
              <a:off x="1803979" y="1937495"/>
              <a:ext cx="3420974" cy="2493252"/>
            </a:xfrm>
            <a:prstGeom prst="rect">
              <a:avLst/>
            </a:prstGeom>
          </p:spPr>
        </p:pic>
        <p:sp>
          <p:nvSpPr>
            <p:cNvPr id="20" name="Rectangle 19">
              <a:extLst>
                <a:ext uri="{FF2B5EF4-FFF2-40B4-BE49-F238E27FC236}">
                  <a16:creationId xmlns:a16="http://schemas.microsoft.com/office/drawing/2014/main" id="{F873EA50-0368-C353-6925-8B0A846D3C0C}"/>
                </a:ext>
              </a:extLst>
            </p:cNvPr>
            <p:cNvSpPr/>
            <p:nvPr/>
          </p:nvSpPr>
          <p:spPr>
            <a:xfrm rot="16200000">
              <a:off x="1058102" y="3511867"/>
              <a:ext cx="1276311" cy="215444"/>
            </a:xfrm>
            <a:prstGeom prst="rect">
              <a:avLst/>
            </a:prstGeom>
          </p:spPr>
          <p:txBody>
            <a:bodyPr wrap="none">
              <a:spAutoFit/>
            </a:bodyPr>
            <a:lstStyle/>
            <a:p>
              <a:r>
                <a:rPr lang="en-US" sz="800" dirty="0" err="1" smtClean="0"/>
                <a:t>Sumber</a:t>
              </a:r>
              <a:r>
                <a:rPr lang="en-US" sz="800" dirty="0" smtClean="0"/>
                <a:t>: </a:t>
              </a:r>
              <a:r>
                <a:rPr lang="en-US" sz="800" i="1" dirty="0" smtClean="0"/>
                <a:t>shutterstock.com</a:t>
              </a:r>
              <a:endParaRPr lang="en-US" sz="800" dirty="0"/>
            </a:p>
          </p:txBody>
        </p:sp>
      </p:grpSp>
      <p:grpSp>
        <p:nvGrpSpPr>
          <p:cNvPr id="22" name="Group 21"/>
          <p:cNvGrpSpPr/>
          <p:nvPr/>
        </p:nvGrpSpPr>
        <p:grpSpPr>
          <a:xfrm>
            <a:off x="5796136" y="2362552"/>
            <a:ext cx="1809801" cy="1872208"/>
            <a:chOff x="6963075" y="2727391"/>
            <a:chExt cx="1809801" cy="1872208"/>
          </a:xfrm>
        </p:grpSpPr>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l="35154" t="36000" r="36143" b="22000"/>
            <a:stretch/>
          </p:blipFill>
          <p:spPr>
            <a:xfrm rot="335140">
              <a:off x="6963075" y="2727391"/>
              <a:ext cx="1809801" cy="1872208"/>
            </a:xfrm>
            <a:prstGeom prst="rect">
              <a:avLst/>
            </a:prstGeom>
          </p:spPr>
        </p:pic>
        <p:sp>
          <p:nvSpPr>
            <p:cNvPr id="24" name="Rectangle 23"/>
            <p:cNvSpPr/>
            <p:nvPr/>
          </p:nvSpPr>
          <p:spPr>
            <a:xfrm rot="273043">
              <a:off x="7177897" y="3156327"/>
              <a:ext cx="1467130" cy="1015663"/>
            </a:xfrm>
            <a:prstGeom prst="rect">
              <a:avLst/>
            </a:prstGeom>
          </p:spPr>
          <p:txBody>
            <a:bodyPr wrap="square">
              <a:spAutoFit/>
            </a:bodyPr>
            <a:lstStyle/>
            <a:p>
              <a:r>
                <a:rPr lang="en-US" sz="1200" dirty="0" err="1" smtClean="0">
                  <a:latin typeface="Calibri" panose="020F0502020204030204" pitchFamily="34" charset="0"/>
                </a:rPr>
                <a:t>Penjelasan</a:t>
              </a:r>
              <a:r>
                <a:rPr lang="en-US" sz="1200" dirty="0" smtClean="0">
                  <a:latin typeface="Calibri" panose="020F0502020204030204" pitchFamily="34" charset="0"/>
                </a:rPr>
                <a:t> </a:t>
              </a:r>
              <a:r>
                <a:rPr lang="en-US" sz="1200" dirty="0" err="1" smtClean="0">
                  <a:latin typeface="Calibri" panose="020F0502020204030204" pitchFamily="34" charset="0"/>
                </a:rPr>
                <a:t>lebih</a:t>
              </a:r>
              <a:r>
                <a:rPr lang="en-US" sz="1200" dirty="0" smtClean="0">
                  <a:latin typeface="Calibri" panose="020F0502020204030204" pitchFamily="34" charset="0"/>
                </a:rPr>
                <a:t> detail, </a:t>
              </a:r>
              <a:r>
                <a:rPr lang="en-US" sz="1200" dirty="0" err="1" smtClean="0">
                  <a:latin typeface="Calibri" panose="020F0502020204030204" pitchFamily="34" charset="0"/>
                </a:rPr>
                <a:t>ada</a:t>
              </a:r>
              <a:r>
                <a:rPr lang="en-US" sz="1200" dirty="0" smtClean="0">
                  <a:latin typeface="Calibri" panose="020F0502020204030204" pitchFamily="34" charset="0"/>
                </a:rPr>
                <a:t> di </a:t>
              </a:r>
              <a:r>
                <a:rPr lang="en-US" sz="1200" dirty="0" err="1" smtClean="0">
                  <a:latin typeface="Calibri" panose="020F0502020204030204" pitchFamily="34" charset="0"/>
                </a:rPr>
                <a:t>buku</a:t>
              </a:r>
              <a:r>
                <a:rPr lang="en-US" sz="1200" dirty="0" smtClean="0">
                  <a:latin typeface="Calibri" panose="020F0502020204030204" pitchFamily="34" charset="0"/>
                </a:rPr>
                <a:t> IPA Fisika SMA </a:t>
              </a:r>
              <a:r>
                <a:rPr lang="en-US" sz="1200" dirty="0" err="1" smtClean="0">
                  <a:latin typeface="Calibri" panose="020F0502020204030204" pitchFamily="34" charset="0"/>
                </a:rPr>
                <a:t>Penerbit</a:t>
              </a:r>
              <a:r>
                <a:rPr lang="en-US" sz="1200" dirty="0" smtClean="0">
                  <a:latin typeface="Calibri" panose="020F0502020204030204" pitchFamily="34" charset="0"/>
                </a:rPr>
                <a:t> </a:t>
              </a:r>
              <a:r>
                <a:rPr lang="en-US" sz="1200" dirty="0" err="1" smtClean="0">
                  <a:latin typeface="Calibri" panose="020F0502020204030204" pitchFamily="34" charset="0"/>
                </a:rPr>
                <a:t>Erlangga</a:t>
              </a:r>
              <a:r>
                <a:rPr lang="en-US" sz="1200" dirty="0" smtClean="0">
                  <a:latin typeface="Calibri" panose="020F0502020204030204" pitchFamily="34" charset="0"/>
                </a:rPr>
                <a:t> Hal 15</a:t>
              </a:r>
              <a:r>
                <a:rPr lang="en-US" sz="1200" dirty="0" smtClean="0">
                  <a:latin typeface="Calibri" panose="020F0502020204030204" pitchFamily="34" charset="0"/>
                  <a:sym typeface="Symbol" panose="05050102010706020507" pitchFamily="18" charset="2"/>
                </a:rPr>
                <a:t></a:t>
              </a:r>
              <a:r>
                <a:rPr lang="en-US" sz="1200" dirty="0" smtClean="0">
                  <a:latin typeface="Calibri" panose="020F0502020204030204" pitchFamily="34" charset="0"/>
                </a:rPr>
                <a:t>16. </a:t>
              </a:r>
              <a:endParaRPr lang="id-ID" sz="1200" dirty="0">
                <a:latin typeface="Calibri" panose="020F0502020204030204" pitchFamily="34" charset="0"/>
              </a:endParaRPr>
            </a:p>
          </p:txBody>
        </p:sp>
      </p:grpSp>
    </p:spTree>
    <p:extLst>
      <p:ext uri="{BB962C8B-B14F-4D97-AF65-F5344CB8AC3E}">
        <p14:creationId xmlns:p14="http://schemas.microsoft.com/office/powerpoint/2010/main" val="25418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1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Peran</a:t>
              </a:r>
              <a:r>
                <a:rPr lang="en-US" b="1" dirty="0" smtClean="0">
                  <a:solidFill>
                    <a:schemeClr val="tx1"/>
                  </a:solidFill>
                  <a:latin typeface="Calibri" panose="020F0502020204030204" pitchFamily="34" charset="0"/>
                </a:rPr>
                <a:t> Fisika </a:t>
              </a:r>
              <a:r>
                <a:rPr lang="en-US" b="1" dirty="0" err="1" smtClean="0">
                  <a:solidFill>
                    <a:schemeClr val="tx1"/>
                  </a:solidFill>
                  <a:latin typeface="Calibri" panose="020F0502020204030204" pitchFamily="34" charset="0"/>
                </a:rPr>
                <a:t>dalam</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Kehidupan</a:t>
              </a:r>
              <a:endParaRPr lang="en-US" b="1" dirty="0">
                <a:solidFill>
                  <a:schemeClr val="tx1"/>
                </a:solidFill>
                <a:latin typeface="Calibri" panose="020F0502020204030204" pitchFamily="34" charset="0"/>
              </a:endParaRPr>
            </a:p>
          </p:txBody>
        </p:sp>
        <p:sp>
          <p:nvSpPr>
            <p:cNvPr id="1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1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7" name="正方形/長方形 15">
              <a:extLst>
                <a:ext uri="{FF2B5EF4-FFF2-40B4-BE49-F238E27FC236}">
                  <a16:creationId xmlns:a16="http://schemas.microsoft.com/office/drawing/2014/main" id="{57DC62A0-338C-462D-955E-1DD70283263E}"/>
                </a:ext>
              </a:extLst>
            </p:cNvPr>
            <p:cNvSpPr/>
            <p:nvPr/>
          </p:nvSpPr>
          <p:spPr>
            <a:xfrm>
              <a:off x="1005737" y="701031"/>
              <a:ext cx="5220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8" name="TextBox 17">
              <a:extLst>
                <a:ext uri="{FF2B5EF4-FFF2-40B4-BE49-F238E27FC236}">
                  <a16:creationId xmlns:a16="http://schemas.microsoft.com/office/drawing/2014/main" id="{B212A415-2C76-476C-9864-670DA094215C}"/>
                </a:ext>
              </a:extLst>
            </p:cNvPr>
            <p:cNvSpPr txBox="1"/>
            <p:nvPr/>
          </p:nvSpPr>
          <p:spPr>
            <a:xfrm>
              <a:off x="376823" y="254009"/>
              <a:ext cx="410690"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D</a:t>
              </a:r>
              <a:endParaRPr lang="en-US" sz="2800" b="1" dirty="0">
                <a:solidFill>
                  <a:schemeClr val="bg1"/>
                </a:solidFill>
                <a:latin typeface="Calibri" panose="020F0502020204030204" pitchFamily="34" charset="0"/>
              </a:endParaRPr>
            </a:p>
          </p:txBody>
        </p:sp>
      </p:gr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pic>
        <p:nvPicPr>
          <p:cNvPr id="21" name="Picture 20"/>
          <p:cNvPicPr>
            <a:picLocks noChangeAspect="1"/>
          </p:cNvPicPr>
          <p:nvPr/>
        </p:nvPicPr>
        <p:blipFill rotWithShape="1">
          <a:blip r:embed="rId4">
            <a:extLst>
              <a:ext uri="{28A0092B-C50C-407E-A947-70E740481C1C}">
                <a14:useLocalDpi xmlns:a14="http://schemas.microsoft.com/office/drawing/2010/main" val="0"/>
              </a:ext>
            </a:extLst>
          </a:blip>
          <a:srcRect l="31101" t="35000" r="5113" b="11801"/>
          <a:stretch/>
        </p:blipFill>
        <p:spPr>
          <a:xfrm>
            <a:off x="467544" y="970566"/>
            <a:ext cx="8064896" cy="3600400"/>
          </a:xfrm>
          <a:prstGeom prst="rect">
            <a:avLst/>
          </a:prstGeom>
        </p:spPr>
      </p:pic>
      <p:sp>
        <p:nvSpPr>
          <p:cNvPr id="25" name="Rectangle 24"/>
          <p:cNvSpPr/>
          <p:nvPr/>
        </p:nvSpPr>
        <p:spPr>
          <a:xfrm>
            <a:off x="691124" y="1205186"/>
            <a:ext cx="7409268" cy="2031325"/>
          </a:xfrm>
          <a:prstGeom prst="rect">
            <a:avLst/>
          </a:prstGeom>
        </p:spPr>
        <p:txBody>
          <a:bodyPr wrap="square">
            <a:spAutoFit/>
          </a:bodyPr>
          <a:lstStyle/>
          <a:p>
            <a:pPr marL="380990" indent="-380990">
              <a:buFont typeface="Wingdings" panose="05000000000000000000" pitchFamily="2" charset="2"/>
              <a:buChar char="ü"/>
            </a:pPr>
            <a:r>
              <a:rPr lang="id-ID" dirty="0">
                <a:latin typeface="Calibri" panose="020F0502020204030204" pitchFamily="34" charset="0"/>
              </a:rPr>
              <a:t>Fisika merupakan salah satu cabang </a:t>
            </a:r>
            <a:r>
              <a:rPr lang="en-US" dirty="0" smtClean="0">
                <a:latin typeface="Calibri" panose="020F0502020204030204" pitchFamily="34" charset="0"/>
              </a:rPr>
              <a:t>S</a:t>
            </a:r>
            <a:r>
              <a:rPr lang="id-ID" dirty="0" smtClean="0">
                <a:latin typeface="Calibri" panose="020F0502020204030204" pitchFamily="34" charset="0"/>
              </a:rPr>
              <a:t>ains </a:t>
            </a:r>
            <a:r>
              <a:rPr lang="id-ID" dirty="0">
                <a:latin typeface="Calibri" panose="020F0502020204030204" pitchFamily="34" charset="0"/>
              </a:rPr>
              <a:t>yang mempelajari tentang sifat-sifat materi beserta interaksi antara materinya. Ilmu </a:t>
            </a:r>
            <a:r>
              <a:rPr lang="en-US" dirty="0" smtClean="0">
                <a:latin typeface="Calibri" panose="020F0502020204030204" pitchFamily="34" charset="0"/>
              </a:rPr>
              <a:t>F</a:t>
            </a:r>
            <a:r>
              <a:rPr lang="id-ID" dirty="0" smtClean="0">
                <a:latin typeface="Calibri" panose="020F0502020204030204" pitchFamily="34" charset="0"/>
              </a:rPr>
              <a:t>isika </a:t>
            </a:r>
            <a:r>
              <a:rPr lang="id-ID" dirty="0">
                <a:latin typeface="Calibri" panose="020F0502020204030204" pitchFamily="34" charset="0"/>
              </a:rPr>
              <a:t>terbentuk berdasarkan fakta dari hasil data penelitian. </a:t>
            </a:r>
          </a:p>
          <a:p>
            <a:pPr marL="380990" indent="-380990">
              <a:buFont typeface="Wingdings" panose="05000000000000000000" pitchFamily="2" charset="2"/>
              <a:buChar char="ü"/>
            </a:pPr>
            <a:r>
              <a:rPr lang="id-ID" dirty="0">
                <a:latin typeface="Calibri" panose="020F0502020204030204" pitchFamily="34" charset="0"/>
              </a:rPr>
              <a:t>Salah satu manfaat mempelajari ilmu </a:t>
            </a:r>
            <a:r>
              <a:rPr lang="en-US" dirty="0" smtClean="0">
                <a:latin typeface="Calibri" panose="020F0502020204030204" pitchFamily="34" charset="0"/>
              </a:rPr>
              <a:t>F</a:t>
            </a:r>
            <a:r>
              <a:rPr lang="id-ID" dirty="0" smtClean="0">
                <a:latin typeface="Calibri" panose="020F0502020204030204" pitchFamily="34" charset="0"/>
              </a:rPr>
              <a:t>isika </a:t>
            </a:r>
            <a:r>
              <a:rPr lang="id-ID" dirty="0">
                <a:latin typeface="Calibri" panose="020F0502020204030204" pitchFamily="34" charset="0"/>
              </a:rPr>
              <a:t>adalah dapat mempermudah pekerjaan manusia dengan adanya alat alat canggih hasil penerapan ilmu </a:t>
            </a:r>
            <a:r>
              <a:rPr lang="en-US" dirty="0" smtClean="0">
                <a:latin typeface="Calibri" panose="020F0502020204030204" pitchFamily="34" charset="0"/>
              </a:rPr>
              <a:t>F</a:t>
            </a:r>
            <a:r>
              <a:rPr lang="id-ID" dirty="0" smtClean="0">
                <a:latin typeface="Calibri" panose="020F0502020204030204" pitchFamily="34" charset="0"/>
              </a:rPr>
              <a:t>isika</a:t>
            </a:r>
            <a:r>
              <a:rPr lang="en-US" dirty="0" smtClean="0">
                <a:latin typeface="Calibri" panose="020F0502020204030204" pitchFamily="34" charset="0"/>
              </a:rPr>
              <a:t>. </a:t>
            </a:r>
          </a:p>
          <a:p>
            <a:pPr marL="380990" indent="-380990">
              <a:buFont typeface="Wingdings" panose="05000000000000000000" pitchFamily="2" charset="2"/>
              <a:buChar char="ü"/>
            </a:pPr>
            <a:endParaRPr lang="id-ID" dirty="0">
              <a:latin typeface="Calibri" panose="020F0502020204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5116" y="2623610"/>
            <a:ext cx="2605905" cy="2178621"/>
          </a:xfrm>
          <a:prstGeom prst="rect">
            <a:avLst/>
          </a:prstGeom>
        </p:spPr>
      </p:pic>
      <p:sp>
        <p:nvSpPr>
          <p:cNvPr id="5" name="Rectangle 4"/>
          <p:cNvSpPr/>
          <p:nvPr/>
        </p:nvSpPr>
        <p:spPr>
          <a:xfrm>
            <a:off x="691124" y="2823774"/>
            <a:ext cx="5997138" cy="1477328"/>
          </a:xfrm>
          <a:prstGeom prst="rect">
            <a:avLst/>
          </a:prstGeom>
        </p:spPr>
        <p:txBody>
          <a:bodyPr wrap="square">
            <a:spAutoFit/>
          </a:bodyPr>
          <a:lstStyle/>
          <a:p>
            <a:pPr marL="380990" indent="-380990">
              <a:buFont typeface="Wingdings" panose="05000000000000000000" pitchFamily="2" charset="2"/>
              <a:buChar char="ü"/>
            </a:pPr>
            <a:r>
              <a:rPr lang="id-ID" dirty="0">
                <a:latin typeface="Calibri" panose="020F0502020204030204" pitchFamily="34" charset="0"/>
              </a:rPr>
              <a:t>Ilmu </a:t>
            </a:r>
            <a:r>
              <a:rPr lang="en-US" dirty="0" smtClean="0">
                <a:latin typeface="Calibri" panose="020F0502020204030204" pitchFamily="34" charset="0"/>
              </a:rPr>
              <a:t>F</a:t>
            </a:r>
            <a:r>
              <a:rPr lang="id-ID" dirty="0" smtClean="0">
                <a:latin typeface="Calibri" panose="020F0502020204030204" pitchFamily="34" charset="0"/>
              </a:rPr>
              <a:t>isika </a:t>
            </a:r>
            <a:r>
              <a:rPr lang="id-ID" dirty="0">
                <a:latin typeface="Calibri" panose="020F0502020204030204" pitchFamily="34" charset="0"/>
              </a:rPr>
              <a:t>mampu berkolaborasi dengan ilmu-ilmu lain sehingga dapat menghasilkan suatu produk yang memiliki manfaat bagi kehidupan manusia, sehingga berkontribusi besar dalam menunjang kemajuan teknologi di berbagai bidang.</a:t>
            </a:r>
            <a:endParaRPr lang="en-US" dirty="0">
              <a:latin typeface="Calibri" panose="020F0502020204030204" pitchFamily="34" charset="0"/>
            </a:endParaRPr>
          </a:p>
        </p:txBody>
      </p:sp>
    </p:spTree>
    <p:extLst>
      <p:ext uri="{BB962C8B-B14F-4D97-AF65-F5344CB8AC3E}">
        <p14:creationId xmlns:p14="http://schemas.microsoft.com/office/powerpoint/2010/main" val="17886024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750"/>
                                        <p:tgtEl>
                                          <p:spTgt spid="13"/>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42"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14" presetClass="entr" presetSubtype="10" fill="hold" nodeType="with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19" dur="500"/>
                                        <p:tgtEl>
                                          <p:spTgt spid="25">
                                            <p:txEl>
                                              <p:pRg st="0" end="0"/>
                                            </p:txEl>
                                          </p:spTgt>
                                        </p:tgtEl>
                                      </p:cBhvr>
                                    </p:animEffect>
                                  </p:childTnLst>
                                </p:cTn>
                              </p:par>
                            </p:childTnLst>
                          </p:cTn>
                        </p:par>
                        <p:par>
                          <p:cTn id="20" fill="hold">
                            <p:stCondLst>
                              <p:cond delay="1750"/>
                            </p:stCondLst>
                            <p:childTnLst>
                              <p:par>
                                <p:cTn id="21" presetID="14" presetClass="entr" presetSubtype="10" fill="hold" nodeType="afterEffect">
                                  <p:stCondLst>
                                    <p:cond delay="0"/>
                                  </p:stCondLst>
                                  <p:childTnLst>
                                    <p:set>
                                      <p:cBhvr>
                                        <p:cTn id="22" dur="1" fill="hold">
                                          <p:stCondLst>
                                            <p:cond delay="0"/>
                                          </p:stCondLst>
                                        </p:cTn>
                                        <p:tgtEl>
                                          <p:spTgt spid="25">
                                            <p:txEl>
                                              <p:pRg st="1" end="1"/>
                                            </p:txEl>
                                          </p:spTgt>
                                        </p:tgtEl>
                                        <p:attrNameLst>
                                          <p:attrName>style.visibility</p:attrName>
                                        </p:attrNameLst>
                                      </p:cBhvr>
                                      <p:to>
                                        <p:strVal val="visible"/>
                                      </p:to>
                                    </p:set>
                                    <p:animEffect transition="in" filter="randombar(horizontal)">
                                      <p:cBhvr>
                                        <p:cTn id="23" dur="500"/>
                                        <p:tgtEl>
                                          <p:spTgt spid="25">
                                            <p:txEl>
                                              <p:pRg st="1" end="1"/>
                                            </p:txEl>
                                          </p:spTgt>
                                        </p:tgtEl>
                                      </p:cBhvr>
                                    </p:animEffect>
                                  </p:childTnLst>
                                </p:cTn>
                              </p:par>
                            </p:childTnLst>
                          </p:cTn>
                        </p:par>
                        <p:par>
                          <p:cTn id="24" fill="hold">
                            <p:stCondLst>
                              <p:cond delay="2250"/>
                            </p:stCondLst>
                            <p:childTnLst>
                              <p:par>
                                <p:cTn id="25" presetID="14" presetClass="entr" presetSubtype="10" fill="hold" nodeType="after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2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F54FBA-27A5-AF3B-D7ED-567BF01D6EFA}"/>
              </a:ext>
            </a:extLst>
          </p:cNvPr>
          <p:cNvSpPr txBox="1"/>
          <p:nvPr/>
        </p:nvSpPr>
        <p:spPr>
          <a:xfrm>
            <a:off x="453143" y="1001958"/>
            <a:ext cx="4464496" cy="3539430"/>
          </a:xfrm>
          <a:prstGeom prst="rect">
            <a:avLst/>
          </a:prstGeom>
          <a:noFill/>
        </p:spPr>
        <p:txBody>
          <a:bodyPr wrap="square">
            <a:spAutoFit/>
          </a:bodyPr>
          <a:lstStyle/>
          <a:p>
            <a:pPr marL="380990" indent="-380990">
              <a:buFont typeface="Wingdings" panose="05000000000000000000" pitchFamily="2" charset="2"/>
              <a:buChar char="ü"/>
            </a:pPr>
            <a:r>
              <a:rPr lang="id-ID" sz="1600" dirty="0">
                <a:latin typeface="Calibri" panose="020F0502020204030204" pitchFamily="34" charset="0"/>
              </a:rPr>
              <a:t>Fenomena alam yang sering terjadi di wilayah Norwegia (dekat kutub utara), salah satunya adalah </a:t>
            </a:r>
            <a:r>
              <a:rPr lang="id-ID" sz="1600" i="1" dirty="0">
                <a:latin typeface="Calibri" panose="020F0502020204030204" pitchFamily="34" charset="0"/>
              </a:rPr>
              <a:t>polar night</a:t>
            </a:r>
            <a:r>
              <a:rPr lang="id-ID" sz="1600" dirty="0">
                <a:latin typeface="Calibri" panose="020F0502020204030204" pitchFamily="34" charset="0"/>
              </a:rPr>
              <a:t>. </a:t>
            </a:r>
          </a:p>
          <a:p>
            <a:pPr marL="380990" indent="-380990">
              <a:buFont typeface="Wingdings" panose="05000000000000000000" pitchFamily="2" charset="2"/>
              <a:buChar char="ü"/>
            </a:pPr>
            <a:r>
              <a:rPr lang="id-ID" sz="1600" i="1" dirty="0">
                <a:latin typeface="Calibri" panose="020F0502020204030204" pitchFamily="34" charset="0"/>
              </a:rPr>
              <a:t>Polar night</a:t>
            </a:r>
            <a:r>
              <a:rPr lang="id-ID" sz="1600" dirty="0">
                <a:latin typeface="Calibri" panose="020F0502020204030204" pitchFamily="34" charset="0"/>
              </a:rPr>
              <a:t> merupakan fenomena di mana Matahari tidak akan terbit dalam jangka waktu tertentu. Keadaan tersebut dapat menimbulkan stres/depresi musiman atau SAD (</a:t>
            </a:r>
            <a:r>
              <a:rPr lang="id-ID" sz="1600" i="1" dirty="0">
                <a:latin typeface="Calibri" panose="020F0502020204030204" pitchFamily="34" charset="0"/>
              </a:rPr>
              <a:t>seasonal affective disorder</a:t>
            </a:r>
            <a:r>
              <a:rPr lang="id-ID" sz="1600" dirty="0">
                <a:latin typeface="Calibri" panose="020F0502020204030204" pitchFamily="34" charset="0"/>
              </a:rPr>
              <a:t>). </a:t>
            </a:r>
            <a:endParaRPr lang="en-US" sz="1600" dirty="0" smtClean="0">
              <a:latin typeface="Calibri" panose="020F0502020204030204" pitchFamily="34" charset="0"/>
            </a:endParaRPr>
          </a:p>
          <a:p>
            <a:pPr marL="380990" indent="-380990">
              <a:buFont typeface="Wingdings" panose="05000000000000000000" pitchFamily="2" charset="2"/>
              <a:buChar char="ü"/>
            </a:pPr>
            <a:r>
              <a:rPr lang="id-ID" sz="1600" dirty="0">
                <a:latin typeface="Calibri" panose="020F0502020204030204" pitchFamily="34" charset="0"/>
              </a:rPr>
              <a:t>Salah satu cara untuk mengatasi SAD dengan menjalani terapi gelombang ultraviolet. Penderita SAD akan memperoleh paparan sinar dari cahaya buatan untuk menggantikan sinar Matahari.</a:t>
            </a:r>
          </a:p>
          <a:p>
            <a:pPr marL="380990" indent="-380990">
              <a:buFont typeface="Wingdings" panose="05000000000000000000" pitchFamily="2" charset="2"/>
              <a:buChar char="ü"/>
            </a:pPr>
            <a:endParaRPr lang="id-ID" sz="1600" dirty="0">
              <a:latin typeface="Calibri" panose="020F0502020204030204" pitchFamily="34" charset="0"/>
            </a:endParaRPr>
          </a:p>
        </p:txBody>
      </p:sp>
      <p:sp>
        <p:nvSpPr>
          <p:cNvPr id="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381136" y="408218"/>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id-ID"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1.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Bidang</a:t>
            </a: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Kesehatan</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CF95BE1A-6E97-D274-DA6F-EDC11E8B8037}"/>
              </a:ext>
            </a:extLst>
          </p:cNvPr>
          <p:cNvSpPr txBox="1"/>
          <p:nvPr/>
        </p:nvSpPr>
        <p:spPr>
          <a:xfrm>
            <a:off x="5292080" y="4555381"/>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commons.wikimedia.org</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156760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F54FBA-27A5-AF3B-D7ED-567BF01D6EFA}"/>
              </a:ext>
            </a:extLst>
          </p:cNvPr>
          <p:cNvSpPr txBox="1"/>
          <p:nvPr/>
        </p:nvSpPr>
        <p:spPr>
          <a:xfrm>
            <a:off x="323526" y="822845"/>
            <a:ext cx="4622913" cy="3785652"/>
          </a:xfrm>
          <a:prstGeom prst="rect">
            <a:avLst/>
          </a:prstGeom>
          <a:noFill/>
        </p:spPr>
        <p:txBody>
          <a:bodyPr wrap="square">
            <a:spAutoFit/>
          </a:bodyPr>
          <a:lstStyle/>
          <a:p>
            <a:pPr marL="342900" indent="-342900">
              <a:buFont typeface="Wingdings" panose="05000000000000000000" pitchFamily="2" charset="2"/>
              <a:buChar char="ü"/>
            </a:pPr>
            <a:r>
              <a:rPr lang="id-ID" sz="1600" i="1" dirty="0"/>
              <a:t>Black hole </a:t>
            </a:r>
            <a:r>
              <a:rPr lang="id-ID" sz="1600" dirty="0"/>
              <a:t>atau lubang hitam adalah objek paling misterius di alam semesta yang mampu menarik semua benda di sekitarnya, bahkan yang memiliki kecepatan setara dengan kecepatan cahaya.  </a:t>
            </a:r>
          </a:p>
          <a:p>
            <a:pPr marL="342900" indent="-342900">
              <a:buFont typeface="Wingdings" panose="05000000000000000000" pitchFamily="2" charset="2"/>
              <a:buChar char="ü"/>
            </a:pPr>
            <a:r>
              <a:rPr lang="id-ID" sz="1600" dirty="0"/>
              <a:t>Pada tahun 2019 para ilmuwan berhasil mengambil potret visual </a:t>
            </a:r>
            <a:r>
              <a:rPr lang="id-ID" sz="1600" i="1" dirty="0"/>
              <a:t>black hole</a:t>
            </a:r>
            <a:r>
              <a:rPr lang="id-ID" sz="1600" dirty="0"/>
              <a:t>. Pengambilan gambar </a:t>
            </a:r>
            <a:r>
              <a:rPr lang="id-ID" sz="1600" i="1" dirty="0"/>
              <a:t>black hole </a:t>
            </a:r>
            <a:r>
              <a:rPr lang="id-ID" sz="1600" dirty="0"/>
              <a:t>ini memanfaatkan ilmu Fisika, khususnya gelombang elektromagnetik.</a:t>
            </a:r>
          </a:p>
          <a:p>
            <a:pPr marL="342900" indent="-342900">
              <a:buFont typeface="Wingdings" panose="05000000000000000000" pitchFamily="2" charset="2"/>
              <a:buChar char="ü"/>
            </a:pPr>
            <a:r>
              <a:rPr lang="id-ID" sz="1600" dirty="0"/>
              <a:t>Teleskop yang memotret </a:t>
            </a:r>
            <a:r>
              <a:rPr lang="id-ID" sz="1600" i="1" dirty="0"/>
              <a:t>black hole</a:t>
            </a:r>
            <a:r>
              <a:rPr lang="id-ID" sz="1600" dirty="0"/>
              <a:t> menangkap gelombang radio, memanfaatkan sinar-X, inframerah, hingga gelombang radio, dengan teknik bernama "</a:t>
            </a:r>
            <a:r>
              <a:rPr lang="id-ID" sz="1600" i="1" dirty="0"/>
              <a:t>astronomical interferometry”</a:t>
            </a:r>
            <a:r>
              <a:rPr lang="id-ID" sz="1600" dirty="0"/>
              <a:t>. Dengan teknik tersebut, gelombang radio dari black hole, yang hanya berukuran 1,3 mm ditangkap dan diubah menjadi sinyal elektronik.</a:t>
            </a:r>
            <a:endParaRPr lang="id-ID" sz="1600" dirty="0"/>
          </a:p>
        </p:txBody>
      </p:sp>
      <p:sp>
        <p:nvSpPr>
          <p:cNvPr id="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251520" y="229105"/>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2</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Bidang</a:t>
            </a: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Astronomi</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F95BE1A-6E97-D274-DA6F-EDC11E8B8037}"/>
              </a:ext>
            </a:extLst>
          </p:cNvPr>
          <p:cNvSpPr txBox="1"/>
          <p:nvPr/>
        </p:nvSpPr>
        <p:spPr>
          <a:xfrm>
            <a:off x="5292080" y="4555381"/>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commons.wikimedia.org</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438835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1" dur="500"/>
                                        <p:tgtEl>
                                          <p:spTgt spid="2">
                                            <p:txEl>
                                              <p:pRg st="0" end="0"/>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5" dur="500"/>
                                        <p:tgtEl>
                                          <p:spTgt spid="2">
                                            <p:txEl>
                                              <p:pRg st="1" end="1"/>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9"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1C1CFB86-64C5-F210-9AF5-85D17E702BE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878" y="-974451"/>
            <a:ext cx="9180512" cy="611795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1010704" y="509242"/>
            <a:ext cx="8745872" cy="838375"/>
            <a:chOff x="1689626" y="3434616"/>
            <a:chExt cx="8315342" cy="661134"/>
          </a:xfrm>
        </p:grpSpPr>
        <p:sp>
          <p:nvSpPr>
            <p:cNvPr id="5" name="Parallelogram 4"/>
            <p:cNvSpPr/>
            <p:nvPr/>
          </p:nvSpPr>
          <p:spPr>
            <a:xfrm>
              <a:off x="1800436" y="3486150"/>
              <a:ext cx="7473370" cy="609600"/>
            </a:xfrm>
            <a:prstGeom prst="parallelogram">
              <a:avLst>
                <a:gd name="adj" fmla="val 45313"/>
              </a:avLst>
            </a:prstGeom>
            <a:solidFill>
              <a:schemeClr val="accent1">
                <a:lumMod val="20000"/>
                <a:lumOff val="80000"/>
                <a:alpha val="7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テキスト プレースホルダー 17"/>
            <p:cNvSpPr txBox="1">
              <a:spLocks/>
            </p:cNvSpPr>
            <p:nvPr/>
          </p:nvSpPr>
          <p:spPr>
            <a:xfrm>
              <a:off x="1689626" y="3434616"/>
              <a:ext cx="8315342" cy="609600"/>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lvl="0" indent="0" algn="ctr">
                <a:buNone/>
              </a:pPr>
              <a:r>
                <a:rPr lang="id-ID" sz="2800" b="1" dirty="0">
                  <a:solidFill>
                    <a:schemeClr val="tx1"/>
                  </a:solidFill>
                  <a:cs typeface="Arial" panose="020B0604020202020204" pitchFamily="34" charset="0"/>
                  <a:sym typeface="Arial"/>
                </a:rPr>
                <a:t>Hakikat Fisika, Besaran, dan Pengukurannya</a:t>
              </a:r>
            </a:p>
          </p:txBody>
        </p:sp>
      </p:gr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 y="4631478"/>
            <a:ext cx="9143244" cy="512022"/>
          </a:xfrm>
          <a:prstGeom prst="rect">
            <a:avLst/>
          </a:prstGeom>
        </p:spPr>
      </p:pic>
      <p:sp>
        <p:nvSpPr>
          <p:cNvPr id="20" name="直角三角形 28"/>
          <p:cNvSpPr/>
          <p:nvPr/>
        </p:nvSpPr>
        <p:spPr>
          <a:xfrm rot="2700000">
            <a:off x="391093" y="358127"/>
            <a:ext cx="1132991" cy="1132991"/>
          </a:xfrm>
          <a:prstGeom prst="rtTriangle">
            <a:avLst/>
          </a:prstGeom>
          <a:solidFill>
            <a:srgbClr val="385891"/>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70">
              <a:defRPr/>
            </a:pPr>
            <a:endParaRPr kumimoji="1" lang="ja-JP" altLang="en-US" sz="2400" kern="0" dirty="0">
              <a:solidFill>
                <a:srgbClr val="5BB8D1"/>
              </a:solidFill>
              <a:latin typeface="Open Sans"/>
            </a:endParaRPr>
          </a:p>
        </p:txBody>
      </p:sp>
      <p:sp>
        <p:nvSpPr>
          <p:cNvPr id="21" name="直角三角形 8"/>
          <p:cNvSpPr/>
          <p:nvPr/>
        </p:nvSpPr>
        <p:spPr>
          <a:xfrm rot="2700000">
            <a:off x="613873" y="358138"/>
            <a:ext cx="1132991" cy="1132991"/>
          </a:xfrm>
          <a:prstGeom prst="rtTriangle">
            <a:avLst/>
          </a:prstGeom>
          <a:solidFill>
            <a:srgbClr val="3B68AB"/>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70">
              <a:defRPr/>
            </a:pPr>
            <a:endParaRPr kumimoji="1" lang="ja-JP" altLang="en-US" sz="2400" kern="0" dirty="0">
              <a:solidFill>
                <a:srgbClr val="5BB8D1"/>
              </a:solidFill>
              <a:latin typeface="Open Sans"/>
            </a:endParaRPr>
          </a:p>
        </p:txBody>
      </p:sp>
      <p:sp>
        <p:nvSpPr>
          <p:cNvPr id="22" name="直角三角形 4"/>
          <p:cNvSpPr/>
          <p:nvPr/>
        </p:nvSpPr>
        <p:spPr>
          <a:xfrm rot="13500000">
            <a:off x="613873" y="358137"/>
            <a:ext cx="1132991" cy="1132991"/>
          </a:xfrm>
          <a:prstGeom prst="rtTriangle">
            <a:avLst/>
          </a:prstGeom>
          <a:solidFill>
            <a:srgbClr val="A6BEDE"/>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70">
              <a:defRPr/>
            </a:pPr>
            <a:endParaRPr kumimoji="1" lang="ja-JP" altLang="en-US" sz="2400" kern="0">
              <a:solidFill>
                <a:srgbClr val="5BB8D1"/>
              </a:solidFill>
              <a:latin typeface="Open Sans"/>
            </a:endParaRPr>
          </a:p>
        </p:txBody>
      </p:sp>
      <p:grpSp>
        <p:nvGrpSpPr>
          <p:cNvPr id="23" name="Group 22"/>
          <p:cNvGrpSpPr/>
          <p:nvPr/>
        </p:nvGrpSpPr>
        <p:grpSpPr>
          <a:xfrm>
            <a:off x="689706" y="427234"/>
            <a:ext cx="981323" cy="994776"/>
            <a:chOff x="2895600" y="-542991"/>
            <a:chExt cx="960519" cy="973686"/>
          </a:xfrm>
        </p:grpSpPr>
        <p:grpSp>
          <p:nvGrpSpPr>
            <p:cNvPr id="24" name="Group 23"/>
            <p:cNvGrpSpPr/>
            <p:nvPr/>
          </p:nvGrpSpPr>
          <p:grpSpPr>
            <a:xfrm>
              <a:off x="2895600" y="-542991"/>
              <a:ext cx="960519" cy="960519"/>
              <a:chOff x="2895600" y="-542991"/>
              <a:chExt cx="960519" cy="960519"/>
            </a:xfrm>
          </p:grpSpPr>
          <p:sp>
            <p:nvSpPr>
              <p:cNvPr id="27" name="Oval 26"/>
              <p:cNvSpPr/>
              <p:nvPr/>
            </p:nvSpPr>
            <p:spPr>
              <a:xfrm>
                <a:off x="2895600" y="-542991"/>
                <a:ext cx="960519" cy="960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solidFill>
                    <a:srgbClr val="4F81BD"/>
                  </a:solidFill>
                </a:endParaRPr>
              </a:p>
            </p:txBody>
          </p:sp>
          <p:sp>
            <p:nvSpPr>
              <p:cNvPr id="28" name="Oval 27"/>
              <p:cNvSpPr/>
              <p:nvPr/>
            </p:nvSpPr>
            <p:spPr>
              <a:xfrm>
                <a:off x="2926335" y="-512255"/>
                <a:ext cx="898264" cy="898263"/>
              </a:xfrm>
              <a:prstGeom prst="ellipse">
                <a:avLst/>
              </a:prstGeom>
              <a:solidFill>
                <a:srgbClr val="C61D22"/>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grpSp>
        <p:sp>
          <p:nvSpPr>
            <p:cNvPr id="25" name="Rectangle 24"/>
            <p:cNvSpPr/>
            <p:nvPr/>
          </p:nvSpPr>
          <p:spPr>
            <a:xfrm>
              <a:off x="2988390" y="-488577"/>
              <a:ext cx="774154" cy="549784"/>
            </a:xfrm>
            <a:prstGeom prst="rect">
              <a:avLst/>
            </a:prstGeom>
            <a:noFill/>
          </p:spPr>
          <p:txBody>
            <a:bodyPr wrap="none" lIns="68580" tIns="34290" rIns="68580" bIns="34290">
              <a:spAutoFit/>
            </a:bodyPr>
            <a:lstStyle/>
            <a:p>
              <a:pPr algn="ctr"/>
              <a:r>
                <a:rPr lang="en-US" sz="3200" b="1" dirty="0">
                  <a:ln w="0"/>
                  <a:solidFill>
                    <a:schemeClr val="bg1"/>
                  </a:solidFill>
                  <a:effectLst>
                    <a:outerShdw blurRad="38100" dist="19050" dir="2700000" algn="tl" rotWithShape="0">
                      <a:schemeClr val="dk1">
                        <a:alpha val="40000"/>
                      </a:schemeClr>
                    </a:outerShdw>
                  </a:effectLst>
                </a:rPr>
                <a:t>Bab</a:t>
              </a:r>
            </a:p>
          </p:txBody>
        </p:sp>
        <p:sp>
          <p:nvSpPr>
            <p:cNvPr id="26" name="Rectangle 25"/>
            <p:cNvSpPr/>
            <p:nvPr/>
          </p:nvSpPr>
          <p:spPr>
            <a:xfrm>
              <a:off x="3214603" y="-119089"/>
              <a:ext cx="339537" cy="549784"/>
            </a:xfrm>
            <a:prstGeom prst="rect">
              <a:avLst/>
            </a:prstGeom>
            <a:noFill/>
          </p:spPr>
          <p:txBody>
            <a:bodyPr wrap="none" lIns="68580" tIns="34290" rIns="68580" bIns="34290">
              <a:spAutoFit/>
            </a:bodyPr>
            <a:lstStyle/>
            <a:p>
              <a:pPr algn="ctr"/>
              <a:r>
                <a:rPr lang="id-ID" sz="3200" b="1" dirty="0">
                  <a:ln w="0"/>
                  <a:solidFill>
                    <a:schemeClr val="bg1"/>
                  </a:solidFill>
                  <a:effectLst>
                    <a:outerShdw blurRad="38100" dist="19050" dir="2700000" algn="tl" rotWithShape="0">
                      <a:schemeClr val="dk1">
                        <a:alpha val="40000"/>
                      </a:schemeClr>
                    </a:outerShdw>
                  </a:effectLst>
                </a:rPr>
                <a:t>1</a:t>
              </a:r>
              <a:endParaRPr lang="en-US" sz="3200" b="1" dirty="0">
                <a:ln w="0"/>
                <a:solidFill>
                  <a:schemeClr val="bg1"/>
                </a:solidFill>
                <a:effectLst>
                  <a:outerShdw blurRad="38100" dist="19050" dir="2700000" algn="tl" rotWithShape="0">
                    <a:schemeClr val="dk1">
                      <a:alpha val="40000"/>
                    </a:schemeClr>
                  </a:outerShdw>
                </a:effectLst>
              </a:endParaRPr>
            </a:p>
          </p:txBody>
        </p:sp>
      </p:grpSp>
      <p:sp>
        <p:nvSpPr>
          <p:cNvPr id="17" name="Rectangle 16">
            <a:extLst>
              <a:ext uri="{FF2B5EF4-FFF2-40B4-BE49-F238E27FC236}">
                <a16:creationId xmlns:a16="http://schemas.microsoft.com/office/drawing/2014/main" id="{F873EA50-0368-C353-6925-8B0A846D3C0C}"/>
              </a:ext>
            </a:extLst>
          </p:cNvPr>
          <p:cNvSpPr/>
          <p:nvPr/>
        </p:nvSpPr>
        <p:spPr>
          <a:xfrm>
            <a:off x="8066461" y="4416034"/>
            <a:ext cx="966931" cy="215444"/>
          </a:xfrm>
          <a:prstGeom prst="rect">
            <a:avLst/>
          </a:prstGeom>
        </p:spPr>
        <p:txBody>
          <a:bodyPr wrap="none">
            <a:spAutoFit/>
          </a:bodyPr>
          <a:lstStyle/>
          <a:p>
            <a:r>
              <a:rPr lang="en-US" sz="800" dirty="0" err="1" smtClean="0">
                <a:solidFill>
                  <a:schemeClr val="bg1"/>
                </a:solidFill>
              </a:rPr>
              <a:t>Sumber</a:t>
            </a:r>
            <a:r>
              <a:rPr lang="en-US" sz="800" dirty="0" smtClean="0">
                <a:solidFill>
                  <a:schemeClr val="bg1"/>
                </a:solidFill>
              </a:rPr>
              <a:t>: </a:t>
            </a:r>
            <a:r>
              <a:rPr lang="en-US" sz="800" i="1" dirty="0" smtClean="0">
                <a:solidFill>
                  <a:schemeClr val="bg1"/>
                </a:solidFill>
              </a:rPr>
              <a:t>flickr.com</a:t>
            </a:r>
            <a:endParaRPr lang="en-US" sz="800" dirty="0">
              <a:solidFill>
                <a:schemeClr val="bg1"/>
              </a:solidFill>
            </a:endParaRPr>
          </a:p>
        </p:txBody>
      </p:sp>
    </p:spTree>
    <p:extLst>
      <p:ext uri="{BB962C8B-B14F-4D97-AF65-F5344CB8AC3E}">
        <p14:creationId xmlns:p14="http://schemas.microsoft.com/office/powerpoint/2010/main" val="38372242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250"/>
                                        <p:tgtEl>
                                          <p:spTgt spid="2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250"/>
                                        <p:tgtEl>
                                          <p:spTgt spid="20"/>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arn(inVertical)">
                                      <p:cBhvr>
                                        <p:cTn id="14" dur="250"/>
                                        <p:tgtEl>
                                          <p:spTgt spid="22"/>
                                        </p:tgtEl>
                                      </p:cBhvr>
                                    </p:animEffect>
                                  </p:childTnLst>
                                </p:cTn>
                              </p:par>
                            </p:childTnLst>
                          </p:cTn>
                        </p:par>
                        <p:par>
                          <p:cTn id="15" fill="hold">
                            <p:stCondLst>
                              <p:cond delay="1000"/>
                            </p:stCondLst>
                            <p:childTnLst>
                              <p:par>
                                <p:cTn id="16" presetID="16" presetClass="entr" presetSubtype="21"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barn(inVertical)">
                                      <p:cBhvr>
                                        <p:cTn id="18" dur="500"/>
                                        <p:tgtEl>
                                          <p:spTgt spid="23"/>
                                        </p:tgtEl>
                                      </p:cBhvr>
                                    </p:animEffect>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F54FBA-27A5-AF3B-D7ED-567BF01D6EFA}"/>
              </a:ext>
            </a:extLst>
          </p:cNvPr>
          <p:cNvSpPr txBox="1"/>
          <p:nvPr/>
        </p:nvSpPr>
        <p:spPr>
          <a:xfrm>
            <a:off x="351808" y="1030238"/>
            <a:ext cx="4536506" cy="3293209"/>
          </a:xfrm>
          <a:prstGeom prst="rect">
            <a:avLst/>
          </a:prstGeom>
          <a:noFill/>
        </p:spPr>
        <p:txBody>
          <a:bodyPr wrap="square">
            <a:spAutoFit/>
          </a:bodyPr>
          <a:lstStyle/>
          <a:p>
            <a:pPr marL="342900" indent="-342900">
              <a:buFont typeface="Wingdings" panose="05000000000000000000" pitchFamily="2" charset="2"/>
              <a:buChar char="ü"/>
            </a:pPr>
            <a:r>
              <a:rPr lang="id-ID" sz="1600" dirty="0"/>
              <a:t>GPS (</a:t>
            </a:r>
            <a:r>
              <a:rPr lang="id-ID" sz="1600" i="1" dirty="0"/>
              <a:t>Global Positioning System</a:t>
            </a:r>
            <a:r>
              <a:rPr lang="id-ID" sz="1600" dirty="0"/>
              <a:t>)</a:t>
            </a:r>
            <a:r>
              <a:rPr lang="en-US" sz="1600" dirty="0"/>
              <a:t> </a:t>
            </a:r>
            <a:r>
              <a:rPr lang="id-ID" sz="1600" dirty="0"/>
              <a:t>adalah sistem navigasi yang menggunakan sinyal satelit dalam penggunaannya, sehingga pengguna </a:t>
            </a:r>
            <a:r>
              <a:rPr lang="id-ID" sz="1600" i="1" dirty="0"/>
              <a:t>smartphone</a:t>
            </a:r>
            <a:r>
              <a:rPr lang="id-ID" sz="1600" dirty="0"/>
              <a:t> dapat mengetahui koordinat berupa data latitude dan longitude.</a:t>
            </a:r>
          </a:p>
          <a:p>
            <a:pPr marL="342900" indent="-342900">
              <a:buFont typeface="Wingdings" panose="05000000000000000000" pitchFamily="2" charset="2"/>
              <a:buChar char="ü"/>
            </a:pPr>
            <a:r>
              <a:rPr lang="id-ID" sz="1600" dirty="0"/>
              <a:t>Pusat informasi GPS adalah satelit yang dikembangkan berdasarkan teori relativitas. </a:t>
            </a:r>
          </a:p>
          <a:p>
            <a:pPr marL="342900" indent="-342900">
              <a:buFont typeface="Wingdings" panose="05000000000000000000" pitchFamily="2" charset="2"/>
              <a:buChar char="ü"/>
            </a:pPr>
            <a:r>
              <a:rPr lang="id-ID" sz="1600" dirty="0"/>
              <a:t>Berdasarkan teori relativitas, pergerakan </a:t>
            </a:r>
            <a:r>
              <a:rPr lang="en-US" sz="1600" dirty="0" err="1"/>
              <a:t>sekon</a:t>
            </a:r>
            <a:r>
              <a:rPr lang="en-US" sz="1600" dirty="0"/>
              <a:t> </a:t>
            </a:r>
            <a:r>
              <a:rPr lang="id-ID" sz="1600" dirty="0"/>
              <a:t>di Bumi lebih lambat daripada di satelit</a:t>
            </a:r>
            <a:r>
              <a:rPr lang="en-US" sz="1600" dirty="0"/>
              <a:t>,</a:t>
            </a:r>
            <a:r>
              <a:rPr lang="id-ID" sz="1600" dirty="0"/>
              <a:t> karena pengaruh gravitasi. Peranan teori relativitas sangat besar sekali dalam teknologi GPS untuk meningkatkan keakuratan pengukuran posisi objek di permukaan Bumi. </a:t>
            </a:r>
            <a:endParaRPr lang="id-ID" sz="1600" dirty="0"/>
          </a:p>
        </p:txBody>
      </p:sp>
      <p:sp>
        <p:nvSpPr>
          <p:cNvPr id="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279801" y="436498"/>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3</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Bidang</a:t>
            </a: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Teknologi</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F95BE1A-6E97-D274-DA6F-EDC11E8B8037}"/>
              </a:ext>
            </a:extLst>
          </p:cNvPr>
          <p:cNvSpPr txBox="1"/>
          <p:nvPr/>
        </p:nvSpPr>
        <p:spPr>
          <a:xfrm>
            <a:off x="5292080" y="4555381"/>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pxhere.com</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85362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1" dur="500"/>
                                        <p:tgtEl>
                                          <p:spTgt spid="2">
                                            <p:txEl>
                                              <p:pRg st="0" end="0"/>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5" dur="500"/>
                                        <p:tgtEl>
                                          <p:spTgt spid="2">
                                            <p:txEl>
                                              <p:pRg st="1" end="1"/>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9"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Pengukuran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Besaran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dan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Satuan</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5580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5939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E</a:t>
              </a:r>
              <a:endParaRPr lang="en-US" sz="2800" b="1" dirty="0">
                <a:solidFill>
                  <a:schemeClr val="bg1"/>
                </a:solidFill>
                <a:latin typeface="Calibri" panose="020F0502020204030204" pitchFamily="34" charset="0"/>
              </a:endParaRPr>
            </a:p>
          </p:txBody>
        </p:sp>
      </p:gr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9" name="Rectangle 8"/>
          <p:cNvSpPr/>
          <p:nvPr/>
        </p:nvSpPr>
        <p:spPr>
          <a:xfrm>
            <a:off x="656507" y="1238438"/>
            <a:ext cx="5571677" cy="2585323"/>
          </a:xfrm>
          <a:prstGeom prst="rect">
            <a:avLst/>
          </a:prstGeom>
        </p:spPr>
        <p:txBody>
          <a:bodyPr wrap="square">
            <a:spAutoFit/>
          </a:bodyPr>
          <a:lstStyle/>
          <a:p>
            <a:pPr marL="285743" indent="-285743">
              <a:buFont typeface="Wingdings" panose="05000000000000000000" pitchFamily="2" charset="2"/>
              <a:buChar char="ü"/>
            </a:pPr>
            <a:r>
              <a:rPr lang="id-ID" dirty="0"/>
              <a:t>Dalam ilmu Fisika dan teknologi</a:t>
            </a:r>
            <a:r>
              <a:rPr lang="en-US" dirty="0"/>
              <a:t>,</a:t>
            </a:r>
            <a:r>
              <a:rPr lang="id-ID" dirty="0"/>
              <a:t> selalu dilakukan pengukuran besaran fisis, seperti panjang, massa, waktu, jarak, kecepatan, kuat arus listrik, dan tegangan listrik.</a:t>
            </a:r>
          </a:p>
          <a:p>
            <a:pPr marL="285743" indent="-285743">
              <a:buFont typeface="Wingdings" panose="05000000000000000000" pitchFamily="2" charset="2"/>
              <a:buChar char="ü"/>
            </a:pPr>
            <a:r>
              <a:rPr lang="id-ID" dirty="0"/>
              <a:t>Pengukuran besaran fisis merupakan pembandingan besaran tersebut dengan besaran serupa yang telah didefinisikan secara tepat. </a:t>
            </a:r>
          </a:p>
          <a:p>
            <a:pPr marL="285743" indent="-285743">
              <a:buFont typeface="Wingdings" panose="05000000000000000000" pitchFamily="2" charset="2"/>
              <a:buChar char="ü"/>
            </a:pPr>
            <a:r>
              <a:rPr lang="id-ID" dirty="0"/>
              <a:t>Komponen hasil suatu pengukuran ada dua, yaitu nilai pembanding dan satuan yang digunakan.</a:t>
            </a:r>
            <a:endParaRPr lang="id-ID" sz="2400" dirty="0">
              <a:latin typeface="Calibri" panose="020F0502020204030204" pitchFamily="34"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168" y="846653"/>
            <a:ext cx="2696054" cy="446798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378513821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42"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14" presetClass="entr" presetSubtype="10" fill="hold" nodeType="after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randombar(horizontal)">
                                      <p:cBhvr>
                                        <p:cTn id="20" dur="500"/>
                                        <p:tgtEl>
                                          <p:spTgt spid="9">
                                            <p:txEl>
                                              <p:pRg st="0" end="0"/>
                                            </p:txEl>
                                          </p:spTgt>
                                        </p:tgtEl>
                                      </p:cBhvr>
                                    </p:animEffect>
                                  </p:childTnLst>
                                </p:cTn>
                              </p:par>
                            </p:childTnLst>
                          </p:cTn>
                        </p:par>
                        <p:par>
                          <p:cTn id="21" fill="hold">
                            <p:stCondLst>
                              <p:cond delay="2250"/>
                            </p:stCondLst>
                            <p:childTnLst>
                              <p:par>
                                <p:cTn id="22" presetID="14" presetClass="entr" presetSubtype="10" fill="hold" nodeType="after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randombar(horizontal)">
                                      <p:cBhvr>
                                        <p:cTn id="24" dur="500"/>
                                        <p:tgtEl>
                                          <p:spTgt spid="9">
                                            <p:txEl>
                                              <p:pRg st="1" end="1"/>
                                            </p:txEl>
                                          </p:spTgt>
                                        </p:tgtEl>
                                      </p:cBhvr>
                                    </p:animEffect>
                                  </p:childTnLst>
                                </p:cTn>
                              </p:par>
                            </p:childTnLst>
                          </p:cTn>
                        </p:par>
                        <p:par>
                          <p:cTn id="25" fill="hold">
                            <p:stCondLst>
                              <p:cond delay="2750"/>
                            </p:stCondLst>
                            <p:childTnLst>
                              <p:par>
                                <p:cTn id="26" presetID="14" presetClass="entr" presetSubtype="10" fill="hold" nodeType="afterEffect">
                                  <p:stCondLst>
                                    <p:cond delay="0"/>
                                  </p:stCondLst>
                                  <p:childTnLst>
                                    <p:set>
                                      <p:cBhvr>
                                        <p:cTn id="27" dur="1" fill="hold">
                                          <p:stCondLst>
                                            <p:cond delay="0"/>
                                          </p:stCondLst>
                                        </p:cTn>
                                        <p:tgtEl>
                                          <p:spTgt spid="9">
                                            <p:txEl>
                                              <p:pRg st="2" end="2"/>
                                            </p:txEl>
                                          </p:spTgt>
                                        </p:tgtEl>
                                        <p:attrNameLst>
                                          <p:attrName>style.visibility</p:attrName>
                                        </p:attrNameLst>
                                      </p:cBhvr>
                                      <p:to>
                                        <p:strVal val="visible"/>
                                      </p:to>
                                    </p:set>
                                    <p:animEffect transition="in" filter="randombar(horizontal)">
                                      <p:cBhvr>
                                        <p:cTn id="2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427" y="217850"/>
            <a:ext cx="7004853" cy="127377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Faktor</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Terjadinya</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Ketidakpastian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Nilai</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Saat</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grpSp>
        <p:nvGrpSpPr>
          <p:cNvPr id="5" name="Group 4"/>
          <p:cNvGrpSpPr/>
          <p:nvPr/>
        </p:nvGrpSpPr>
        <p:grpSpPr>
          <a:xfrm>
            <a:off x="1266848" y="1563646"/>
            <a:ext cx="7409608" cy="540039"/>
            <a:chOff x="1266848" y="1563646"/>
            <a:chExt cx="7409608" cy="540039"/>
          </a:xfrm>
        </p:grpSpPr>
        <p:grpSp>
          <p:nvGrpSpPr>
            <p:cNvPr id="25" name="Group 24"/>
            <p:cNvGrpSpPr/>
            <p:nvPr/>
          </p:nvGrpSpPr>
          <p:grpSpPr>
            <a:xfrm>
              <a:off x="1266848" y="1563646"/>
              <a:ext cx="7409608" cy="540039"/>
              <a:chOff x="1547664" y="3651870"/>
              <a:chExt cx="7409608" cy="540039"/>
            </a:xfrm>
          </p:grpSpPr>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6998440"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Nilai skala terkecil, pada setiap alat ukur selalu terdapat nilai skala terkecil. Misalnya, nilai skala terkecil dari mistar adalah 1 mm, maka besaran panjang yang kurang dari 1 mm tidak dapat ditentukan secara pasti.</a:t>
                </a:r>
                <a:endParaRPr lang="id-ID" sz="16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4" name="Oval 3"/>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1</a:t>
              </a:r>
              <a:endParaRPr lang="en-US" sz="1600" b="1" dirty="0">
                <a:solidFill>
                  <a:schemeClr val="tx1"/>
                </a:solidFill>
                <a:latin typeface="Arial Rounded MT Bold" panose="020F0704030504030204" pitchFamily="34" charset="0"/>
              </a:endParaRPr>
            </a:p>
          </p:txBody>
        </p:sp>
      </p:grpSp>
      <p:grpSp>
        <p:nvGrpSpPr>
          <p:cNvPr id="18" name="Group 17"/>
          <p:cNvGrpSpPr/>
          <p:nvPr/>
        </p:nvGrpSpPr>
        <p:grpSpPr>
          <a:xfrm>
            <a:off x="1322879" y="2471521"/>
            <a:ext cx="7409608" cy="1684405"/>
            <a:chOff x="1266848" y="1563646"/>
            <a:chExt cx="7409608" cy="1684405"/>
          </a:xfrm>
        </p:grpSpPr>
        <p:grpSp>
          <p:nvGrpSpPr>
            <p:cNvPr id="21" name="Group 20"/>
            <p:cNvGrpSpPr/>
            <p:nvPr/>
          </p:nvGrpSpPr>
          <p:grpSpPr>
            <a:xfrm>
              <a:off x="1266848" y="1563646"/>
              <a:ext cx="7409608" cy="1684405"/>
              <a:chOff x="1547664" y="3651870"/>
              <a:chExt cx="7409608" cy="1684405"/>
            </a:xfrm>
          </p:grpSpPr>
          <p:pic>
            <p:nvPicPr>
              <p:cNvPr id="29" name="Picture 28"/>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30"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6998440" cy="1657508"/>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Ketidakpastian sistem pengukuran</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yaitu</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smtClean="0">
                    <a:latin typeface="Calibri" panose="020F0502020204030204" pitchFamily="34" charset="0"/>
                    <a:ea typeface="Calibri" panose="020F0502020204030204" pitchFamily="34" charset="0"/>
                    <a:cs typeface="Calibri" panose="020F0502020204030204" pitchFamily="34" charset="0"/>
                  </a:rPr>
                  <a:t>sebagai</a:t>
                </a:r>
                <a:r>
                  <a:rPr lang="en-US" sz="1600" dirty="0" smtClean="0">
                    <a:latin typeface="Calibri" panose="020F0502020204030204" pitchFamily="34" charset="0"/>
                    <a:ea typeface="Calibri" panose="020F0502020204030204" pitchFamily="34" charset="0"/>
                    <a:cs typeface="Calibri" panose="020F0502020204030204" pitchFamily="34" charset="0"/>
                  </a:rPr>
                  <a:t> </a:t>
                </a:r>
                <a:r>
                  <a:rPr lang="en-US" sz="1600" dirty="0" err="1" smtClean="0">
                    <a:latin typeface="Calibri" panose="020F0502020204030204" pitchFamily="34" charset="0"/>
                    <a:ea typeface="Calibri" panose="020F0502020204030204" pitchFamily="34" charset="0"/>
                    <a:cs typeface="Calibri" panose="020F0502020204030204" pitchFamily="34" charset="0"/>
                  </a:rPr>
                  <a:t>berikut</a:t>
                </a:r>
                <a:r>
                  <a:rPr lang="en-US" sz="1600" dirty="0" smtClean="0">
                    <a:latin typeface="Calibri" panose="020F0502020204030204" pitchFamily="34" charset="0"/>
                    <a:ea typeface="Calibri" panose="020F0502020204030204" pitchFamily="34" charset="0"/>
                    <a:cs typeface="Calibri" panose="020F0502020204030204" pitchFamily="34" charset="0"/>
                  </a:rPr>
                  <a:t>. </a:t>
                </a:r>
              </a:p>
              <a:p>
                <a:pPr marL="285750" marR="0" indent="-285750">
                  <a:lnSpc>
                    <a:spcPct val="100000"/>
                  </a:lnSpc>
                  <a:spcBef>
                    <a:spcPts val="0"/>
                  </a:spcBef>
                  <a:spcAft>
                    <a:spcPts val="800"/>
                  </a:spcAft>
                  <a:buFont typeface="Arial" panose="020B0604020202020204" pitchFamily="34" charset="0"/>
                  <a:buChar char="•"/>
                </a:pPr>
                <a:r>
                  <a:rPr lang="en-US" sz="1600" dirty="0" smtClean="0">
                    <a:latin typeface="Calibri" panose="020F0502020204030204" pitchFamily="34" charset="0"/>
                    <a:ea typeface="Calibri" panose="020F0502020204030204" pitchFamily="34" charset="0"/>
                    <a:cs typeface="Calibri" panose="020F0502020204030204" pitchFamily="34" charset="0"/>
                  </a:rPr>
                  <a:t>K</a:t>
                </a:r>
                <a:r>
                  <a:rPr lang="id-ID" sz="1600" dirty="0" smtClean="0">
                    <a:latin typeface="Calibri" panose="020F0502020204030204" pitchFamily="34" charset="0"/>
                    <a:ea typeface="Calibri" panose="020F0502020204030204" pitchFamily="34" charset="0"/>
                    <a:cs typeface="Calibri" panose="020F0502020204030204" pitchFamily="34" charset="0"/>
                  </a:rPr>
                  <a:t>esalahan kalibrasi</a:t>
                </a:r>
                <a:r>
                  <a:rPr lang="en-US" sz="1600" dirty="0" smtClean="0">
                    <a:latin typeface="Calibri" panose="020F0502020204030204" pitchFamily="34" charset="0"/>
                    <a:ea typeface="Calibri" panose="020F0502020204030204" pitchFamily="34" charset="0"/>
                    <a:cs typeface="Calibri" panose="020F0502020204030204" pitchFamily="34" charset="0"/>
                  </a:rPr>
                  <a:t> </a:t>
                </a:r>
              </a:p>
              <a:p>
                <a:pPr marL="285750" marR="0" indent="-285750">
                  <a:lnSpc>
                    <a:spcPct val="100000"/>
                  </a:lnSpc>
                  <a:spcBef>
                    <a:spcPts val="0"/>
                  </a:spcBef>
                  <a:spcAft>
                    <a:spcPts val="800"/>
                  </a:spcAft>
                  <a:buFont typeface="Arial" panose="020B0604020202020204" pitchFamily="34" charset="0"/>
                  <a:buChar char="•"/>
                </a:pPr>
                <a:r>
                  <a:rPr lang="en-US" sz="1600" dirty="0" smtClean="0">
                    <a:latin typeface="Calibri" panose="020F0502020204030204" pitchFamily="34" charset="0"/>
                    <a:ea typeface="Calibri" panose="020F0502020204030204" pitchFamily="34" charset="0"/>
                    <a:cs typeface="Calibri" panose="020F0502020204030204" pitchFamily="34" charset="0"/>
                  </a:rPr>
                  <a:t>K</a:t>
                </a:r>
                <a:r>
                  <a:rPr lang="id-ID" sz="1600" dirty="0" smtClean="0">
                    <a:latin typeface="Calibri" panose="020F0502020204030204" pitchFamily="34" charset="0"/>
                    <a:ea typeface="Calibri" panose="020F0502020204030204" pitchFamily="34" charset="0"/>
                    <a:cs typeface="Calibri" panose="020F0502020204030204" pitchFamily="34" charset="0"/>
                  </a:rPr>
                  <a:t>esalahan </a:t>
                </a:r>
                <a:r>
                  <a:rPr lang="id-ID" sz="1600" dirty="0">
                    <a:latin typeface="Calibri" panose="020F0502020204030204" pitchFamily="34" charset="0"/>
                    <a:ea typeface="Calibri" panose="020F0502020204030204" pitchFamily="34" charset="0"/>
                    <a:cs typeface="Calibri" panose="020F0502020204030204" pitchFamily="34" charset="0"/>
                  </a:rPr>
                  <a:t>titik </a:t>
                </a:r>
                <a:r>
                  <a:rPr lang="id-ID" sz="1600" dirty="0" smtClean="0">
                    <a:latin typeface="Calibri" panose="020F0502020204030204" pitchFamily="34" charset="0"/>
                    <a:ea typeface="Calibri" panose="020F0502020204030204" pitchFamily="34" charset="0"/>
                    <a:cs typeface="Calibri" panose="020F0502020204030204" pitchFamily="34" charset="0"/>
                  </a:rPr>
                  <a:t>nol</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marR="0" indent="-285750">
                  <a:lnSpc>
                    <a:spcPct val="100000"/>
                  </a:lnSpc>
                  <a:spcBef>
                    <a:spcPts val="0"/>
                  </a:spcBef>
                  <a:spcAft>
                    <a:spcPts val="800"/>
                  </a:spcAft>
                  <a:buFont typeface="Arial" panose="020B0604020202020204" pitchFamily="34" charset="0"/>
                  <a:buChar char="•"/>
                </a:pPr>
                <a:r>
                  <a:rPr lang="en-US" sz="1600" dirty="0" smtClean="0">
                    <a:latin typeface="Calibri" panose="020F0502020204030204" pitchFamily="34" charset="0"/>
                    <a:ea typeface="Calibri" panose="020F0502020204030204" pitchFamily="34" charset="0"/>
                    <a:cs typeface="Calibri" panose="020F0502020204030204" pitchFamily="34" charset="0"/>
                  </a:rPr>
                  <a:t>K</a:t>
                </a:r>
                <a:r>
                  <a:rPr lang="id-ID" sz="1600" dirty="0" smtClean="0">
                    <a:latin typeface="Calibri" panose="020F0502020204030204" pitchFamily="34" charset="0"/>
                    <a:ea typeface="Calibri" panose="020F0502020204030204" pitchFamily="34" charset="0"/>
                    <a:cs typeface="Calibri" panose="020F0502020204030204" pitchFamily="34" charset="0"/>
                  </a:rPr>
                  <a:t>elelahan alat</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marR="0" indent="-285750">
                  <a:lnSpc>
                    <a:spcPct val="100000"/>
                  </a:lnSpc>
                  <a:spcBef>
                    <a:spcPts val="0"/>
                  </a:spcBef>
                  <a:spcAft>
                    <a:spcPts val="800"/>
                  </a:spcAft>
                  <a:buFont typeface="Arial" panose="020B0604020202020204" pitchFamily="34" charset="0"/>
                  <a:buChar char="•"/>
                </a:pPr>
                <a:r>
                  <a:rPr lang="en-US" sz="1600" dirty="0" smtClean="0">
                    <a:latin typeface="Calibri" panose="020F0502020204030204" pitchFamily="34" charset="0"/>
                    <a:ea typeface="Calibri" panose="020F0502020204030204" pitchFamily="34" charset="0"/>
                  </a:rPr>
                  <a:t>K</a:t>
                </a:r>
                <a:r>
                  <a:rPr lang="id-ID" sz="1600" dirty="0" smtClean="0">
                    <a:latin typeface="Calibri" panose="020F0502020204030204" pitchFamily="34" charset="0"/>
                    <a:ea typeface="Calibri" panose="020F0502020204030204" pitchFamily="34" charset="0"/>
                  </a:rPr>
                  <a:t>esalahan </a:t>
                </a:r>
                <a:r>
                  <a:rPr lang="id-ID" sz="1600" dirty="0">
                    <a:latin typeface="Calibri" panose="020F0502020204030204" pitchFamily="34" charset="0"/>
                    <a:ea typeface="Calibri" panose="020F0502020204030204" pitchFamily="34" charset="0"/>
                  </a:rPr>
                  <a:t>paralaks (kesalahan arah pandang) dalam membaca skala. </a:t>
                </a:r>
                <a:endParaRPr lang="en-ID" sz="1600" dirty="0"/>
              </a:p>
            </p:txBody>
          </p:sp>
        </p:grpSp>
        <p:sp>
          <p:nvSpPr>
            <p:cNvPr id="28" name="Oval 27"/>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2</a:t>
              </a:r>
              <a:endParaRPr lang="en-US" sz="1600" b="1" dirty="0">
                <a:solidFill>
                  <a:schemeClr val="tx1"/>
                </a:solidFill>
                <a:latin typeface="Arial Rounded MT Bold" panose="020F0704030504030204" pitchFamily="34" charset="0"/>
              </a:endParaRPr>
            </a:p>
          </p:txBody>
        </p:sp>
      </p:grpSp>
    </p:spTree>
    <p:extLst>
      <p:ext uri="{BB962C8B-B14F-4D97-AF65-F5344CB8AC3E}">
        <p14:creationId xmlns:p14="http://schemas.microsoft.com/office/powerpoint/2010/main" val="240505659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randombar(horizontal)">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427" y="217850"/>
            <a:ext cx="7004853" cy="127377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Faktor</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Terjadinya</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Ketidakpastian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Nilai</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Saat</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grpSp>
        <p:nvGrpSpPr>
          <p:cNvPr id="5" name="Group 4"/>
          <p:cNvGrpSpPr/>
          <p:nvPr/>
        </p:nvGrpSpPr>
        <p:grpSpPr>
          <a:xfrm>
            <a:off x="1266848" y="1563646"/>
            <a:ext cx="7409608" cy="1584177"/>
            <a:chOff x="1266848" y="1563646"/>
            <a:chExt cx="7409608" cy="1584177"/>
          </a:xfrm>
        </p:grpSpPr>
        <p:grpSp>
          <p:nvGrpSpPr>
            <p:cNvPr id="25" name="Group 24"/>
            <p:cNvGrpSpPr/>
            <p:nvPr/>
          </p:nvGrpSpPr>
          <p:grpSpPr>
            <a:xfrm>
              <a:off x="1266848" y="1563646"/>
              <a:ext cx="7409608" cy="1584177"/>
              <a:chOff x="1547664" y="3651870"/>
              <a:chExt cx="7409608" cy="1584177"/>
            </a:xfrm>
          </p:grpSpPr>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6998440" cy="15572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lvl="0">
                  <a:lnSpc>
                    <a:spcPct val="100000"/>
                  </a:lnSpc>
                  <a:spcBef>
                    <a:spcPts val="0"/>
                  </a:spcBef>
                  <a:spcAft>
                    <a:spcPts val="0"/>
                  </a:spcAft>
                </a:pPr>
                <a:r>
                  <a:rPr lang="id-ID" sz="1600" dirty="0">
                    <a:latin typeface="Calibri" panose="020F0502020204030204" pitchFamily="34" charset="0"/>
                    <a:ea typeface="Calibri" panose="020F0502020204030204" pitchFamily="34" charset="0"/>
                    <a:cs typeface="Calibri" panose="020F0502020204030204" pitchFamily="34" charset="0"/>
                  </a:rPr>
                  <a:t>Ketidakpastian acak, dalam pengukuran ketidakpastian acak adalah sebagai berikut.</a:t>
                </a:r>
                <a:endParaRPr lang="en-ID" sz="1600" dirty="0">
                  <a:latin typeface="Calibri" panose="020F0502020204030204" pitchFamily="34" charset="0"/>
                  <a:ea typeface="Calibri" panose="020F0502020204030204" pitchFamily="34" charset="0"/>
                  <a:cs typeface="Times New Roman" panose="02020603050405020304" pitchFamily="18" charset="0"/>
                </a:endParaRPr>
              </a:p>
              <a:p>
                <a:pPr marL="263525" marR="0" lvl="0" indent="-263525">
                  <a:lnSpc>
                    <a:spcPct val="100000"/>
                  </a:lnSpc>
                  <a:spcBef>
                    <a:spcPts val="0"/>
                  </a:spcBef>
                  <a:spcAft>
                    <a:spcPts val="0"/>
                  </a:spcAft>
                  <a:buFont typeface="+mj-lt"/>
                  <a:buAutoNum type="alphaLcPeriod"/>
                </a:pPr>
                <a:r>
                  <a:rPr lang="id-ID" sz="1600" dirty="0">
                    <a:latin typeface="Calibri" panose="020F0502020204030204" pitchFamily="34" charset="0"/>
                    <a:ea typeface="Calibri" panose="020F0502020204030204" pitchFamily="34" charset="0"/>
                    <a:cs typeface="Calibri" panose="020F0502020204030204" pitchFamily="34" charset="0"/>
                  </a:rPr>
                  <a:t>Gerak Brown molekul udara mengganggu penunjukan jarum alat yang sangat halus dan berbasis mikroskopik.</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263525" marR="0" lvl="0" indent="-263525">
                  <a:lnSpc>
                    <a:spcPct val="100000"/>
                  </a:lnSpc>
                  <a:spcBef>
                    <a:spcPts val="0"/>
                  </a:spcBef>
                  <a:spcAft>
                    <a:spcPts val="0"/>
                  </a:spcAft>
                  <a:buFont typeface="+mj-lt"/>
                  <a:buAutoNum type="alphaLcPeriod"/>
                </a:pPr>
                <a:r>
                  <a:rPr lang="id-ID" sz="1600" dirty="0">
                    <a:latin typeface="Calibri" panose="020F0502020204030204" pitchFamily="34" charset="0"/>
                    <a:ea typeface="Calibri" panose="020F0502020204030204" pitchFamily="34" charset="0"/>
                    <a:cs typeface="Calibri" panose="020F0502020204030204" pitchFamily="34" charset="0"/>
                  </a:rPr>
                  <a:t>Fluktuasi tegangan jaringan listrik dapat mengganggu alat-alat listrik. </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263525" marR="0" lvl="0" indent="-263525">
                  <a:lnSpc>
                    <a:spcPct val="100000"/>
                  </a:lnSpc>
                  <a:spcBef>
                    <a:spcPts val="0"/>
                  </a:spcBef>
                  <a:spcAft>
                    <a:spcPts val="0"/>
                  </a:spcAft>
                  <a:buFont typeface="+mj-lt"/>
                  <a:buAutoNum type="alphaLcPeriod"/>
                </a:pPr>
                <a:r>
                  <a:rPr lang="id-ID" sz="1600" dirty="0">
                    <a:latin typeface="Calibri" panose="020F0502020204030204" pitchFamily="34" charset="0"/>
                    <a:ea typeface="Calibri" panose="020F0502020204030204" pitchFamily="34" charset="0"/>
                    <a:cs typeface="Calibri" panose="020F0502020204030204" pitchFamily="34" charset="0"/>
                  </a:rPr>
                  <a:t>Noise (gangguan bising)</a:t>
                </a:r>
                <a:endParaRPr lang="id-ID" sz="16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4" name="Oval 3"/>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3</a:t>
              </a:r>
              <a:endParaRPr lang="en-US" sz="1600" b="1" dirty="0">
                <a:solidFill>
                  <a:schemeClr val="tx1"/>
                </a:solidFill>
                <a:latin typeface="Arial Rounded MT Bold" panose="020F0704030504030204" pitchFamily="34" charset="0"/>
              </a:endParaRPr>
            </a:p>
          </p:txBody>
        </p:sp>
      </p:grpSp>
      <p:grpSp>
        <p:nvGrpSpPr>
          <p:cNvPr id="17" name="Group 16"/>
          <p:cNvGrpSpPr/>
          <p:nvPr/>
        </p:nvGrpSpPr>
        <p:grpSpPr>
          <a:xfrm>
            <a:off x="1322879" y="3246744"/>
            <a:ext cx="7409608" cy="540039"/>
            <a:chOff x="1266848" y="1563646"/>
            <a:chExt cx="7409608" cy="540039"/>
          </a:xfrm>
        </p:grpSpPr>
        <p:grpSp>
          <p:nvGrpSpPr>
            <p:cNvPr id="19" name="Group 18"/>
            <p:cNvGrpSpPr/>
            <p:nvPr/>
          </p:nvGrpSpPr>
          <p:grpSpPr>
            <a:xfrm>
              <a:off x="1266848" y="1563646"/>
              <a:ext cx="7409608" cy="540039"/>
              <a:chOff x="1547664" y="3651870"/>
              <a:chExt cx="7409608" cy="540039"/>
            </a:xfrm>
          </p:grpSpPr>
          <p:pic>
            <p:nvPicPr>
              <p:cNvPr id="22" name="Picture 21"/>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78767"/>
                <a:ext cx="6998440"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R="0">
                  <a:lnSpc>
                    <a:spcPct val="100000"/>
                  </a:lnSpc>
                  <a:spcBef>
                    <a:spcPts val="0"/>
                  </a:spcBef>
                  <a:spcAft>
                    <a:spcPts val="800"/>
                  </a:spcAft>
                </a:pPr>
                <a:r>
                  <a:rPr lang="id-ID" sz="1600" dirty="0">
                    <a:latin typeface="Calibri" panose="020F0502020204030204" pitchFamily="34" charset="0"/>
                    <a:ea typeface="Calibri" panose="020F0502020204030204" pitchFamily="34" charset="0"/>
                    <a:cs typeface="Calibri" panose="020F0502020204030204" pitchFamily="34" charset="0"/>
                  </a:rPr>
                  <a:t>Keterbatasan keterampilan pengamat</a:t>
                </a:r>
                <a:r>
                  <a:rPr lang="en-US" sz="1600" dirty="0">
                    <a:latin typeface="Calibri" panose="020F0502020204030204" pitchFamily="34" charset="0"/>
                    <a:ea typeface="Calibri" panose="020F0502020204030204" pitchFamily="34" charset="0"/>
                    <a:cs typeface="Calibri" panose="020F0502020204030204" pitchFamily="34" charset="0"/>
                  </a:rPr>
                  <a:t> </a:t>
                </a:r>
                <a:r>
                  <a:rPr lang="en-US" sz="1600" dirty="0" err="1">
                    <a:latin typeface="Calibri" panose="020F0502020204030204" pitchFamily="34" charset="0"/>
                    <a:ea typeface="Calibri" panose="020F0502020204030204" pitchFamily="34" charset="0"/>
                    <a:cs typeface="Calibri" panose="020F0502020204030204" pitchFamily="34" charset="0"/>
                  </a:rPr>
                  <a:t>dan</a:t>
                </a:r>
                <a:r>
                  <a:rPr lang="en-US" sz="1600" dirty="0">
                    <a:latin typeface="Calibri" panose="020F0502020204030204" pitchFamily="34" charset="0"/>
                    <a:ea typeface="Calibri" panose="020F0502020204030204" pitchFamily="34" charset="0"/>
                    <a:cs typeface="Calibri" panose="020F0502020204030204" pitchFamily="34" charset="0"/>
                  </a:rPr>
                  <a:t> </a:t>
                </a:r>
                <a:r>
                  <a:rPr lang="id-ID" sz="1600" dirty="0">
                    <a:latin typeface="Calibri" panose="020F0502020204030204" pitchFamily="34" charset="0"/>
                    <a:ea typeface="Calibri" panose="020F0502020204030204" pitchFamily="34" charset="0"/>
                    <a:cs typeface="Calibri" panose="020F0502020204030204" pitchFamily="34" charset="0"/>
                  </a:rPr>
                  <a:t>peralatan yang semakin canggih </a:t>
                </a:r>
                <a:r>
                  <a:rPr lang="en-US" sz="1600" dirty="0" err="1">
                    <a:latin typeface="Calibri" panose="020F0502020204030204" pitchFamily="34" charset="0"/>
                    <a:ea typeface="Calibri" panose="020F0502020204030204" pitchFamily="34" charset="0"/>
                    <a:cs typeface="Calibri" panose="020F0502020204030204" pitchFamily="34" charset="0"/>
                  </a:rPr>
                  <a:t>serta</a:t>
                </a:r>
                <a:r>
                  <a:rPr lang="en-US" sz="1600" dirty="0">
                    <a:latin typeface="Calibri" panose="020F0502020204030204" pitchFamily="34" charset="0"/>
                    <a:ea typeface="Calibri" panose="020F0502020204030204" pitchFamily="34" charset="0"/>
                    <a:cs typeface="Calibri" panose="020F0502020204030204" pitchFamily="34" charset="0"/>
                  </a:rPr>
                  <a:t> </a:t>
                </a:r>
                <a:r>
                  <a:rPr lang="id-ID" sz="1600" dirty="0">
                    <a:latin typeface="Calibri" panose="020F0502020204030204" pitchFamily="34" charset="0"/>
                    <a:ea typeface="Calibri" panose="020F0502020204030204" pitchFamily="34" charset="0"/>
                    <a:cs typeface="Calibri" panose="020F0502020204030204" pitchFamily="34" charset="0"/>
                  </a:rPr>
                  <a:t>kompleks</a:t>
                </a:r>
                <a:r>
                  <a:rPr lang="en-US" sz="1600" dirty="0">
                    <a:latin typeface="Calibri" panose="020F0502020204030204" pitchFamily="34" charset="0"/>
                    <a:ea typeface="Calibri" panose="020F0502020204030204" pitchFamily="34" charset="0"/>
                    <a:cs typeface="Calibri" panose="020F0502020204030204" pitchFamily="34" charset="0"/>
                  </a:rPr>
                  <a:t>,</a:t>
                </a:r>
                <a:r>
                  <a:rPr lang="id-ID" sz="1600" dirty="0">
                    <a:latin typeface="Calibri" panose="020F0502020204030204" pitchFamily="34" charset="0"/>
                    <a:ea typeface="Calibri" panose="020F0502020204030204" pitchFamily="34" charset="0"/>
                    <a:cs typeface="Calibri" panose="020F0502020204030204" pitchFamily="34" charset="0"/>
                  </a:rPr>
                  <a:t> seperti mikroskop elektron, osiloskop, spektrometer, </a:t>
                </a:r>
                <a:r>
                  <a:rPr lang="en-US" sz="1600" dirty="0" err="1">
                    <a:latin typeface="Calibri" panose="020F0502020204030204" pitchFamily="34" charset="0"/>
                    <a:ea typeface="Calibri" panose="020F0502020204030204" pitchFamily="34" charset="0"/>
                    <a:cs typeface="Calibri" panose="020F0502020204030204" pitchFamily="34" charset="0"/>
                  </a:rPr>
                  <a:t>dan</a:t>
                </a:r>
                <a:r>
                  <a:rPr lang="en-US" sz="1600" dirty="0">
                    <a:latin typeface="Calibri" panose="020F0502020204030204" pitchFamily="34" charset="0"/>
                    <a:ea typeface="Calibri" panose="020F0502020204030204" pitchFamily="34" charset="0"/>
                    <a:cs typeface="Calibri" panose="020F0502020204030204" pitchFamily="34" charset="0"/>
                  </a:rPr>
                  <a:t> </a:t>
                </a:r>
                <a:r>
                  <a:rPr lang="id-ID" sz="1600" dirty="0">
                    <a:latin typeface="Calibri" panose="020F0502020204030204" pitchFamily="34" charset="0"/>
                    <a:ea typeface="Calibri" panose="020F0502020204030204" pitchFamily="34" charset="0"/>
                    <a:cs typeface="Calibri" panose="020F0502020204030204" pitchFamily="34" charset="0"/>
                  </a:rPr>
                  <a:t>pencacah partikel</a:t>
                </a:r>
                <a:r>
                  <a:rPr lang="en-US" sz="1600" dirty="0">
                    <a:latin typeface="Calibri" panose="020F0502020204030204" pitchFamily="34" charset="0"/>
                    <a:ea typeface="Calibri" panose="020F0502020204030204" pitchFamily="34" charset="0"/>
                    <a:cs typeface="Calibri" panose="020F0502020204030204" pitchFamily="34" charset="0"/>
                  </a:rPr>
                  <a:t>.</a:t>
                </a:r>
                <a:endParaRPr lang="en-ID" sz="16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20" name="Oval 19"/>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4</a:t>
              </a:r>
              <a:endParaRPr lang="en-US" sz="1600" b="1" dirty="0">
                <a:solidFill>
                  <a:schemeClr val="tx1"/>
                </a:solidFill>
                <a:latin typeface="Arial Rounded MT Bold" panose="020F0704030504030204" pitchFamily="34" charset="0"/>
              </a:endParaRPr>
            </a:p>
          </p:txBody>
        </p:sp>
      </p:grpSp>
    </p:spTree>
    <p:extLst>
      <p:ext uri="{BB962C8B-B14F-4D97-AF65-F5344CB8AC3E}">
        <p14:creationId xmlns:p14="http://schemas.microsoft.com/office/powerpoint/2010/main" val="55227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Kesalahan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pada</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Hasil</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Pengukuran</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5832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5939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F</a:t>
              </a:r>
              <a:endParaRPr lang="en-US" sz="2800" b="1" dirty="0">
                <a:solidFill>
                  <a:schemeClr val="bg1"/>
                </a:solidFill>
                <a:latin typeface="Calibri" panose="020F0502020204030204" pitchFamily="34" charset="0"/>
              </a:endParaRPr>
            </a:p>
          </p:txBody>
        </p:sp>
      </p:gr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8424936" cy="3600400"/>
          </a:xfrm>
          <a:prstGeom prst="rect">
            <a:avLst/>
          </a:prstGeom>
        </p:spPr>
      </p:pic>
      <p:sp>
        <p:nvSpPr>
          <p:cNvPr id="9" name="Rectangle 8"/>
          <p:cNvSpPr/>
          <p:nvPr/>
        </p:nvSpPr>
        <p:spPr>
          <a:xfrm>
            <a:off x="656507" y="1238438"/>
            <a:ext cx="7875933" cy="1292662"/>
          </a:xfrm>
          <a:prstGeom prst="rect">
            <a:avLst/>
          </a:prstGeom>
        </p:spPr>
        <p:txBody>
          <a:bodyPr wrap="square">
            <a:spAutoFit/>
          </a:bodyPr>
          <a:lstStyle/>
          <a:p>
            <a:pPr marL="285743" indent="-285743">
              <a:buFont typeface="Wingdings" panose="05000000000000000000" pitchFamily="2" charset="2"/>
              <a:buChar char="ü"/>
            </a:pPr>
            <a:r>
              <a:rPr lang="sv-SE" dirty="0"/>
              <a:t>Dengan adanya ketidakpastian pada pengukuran, hasil pengukuran besaran fisis dituliskan sebagai berikut</a:t>
            </a:r>
            <a:r>
              <a:rPr lang="sv-SE" dirty="0" smtClean="0"/>
              <a:t>.</a:t>
            </a:r>
          </a:p>
          <a:p>
            <a:endParaRPr lang="sv-SE" dirty="0" smtClean="0"/>
          </a:p>
          <a:p>
            <a:pPr marL="285743" indent="-285743">
              <a:buFont typeface="Wingdings" panose="05000000000000000000" pitchFamily="2" charset="2"/>
              <a:buChar char="ü"/>
            </a:pPr>
            <a:endParaRPr lang="id-ID" sz="2400" dirty="0">
              <a:latin typeface="Calibri" panose="020F0502020204030204" pitchFamily="34" charset="0"/>
            </a:endParaRPr>
          </a:p>
        </p:txBody>
      </p:sp>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6076807F-BFB2-1330-E8C5-1D0103A53D45}"/>
                  </a:ext>
                </a:extLst>
              </p:cNvPr>
              <p:cNvSpPr txBox="1"/>
              <p:nvPr/>
            </p:nvSpPr>
            <p:spPr>
              <a:xfrm>
                <a:off x="3491880" y="1981039"/>
                <a:ext cx="1027509" cy="282913"/>
              </a:xfrm>
              <a:prstGeom prst="rect">
                <a:avLst/>
              </a:prstGeom>
              <a:noFill/>
              <a:ln>
                <a:solidFill>
                  <a:srgbClr val="E38281"/>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d-ID" b="0" i="1" smtClean="0">
                          <a:latin typeface="Cambria Math" panose="02040503050406030204" pitchFamily="18" charset="0"/>
                        </a:rPr>
                        <m:t>𝑥</m:t>
                      </m:r>
                      <m:r>
                        <a:rPr lang="id-ID" b="0" i="1" smtClean="0">
                          <a:latin typeface="Cambria Math" panose="02040503050406030204" pitchFamily="18" charset="0"/>
                          <a:ea typeface="Cambria Math" panose="02040503050406030204" pitchFamily="18" charset="0"/>
                        </a:rPr>
                        <m:t>±∆</m:t>
                      </m:r>
                      <m:r>
                        <a:rPr lang="id-ID" b="0" i="1" smtClean="0">
                          <a:latin typeface="Cambria Math" panose="02040503050406030204" pitchFamily="18" charset="0"/>
                          <a:ea typeface="Cambria Math" panose="02040503050406030204" pitchFamily="18" charset="0"/>
                        </a:rPr>
                        <m:t>𝑥</m:t>
                      </m:r>
                    </m:oMath>
                  </m:oMathPara>
                </a14:m>
                <a:endParaRPr lang="en-ID" dirty="0"/>
              </a:p>
            </p:txBody>
          </p:sp>
        </mc:Choice>
        <mc:Fallback>
          <p:sp>
            <p:nvSpPr>
              <p:cNvPr id="11" name="TextBox 10">
                <a:extLst>
                  <a:ext uri="{FF2B5EF4-FFF2-40B4-BE49-F238E27FC236}">
                    <a16:creationId xmlns:a16="http://schemas.microsoft.com/office/drawing/2014/main" id="{6076807F-BFB2-1330-E8C5-1D0103A53D45}"/>
                  </a:ext>
                </a:extLst>
              </p:cNvPr>
              <p:cNvSpPr txBox="1">
                <a:spLocks noRot="1" noChangeAspect="1" noMove="1" noResize="1" noEditPoints="1" noAdjustHandles="1" noChangeArrowheads="1" noChangeShapeType="1" noTextEdit="1"/>
              </p:cNvSpPr>
              <p:nvPr/>
            </p:nvSpPr>
            <p:spPr>
              <a:xfrm>
                <a:off x="3491880" y="1981039"/>
                <a:ext cx="1027509" cy="282913"/>
              </a:xfrm>
              <a:prstGeom prst="rect">
                <a:avLst/>
              </a:prstGeom>
              <a:blipFill>
                <a:blip r:embed="rId3"/>
                <a:stretch>
                  <a:fillRect b="-8000"/>
                </a:stretch>
              </a:blipFill>
              <a:ln>
                <a:solidFill>
                  <a:srgbClr val="E38281"/>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 name="Rectangle 11"/>
              <p:cNvSpPr/>
              <p:nvPr/>
            </p:nvSpPr>
            <p:spPr>
              <a:xfrm>
                <a:off x="656506" y="2285459"/>
                <a:ext cx="7875933" cy="2308324"/>
              </a:xfrm>
              <a:prstGeom prst="rect">
                <a:avLst/>
              </a:prstGeom>
            </p:spPr>
            <p:txBody>
              <a:bodyPr wrap="square">
                <a:spAutoFit/>
              </a:bodyPr>
              <a:lstStyle/>
              <a:p>
                <a:pPr indent="266700"/>
                <a:r>
                  <a:rPr lang="id-ID" dirty="0"/>
                  <a:t>dengan </a:t>
                </a:r>
              </a:p>
              <a:p>
                <a:pPr indent="266700"/>
                <a14:m>
                  <m:oMath xmlns:m="http://schemas.openxmlformats.org/officeDocument/2006/math">
                    <m:r>
                      <a:rPr lang="id-ID" i="1">
                        <a:latin typeface="Cambria Math" panose="02040503050406030204" pitchFamily="18" charset="0"/>
                      </a:rPr>
                      <m:t>𝑥</m:t>
                    </m:r>
                  </m:oMath>
                </a14:m>
                <a:r>
                  <a:rPr lang="id-ID" dirty="0"/>
                  <a:t> = besaran fisis yang diukur, dan</a:t>
                </a:r>
              </a:p>
              <a:p>
                <a:pPr indent="266700"/>
                <a14:m>
                  <m:oMath xmlns:m="http://schemas.openxmlformats.org/officeDocument/2006/math">
                    <m:r>
                      <a:rPr lang="id-ID" i="1">
                        <a:latin typeface="Cambria Math" panose="02040503050406030204" pitchFamily="18" charset="0"/>
                        <a:ea typeface="Cambria Math" panose="02040503050406030204" pitchFamily="18" charset="0"/>
                      </a:rPr>
                      <m:t>∆</m:t>
                    </m:r>
                    <m:r>
                      <a:rPr lang="id-ID" i="1">
                        <a:latin typeface="Cambria Math" panose="02040503050406030204" pitchFamily="18" charset="0"/>
                        <a:ea typeface="Cambria Math" panose="02040503050406030204" pitchFamily="18" charset="0"/>
                      </a:rPr>
                      <m:t>𝑥</m:t>
                    </m:r>
                  </m:oMath>
                </a14:m>
                <a:r>
                  <a:rPr lang="id-ID" dirty="0">
                    <a:latin typeface="Calibri" panose="020F0502020204030204" pitchFamily="34" charset="0"/>
                  </a:rPr>
                  <a:t> = ketidakpastian pada pengukuran</a:t>
                </a:r>
              </a:p>
              <a:p>
                <a:pPr marL="285743" indent="-285743">
                  <a:buFont typeface="Wingdings" panose="05000000000000000000" pitchFamily="2" charset="2"/>
                  <a:buChar char="ü"/>
                </a:pPr>
                <a:r>
                  <a:rPr lang="id-ID" dirty="0" smtClean="0"/>
                  <a:t>Penentuan </a:t>
                </a:r>
                <a:r>
                  <a:rPr lang="id-ID" dirty="0"/>
                  <a:t>nilai ketidakpastian </a:t>
                </a:r>
                <a14:m>
                  <m:oMath xmlns:m="http://schemas.openxmlformats.org/officeDocument/2006/math">
                    <m:r>
                      <a:rPr lang="id-ID" i="1">
                        <a:latin typeface="Cambria Math" panose="02040503050406030204" pitchFamily="18" charset="0"/>
                        <a:ea typeface="Cambria Math" panose="02040503050406030204" pitchFamily="18" charset="0"/>
                      </a:rPr>
                      <m:t>∆</m:t>
                    </m:r>
                    <m:r>
                      <a:rPr lang="id-ID" i="1">
                        <a:latin typeface="Cambria Math" panose="02040503050406030204" pitchFamily="18" charset="0"/>
                        <a:ea typeface="Cambria Math" panose="02040503050406030204" pitchFamily="18" charset="0"/>
                      </a:rPr>
                      <m:t>𝑥</m:t>
                    </m:r>
                  </m:oMath>
                </a14:m>
                <a:r>
                  <a:rPr lang="id-ID" dirty="0"/>
                  <a:t> pada pengukuran bergantung pada cara pengukuran dan jenis alat ukur yang digunakan. </a:t>
                </a:r>
                <a:endParaRPr lang="en-US" dirty="0" smtClean="0"/>
              </a:p>
              <a:p>
                <a:pPr marL="285743" indent="-285743">
                  <a:buFont typeface="Wingdings" panose="05000000000000000000" pitchFamily="2" charset="2"/>
                  <a:buChar char="ü"/>
                </a:pPr>
                <a:r>
                  <a:rPr lang="id-ID" dirty="0">
                    <a:latin typeface="Calibri" panose="020F0502020204030204" pitchFamily="34" charset="0"/>
                    <a:ea typeface="Calibri" panose="020F0502020204030204" pitchFamily="34" charset="0"/>
                    <a:cs typeface="Calibri" panose="020F0502020204030204" pitchFamily="34" charset="0"/>
                  </a:rPr>
                  <a:t>Dalam pengukuran, digunakan dua alat ukur yang berbeda, yaitu </a:t>
                </a:r>
                <a:r>
                  <a:rPr lang="en-US" dirty="0" err="1" smtClean="0">
                    <a:latin typeface="Calibri" panose="020F0502020204030204" pitchFamily="34" charset="0"/>
                    <a:ea typeface="Calibri" panose="020F0502020204030204" pitchFamily="34" charset="0"/>
                    <a:cs typeface="Calibri" panose="020F0502020204030204" pitchFamily="34" charset="0"/>
                  </a:rPr>
                  <a:t>alat</a:t>
                </a:r>
                <a:r>
                  <a:rPr lang="en-US" dirty="0" smtClean="0">
                    <a:latin typeface="Calibri" panose="020F0502020204030204" pitchFamily="34" charset="0"/>
                    <a:ea typeface="Calibri" panose="020F0502020204030204" pitchFamily="34" charset="0"/>
                    <a:cs typeface="Calibri" panose="020F0502020204030204" pitchFamily="34" charset="0"/>
                  </a:rPr>
                  <a:t> </a:t>
                </a:r>
                <a:r>
                  <a:rPr lang="en-US" dirty="0" err="1" smtClean="0">
                    <a:latin typeface="Calibri" panose="020F0502020204030204" pitchFamily="34" charset="0"/>
                    <a:ea typeface="Calibri" panose="020F0502020204030204" pitchFamily="34" charset="0"/>
                    <a:cs typeface="Calibri" panose="020F0502020204030204" pitchFamily="34" charset="0"/>
                  </a:rPr>
                  <a:t>ukur</a:t>
                </a:r>
                <a:r>
                  <a:rPr lang="en-US" dirty="0" smtClean="0">
                    <a:latin typeface="Calibri" panose="020F0502020204030204" pitchFamily="34" charset="0"/>
                    <a:ea typeface="Calibri" panose="020F0502020204030204" pitchFamily="34" charset="0"/>
                    <a:cs typeface="Calibri" panose="020F0502020204030204" pitchFamily="34" charset="0"/>
                  </a:rPr>
                  <a:t> </a:t>
                </a:r>
                <a:r>
                  <a:rPr lang="en-US" dirty="0" err="1" smtClean="0">
                    <a:latin typeface="Calibri" panose="020F0502020204030204" pitchFamily="34" charset="0"/>
                    <a:ea typeface="Calibri" panose="020F0502020204030204" pitchFamily="34" charset="0"/>
                    <a:cs typeface="Calibri" panose="020F0502020204030204" pitchFamily="34" charset="0"/>
                  </a:rPr>
                  <a:t>dengan</a:t>
                </a:r>
                <a:r>
                  <a:rPr lang="en-US" dirty="0" smtClean="0">
                    <a:latin typeface="Calibri" panose="020F0502020204030204" pitchFamily="34" charset="0"/>
                    <a:ea typeface="Calibri" panose="020F0502020204030204" pitchFamily="34" charset="0"/>
                    <a:cs typeface="Calibri" panose="020F0502020204030204" pitchFamily="34" charset="0"/>
                  </a:rPr>
                  <a:t> </a:t>
                </a:r>
                <a:r>
                  <a:rPr lang="en-US" dirty="0" err="1" smtClean="0">
                    <a:latin typeface="Calibri" panose="020F0502020204030204" pitchFamily="34" charset="0"/>
                    <a:ea typeface="Calibri" panose="020F0502020204030204" pitchFamily="34" charset="0"/>
                    <a:cs typeface="Calibri" panose="020F0502020204030204" pitchFamily="34" charset="0"/>
                  </a:rPr>
                  <a:t>skala</a:t>
                </a:r>
                <a:r>
                  <a:rPr lang="en-US" dirty="0" smtClean="0">
                    <a:latin typeface="Calibri" panose="020F0502020204030204" pitchFamily="34" charset="0"/>
                    <a:ea typeface="Calibri" panose="020F0502020204030204" pitchFamily="34" charset="0"/>
                    <a:cs typeface="Calibri" panose="020F0502020204030204" pitchFamily="34" charset="0"/>
                  </a:rPr>
                  <a:t> analog </a:t>
                </a:r>
                <a:r>
                  <a:rPr lang="en-US" dirty="0" err="1" smtClean="0">
                    <a:latin typeface="Calibri" panose="020F0502020204030204" pitchFamily="34" charset="0"/>
                    <a:ea typeface="Calibri" panose="020F0502020204030204" pitchFamily="34" charset="0"/>
                    <a:cs typeface="Calibri" panose="020F0502020204030204" pitchFamily="34" charset="0"/>
                  </a:rPr>
                  <a:t>dan</a:t>
                </a:r>
                <a:r>
                  <a:rPr lang="en-US" dirty="0" smtClean="0">
                    <a:latin typeface="Calibri" panose="020F0502020204030204" pitchFamily="34" charset="0"/>
                    <a:ea typeface="Calibri" panose="020F0502020204030204" pitchFamily="34" charset="0"/>
                    <a:cs typeface="Calibri" panose="020F0502020204030204" pitchFamily="34" charset="0"/>
                  </a:rPr>
                  <a:t> digital. </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285743" indent="-285743">
                  <a:buFont typeface="Wingdings" panose="05000000000000000000" pitchFamily="2" charset="2"/>
                  <a:buChar char="ü"/>
                </a:pPr>
                <a:endParaRPr lang="id-ID" dirty="0">
                  <a:latin typeface="Calibri" panose="020F0502020204030204" pitchFamily="34" charset="0"/>
                </a:endParaRPr>
              </a:p>
            </p:txBody>
          </p:sp>
        </mc:Choice>
        <mc:Fallback>
          <p:sp>
            <p:nvSpPr>
              <p:cNvPr id="12" name="Rectangle 11"/>
              <p:cNvSpPr>
                <a:spLocks noRot="1" noChangeAspect="1" noMove="1" noResize="1" noEditPoints="1" noAdjustHandles="1" noChangeArrowheads="1" noChangeShapeType="1" noTextEdit="1"/>
              </p:cNvSpPr>
              <p:nvPr/>
            </p:nvSpPr>
            <p:spPr>
              <a:xfrm>
                <a:off x="656506" y="2285459"/>
                <a:ext cx="7875933" cy="2308324"/>
              </a:xfrm>
              <a:prstGeom prst="rect">
                <a:avLst/>
              </a:prstGeom>
              <a:blipFill>
                <a:blip r:embed="rId4"/>
                <a:stretch>
                  <a:fillRect l="-542" t="-1583"/>
                </a:stretch>
              </a:blipFill>
            </p:spPr>
            <p:txBody>
              <a:bodyPr/>
              <a:lstStyle/>
              <a:p>
                <a:r>
                  <a:rPr lang="en-US">
                    <a:noFill/>
                  </a:rPr>
                  <a:t> </a:t>
                </a:r>
              </a:p>
            </p:txBody>
          </p:sp>
        </mc:Fallback>
      </mc:AlternateContent>
    </p:spTree>
    <p:extLst>
      <p:ext uri="{BB962C8B-B14F-4D97-AF65-F5344CB8AC3E}">
        <p14:creationId xmlns:p14="http://schemas.microsoft.com/office/powerpoint/2010/main" val="10469109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250"/>
                            </p:stCondLst>
                            <p:childTnLst>
                              <p:par>
                                <p:cTn id="13" presetID="14" presetClass="entr" presetSubtype="10"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5" dur="500"/>
                                        <p:tgtEl>
                                          <p:spTgt spid="9">
                                            <p:txEl>
                                              <p:pRg st="0" end="0"/>
                                            </p:txEl>
                                          </p:spTgt>
                                        </p:tgtEl>
                                      </p:cBhvr>
                                    </p:animEffect>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250"/>
                            </p:stCondLst>
                            <p:childTnLst>
                              <p:par>
                                <p:cTn id="23" presetID="14" presetClass="entr" presetSubtype="10" fill="hold" nodeType="after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25" dur="500"/>
                                        <p:tgtEl>
                                          <p:spTgt spid="12">
                                            <p:txEl>
                                              <p:pRg st="0" end="0"/>
                                            </p:txEl>
                                          </p:spTgt>
                                        </p:tgtEl>
                                      </p:cBhvr>
                                    </p:animEffect>
                                  </p:childTnLst>
                                </p:cTn>
                              </p:par>
                            </p:childTnLst>
                          </p:cTn>
                        </p:par>
                        <p:par>
                          <p:cTn id="26" fill="hold">
                            <p:stCondLst>
                              <p:cond delay="2750"/>
                            </p:stCondLst>
                            <p:childTnLst>
                              <p:par>
                                <p:cTn id="27" presetID="14" presetClass="entr" presetSubtype="10" fill="hold" nodeType="afterEffect">
                                  <p:stCondLst>
                                    <p:cond delay="0"/>
                                  </p:stCondLst>
                                  <p:childTnLst>
                                    <p:set>
                                      <p:cBhvr>
                                        <p:cTn id="28" dur="1" fill="hold">
                                          <p:stCondLst>
                                            <p:cond delay="0"/>
                                          </p:stCondLst>
                                        </p:cTn>
                                        <p:tgtEl>
                                          <p:spTgt spid="12">
                                            <p:txEl>
                                              <p:pRg st="1" end="1"/>
                                            </p:txEl>
                                          </p:spTgt>
                                        </p:tgtEl>
                                        <p:attrNameLst>
                                          <p:attrName>style.visibility</p:attrName>
                                        </p:attrNameLst>
                                      </p:cBhvr>
                                      <p:to>
                                        <p:strVal val="visible"/>
                                      </p:to>
                                    </p:set>
                                    <p:animEffect transition="in" filter="randombar(horizontal)">
                                      <p:cBhvr>
                                        <p:cTn id="29" dur="500"/>
                                        <p:tgtEl>
                                          <p:spTgt spid="12">
                                            <p:txEl>
                                              <p:pRg st="1" end="1"/>
                                            </p:txEl>
                                          </p:spTgt>
                                        </p:tgtEl>
                                      </p:cBhvr>
                                    </p:animEffect>
                                  </p:childTnLst>
                                </p:cTn>
                              </p:par>
                            </p:childTnLst>
                          </p:cTn>
                        </p:par>
                        <p:par>
                          <p:cTn id="30" fill="hold">
                            <p:stCondLst>
                              <p:cond delay="3250"/>
                            </p:stCondLst>
                            <p:childTnLst>
                              <p:par>
                                <p:cTn id="31" presetID="14" presetClass="entr" presetSubtype="10" fill="hold" nodeType="afterEffect">
                                  <p:stCondLst>
                                    <p:cond delay="0"/>
                                  </p:stCondLst>
                                  <p:childTnLst>
                                    <p:set>
                                      <p:cBhvr>
                                        <p:cTn id="32"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33" dur="500"/>
                                        <p:tgtEl>
                                          <p:spTgt spid="12">
                                            <p:txEl>
                                              <p:pRg st="2" end="2"/>
                                            </p:txEl>
                                          </p:spTgt>
                                        </p:tgtEl>
                                      </p:cBhvr>
                                    </p:animEffect>
                                  </p:childTnLst>
                                </p:cTn>
                              </p:par>
                            </p:childTnLst>
                          </p:cTn>
                        </p:par>
                        <p:par>
                          <p:cTn id="34" fill="hold">
                            <p:stCondLst>
                              <p:cond delay="3750"/>
                            </p:stCondLst>
                            <p:childTnLst>
                              <p:par>
                                <p:cTn id="35" presetID="14" presetClass="entr" presetSubtype="10" fill="hold" nodeType="afterEffect">
                                  <p:stCondLst>
                                    <p:cond delay="0"/>
                                  </p:stCondLst>
                                  <p:childTnLst>
                                    <p:set>
                                      <p:cBhvr>
                                        <p:cTn id="36" dur="1" fill="hold">
                                          <p:stCondLst>
                                            <p:cond delay="0"/>
                                          </p:stCondLst>
                                        </p:cTn>
                                        <p:tgtEl>
                                          <p:spTgt spid="12">
                                            <p:txEl>
                                              <p:pRg st="3" end="3"/>
                                            </p:txEl>
                                          </p:spTgt>
                                        </p:tgtEl>
                                        <p:attrNameLst>
                                          <p:attrName>style.visibility</p:attrName>
                                        </p:attrNameLst>
                                      </p:cBhvr>
                                      <p:to>
                                        <p:strVal val="visible"/>
                                      </p:to>
                                    </p:set>
                                    <p:animEffect transition="in" filter="randombar(horizontal)">
                                      <p:cBhvr>
                                        <p:cTn id="37" dur="500"/>
                                        <p:tgtEl>
                                          <p:spTgt spid="12">
                                            <p:txEl>
                                              <p:pRg st="3" end="3"/>
                                            </p:txEl>
                                          </p:spTgt>
                                        </p:tgtEl>
                                      </p:cBhvr>
                                    </p:animEffect>
                                  </p:childTnLst>
                                </p:cTn>
                              </p:par>
                            </p:childTnLst>
                          </p:cTn>
                        </p:par>
                        <p:par>
                          <p:cTn id="38" fill="hold">
                            <p:stCondLst>
                              <p:cond delay="4250"/>
                            </p:stCondLst>
                            <p:childTnLst>
                              <p:par>
                                <p:cTn id="39" presetID="14" presetClass="entr" presetSubtype="10" fill="hold" nodeType="afterEffect">
                                  <p:stCondLst>
                                    <p:cond delay="0"/>
                                  </p:stCondLst>
                                  <p:childTnLst>
                                    <p:set>
                                      <p:cBhvr>
                                        <p:cTn id="40"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41"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Kesalahan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pada</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Hasil</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Pengukuran</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5832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5939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F</a:t>
              </a:r>
              <a:endParaRPr lang="en-US" sz="2800" b="1" dirty="0">
                <a:solidFill>
                  <a:schemeClr val="bg1"/>
                </a:solidFill>
                <a:latin typeface="Calibri" panose="020F0502020204030204" pitchFamily="34" charset="0"/>
              </a:endParaRPr>
            </a:p>
          </p:txBody>
        </p:sp>
      </p:gr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8424936" cy="3600400"/>
          </a:xfrm>
          <a:prstGeom prst="rect">
            <a:avLst/>
          </a:prstGeom>
        </p:spPr>
      </p:pic>
      <p:sp>
        <p:nvSpPr>
          <p:cNvPr id="9" name="Rectangle 8"/>
          <p:cNvSpPr/>
          <p:nvPr/>
        </p:nvSpPr>
        <p:spPr>
          <a:xfrm>
            <a:off x="656507" y="1238438"/>
            <a:ext cx="7875933" cy="1277786"/>
          </a:xfrm>
          <a:prstGeom prst="rect">
            <a:avLst/>
          </a:prstGeom>
        </p:spPr>
        <p:txBody>
          <a:bodyPr wrap="square">
            <a:spAutoFit/>
          </a:bodyPr>
          <a:lstStyle/>
          <a:p>
            <a:pPr marL="342900" marR="0" lvl="0" indent="-342900" algn="just">
              <a:lnSpc>
                <a:spcPct val="107000"/>
              </a:lnSpc>
              <a:spcBef>
                <a:spcPts val="0"/>
              </a:spcBef>
              <a:spcAft>
                <a:spcPts val="0"/>
              </a:spcAft>
              <a:buFont typeface="+mj-lt"/>
              <a:buAutoNum type="alphaLcPeriod"/>
            </a:pPr>
            <a:r>
              <a:rPr lang="id-ID" dirty="0">
                <a:latin typeface="Calibri" panose="020F0502020204030204" pitchFamily="34" charset="0"/>
                <a:ea typeface="Calibri" panose="020F0502020204030204" pitchFamily="34" charset="0"/>
                <a:cs typeface="Calibri" panose="020F0502020204030204" pitchFamily="34" charset="0"/>
              </a:rPr>
              <a:t>Alat ukur dengan </a:t>
            </a:r>
            <a:r>
              <a:rPr lang="id-ID" i="1" dirty="0">
                <a:latin typeface="Calibri" panose="020F0502020204030204" pitchFamily="34" charset="0"/>
                <a:ea typeface="Calibri" panose="020F0502020204030204" pitchFamily="34" charset="0"/>
                <a:cs typeface="Calibri" panose="020F0502020204030204" pitchFamily="34" charset="0"/>
              </a:rPr>
              <a:t>skala analog </a:t>
            </a:r>
            <a:r>
              <a:rPr lang="id-ID" dirty="0">
                <a:latin typeface="Calibri" panose="020F0502020204030204" pitchFamily="34" charset="0"/>
                <a:ea typeface="Calibri" panose="020F0502020204030204" pitchFamily="34" charset="0"/>
                <a:cs typeface="Calibri" panose="020F0502020204030204" pitchFamily="34" charset="0"/>
              </a:rPr>
              <a:t>terdiri dari dua jenis, yaitu </a:t>
            </a:r>
            <a:r>
              <a:rPr lang="id-ID" i="1" dirty="0">
                <a:latin typeface="Calibri" panose="020F0502020204030204" pitchFamily="34" charset="0"/>
                <a:ea typeface="Calibri" panose="020F0502020204030204" pitchFamily="34" charset="0"/>
                <a:cs typeface="Calibri" panose="020F0502020204030204" pitchFamily="34" charset="0"/>
              </a:rPr>
              <a:t>alat ukur tanpa skala nonius</a:t>
            </a:r>
            <a:r>
              <a:rPr lang="id-ID" dirty="0">
                <a:latin typeface="Calibri" panose="020F0502020204030204" pitchFamily="34" charset="0"/>
                <a:ea typeface="Calibri" panose="020F0502020204030204" pitchFamily="34" charset="0"/>
                <a:cs typeface="Calibri" panose="020F0502020204030204" pitchFamily="34" charset="0"/>
              </a:rPr>
              <a:t>, contohnya </a:t>
            </a:r>
            <a:r>
              <a:rPr lang="id-ID" dirty="0" smtClean="0">
                <a:latin typeface="Calibri" panose="020F0502020204030204" pitchFamily="34" charset="0"/>
                <a:ea typeface="Calibri" panose="020F0502020204030204" pitchFamily="34" charset="0"/>
                <a:cs typeface="Calibri" panose="020F0502020204030204" pitchFamily="34" charset="0"/>
              </a:rPr>
              <a:t>mistar</a:t>
            </a:r>
            <a:r>
              <a:rPr lang="en-US" dirty="0" smtClean="0">
                <a:latin typeface="Calibri" panose="020F0502020204030204" pitchFamily="34" charset="0"/>
                <a:ea typeface="Calibri" panose="020F0502020204030204" pitchFamily="34" charset="0"/>
                <a:cs typeface="Calibri" panose="020F0502020204030204" pitchFamily="34" charset="0"/>
              </a:rPr>
              <a:t> </a:t>
            </a:r>
            <a:r>
              <a:rPr lang="en-US" dirty="0" err="1" smtClean="0">
                <a:latin typeface="Calibri" panose="020F0502020204030204" pitchFamily="34" charset="0"/>
                <a:ea typeface="Calibri" panose="020F0502020204030204" pitchFamily="34" charset="0"/>
                <a:cs typeface="Calibri" panose="020F0502020204030204" pitchFamily="34" charset="0"/>
              </a:rPr>
              <a:t>dan</a:t>
            </a:r>
            <a:r>
              <a:rPr lang="en-US" dirty="0" smtClean="0">
                <a:latin typeface="Calibri" panose="020F0502020204030204" pitchFamily="34" charset="0"/>
                <a:ea typeface="Calibri" panose="020F0502020204030204" pitchFamily="34" charset="0"/>
                <a:cs typeface="Calibri" panose="020F0502020204030204" pitchFamily="34" charset="0"/>
              </a:rPr>
              <a:t> a</a:t>
            </a:r>
            <a:r>
              <a:rPr lang="id-ID" i="1" dirty="0" smtClean="0">
                <a:latin typeface="Calibri" panose="020F0502020204030204" pitchFamily="34" charset="0"/>
                <a:ea typeface="Calibri" panose="020F0502020204030204" pitchFamily="34" charset="0"/>
                <a:cs typeface="Calibri" panose="020F0502020204030204" pitchFamily="34" charset="0"/>
              </a:rPr>
              <a:t>lat </a:t>
            </a:r>
            <a:r>
              <a:rPr lang="id-ID" i="1" dirty="0">
                <a:latin typeface="Calibri" panose="020F0502020204030204" pitchFamily="34" charset="0"/>
                <a:ea typeface="Calibri" panose="020F0502020204030204" pitchFamily="34" charset="0"/>
                <a:cs typeface="Calibri" panose="020F0502020204030204" pitchFamily="34" charset="0"/>
              </a:rPr>
              <a:t>ukur dengan skala nonius</a:t>
            </a:r>
            <a:r>
              <a:rPr lang="id-ID" dirty="0">
                <a:latin typeface="Calibri" panose="020F0502020204030204" pitchFamily="34" charset="0"/>
                <a:ea typeface="Calibri" panose="020F0502020204030204" pitchFamily="34" charset="0"/>
                <a:cs typeface="Calibri" panose="020F0502020204030204" pitchFamily="34" charset="0"/>
              </a:rPr>
              <a:t>, contohnya jangka sorong dan mikrometer sekrup.</a:t>
            </a:r>
          </a:p>
          <a:p>
            <a:pPr marL="342900" marR="0" lvl="0" indent="-342900" algn="just">
              <a:lnSpc>
                <a:spcPct val="107000"/>
              </a:lnSpc>
              <a:spcBef>
                <a:spcPts val="0"/>
              </a:spcBef>
              <a:spcAft>
                <a:spcPts val="800"/>
              </a:spcAft>
              <a:buFont typeface="+mj-lt"/>
              <a:buAutoNum type="alphaLcPeriod"/>
            </a:pPr>
            <a:r>
              <a:rPr lang="id-ID" dirty="0" smtClean="0">
                <a:latin typeface="Calibri" panose="020F0502020204030204" pitchFamily="34" charset="0"/>
                <a:ea typeface="Calibri" panose="020F0502020204030204" pitchFamily="34" charset="0"/>
                <a:cs typeface="Calibri" panose="020F0502020204030204" pitchFamily="34" charset="0"/>
              </a:rPr>
              <a:t>Alat </a:t>
            </a:r>
            <a:r>
              <a:rPr lang="id-ID" dirty="0">
                <a:latin typeface="Calibri" panose="020F0502020204030204" pitchFamily="34" charset="0"/>
                <a:ea typeface="Calibri" panose="020F0502020204030204" pitchFamily="34" charset="0"/>
                <a:cs typeface="Calibri" panose="020F0502020204030204" pitchFamily="34" charset="0"/>
              </a:rPr>
              <a:t>ukur dengan </a:t>
            </a:r>
            <a:r>
              <a:rPr lang="id-ID" i="1" dirty="0">
                <a:latin typeface="Calibri" panose="020F0502020204030204" pitchFamily="34" charset="0"/>
                <a:ea typeface="Calibri" panose="020F0502020204030204" pitchFamily="34" charset="0"/>
                <a:cs typeface="Calibri" panose="020F0502020204030204" pitchFamily="34" charset="0"/>
              </a:rPr>
              <a:t>skala digital</a:t>
            </a:r>
            <a:r>
              <a:rPr lang="id-ID" dirty="0">
                <a:latin typeface="Calibri" panose="020F0502020204030204" pitchFamily="34" charset="0"/>
                <a:ea typeface="Calibri" panose="020F0502020204030204" pitchFamily="34" charset="0"/>
                <a:cs typeface="Calibri" panose="020F0502020204030204" pitchFamily="34" charset="0"/>
              </a:rPr>
              <a:t>, seperti stopwatch dan neraca digital. </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17" name="Group 16"/>
          <p:cNvGrpSpPr/>
          <p:nvPr/>
        </p:nvGrpSpPr>
        <p:grpSpPr>
          <a:xfrm>
            <a:off x="1505359" y="2432867"/>
            <a:ext cx="7048689" cy="1938718"/>
            <a:chOff x="1505359" y="2432867"/>
            <a:chExt cx="7048689" cy="1938718"/>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0" y="2432867"/>
              <a:ext cx="1373926" cy="1770127"/>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3735" y="2643759"/>
              <a:ext cx="3194776" cy="1152128"/>
            </a:xfrm>
            <a:prstGeom prst="rect">
              <a:avLst/>
            </a:prstGeom>
          </p:spPr>
        </p:pic>
        <p:sp>
          <p:nvSpPr>
            <p:cNvPr id="14" name="TextBox 13">
              <a:extLst>
                <a:ext uri="{FF2B5EF4-FFF2-40B4-BE49-F238E27FC236}">
                  <a16:creationId xmlns:a16="http://schemas.microsoft.com/office/drawing/2014/main" id="{CF95BE1A-6E97-D274-DA6F-EDC11E8B8037}"/>
                </a:ext>
              </a:extLst>
            </p:cNvPr>
            <p:cNvSpPr txBox="1"/>
            <p:nvPr/>
          </p:nvSpPr>
          <p:spPr>
            <a:xfrm>
              <a:off x="6537824" y="4131070"/>
              <a:ext cx="2016224" cy="240515"/>
            </a:xfrm>
            <a:prstGeom prst="rect">
              <a:avLst/>
            </a:prstGeom>
            <a:noFill/>
          </p:spPr>
          <p:txBody>
            <a:bodyPr wrap="square">
              <a:spAutoFit/>
            </a:bodyPr>
            <a:lstStyle/>
            <a:p>
              <a:pPr>
                <a:lnSpc>
                  <a:spcPct val="107000"/>
                </a:lnSpc>
                <a:spcAft>
                  <a:spcPts val="600"/>
                </a:spcAft>
              </a:pPr>
              <a:r>
                <a:rPr lang="id-ID" sz="900" dirty="0">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latin typeface="Calibri" panose="020F0502020204030204" pitchFamily="34" charset="0"/>
                  <a:ea typeface="Calibri" panose="020F0502020204030204" pitchFamily="34" charset="0"/>
                  <a:cs typeface="Times New Roman" panose="02020603050405020304" pitchFamily="18" charset="0"/>
                </a:rPr>
                <a:t>shutterstock.com; freepik.com</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CF95BE1A-6E97-D274-DA6F-EDC11E8B8037}"/>
                </a:ext>
              </a:extLst>
            </p:cNvPr>
            <p:cNvSpPr txBox="1"/>
            <p:nvPr/>
          </p:nvSpPr>
          <p:spPr>
            <a:xfrm>
              <a:off x="1505359" y="3795887"/>
              <a:ext cx="2016224" cy="240515"/>
            </a:xfrm>
            <a:prstGeom prst="rect">
              <a:avLst/>
            </a:prstGeom>
            <a:noFill/>
          </p:spPr>
          <p:txBody>
            <a:bodyPr wrap="square">
              <a:spAutoFit/>
            </a:bodyPr>
            <a:lstStyle/>
            <a:p>
              <a:pPr>
                <a:lnSpc>
                  <a:spcPct val="107000"/>
                </a:lnSpc>
                <a:spcAft>
                  <a:spcPts val="600"/>
                </a:spcAft>
              </a:pPr>
              <a:r>
                <a:rPr lang="en-US" sz="900" i="1" dirty="0" err="1" smtClean="0">
                  <a:latin typeface="Calibri" panose="020F0502020204030204" pitchFamily="34" charset="0"/>
                  <a:ea typeface="Calibri" panose="020F0502020204030204" pitchFamily="34" charset="0"/>
                  <a:cs typeface="Times New Roman" panose="02020603050405020304" pitchFamily="18" charset="0"/>
                </a:rPr>
                <a:t>Jangka</a:t>
              </a:r>
              <a:r>
                <a:rPr lang="en-US" sz="900" i="1" dirty="0" smtClean="0">
                  <a:latin typeface="Calibri" panose="020F0502020204030204" pitchFamily="34" charset="0"/>
                  <a:ea typeface="Calibri" panose="020F0502020204030204" pitchFamily="34" charset="0"/>
                  <a:cs typeface="Times New Roman" panose="02020603050405020304" pitchFamily="18" charset="0"/>
                </a:rPr>
                <a:t> </a:t>
              </a:r>
              <a:r>
                <a:rPr lang="en-US" sz="900" i="1" dirty="0" err="1" smtClean="0">
                  <a:latin typeface="Calibri" panose="020F0502020204030204" pitchFamily="34" charset="0"/>
                  <a:ea typeface="Calibri" panose="020F0502020204030204" pitchFamily="34" charset="0"/>
                  <a:cs typeface="Times New Roman" panose="02020603050405020304" pitchFamily="18" charset="0"/>
                </a:rPr>
                <a:t>sorong</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71054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randombar(horizontal)">
                                      <p:cBhvr>
                                        <p:cTn id="7" dur="500"/>
                                        <p:tgtEl>
                                          <p:spTgt spid="9">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randombar(horizontal)">
                                      <p:cBhvr>
                                        <p:cTn id="11" dur="500"/>
                                        <p:tgtEl>
                                          <p:spTgt spid="9">
                                            <p:txEl>
                                              <p:pRg st="1" end="1"/>
                                            </p:txEl>
                                          </p:spTgt>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Tunggal</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2" name="Rectangle 1"/>
          <p:cNvSpPr/>
          <p:nvPr/>
        </p:nvSpPr>
        <p:spPr>
          <a:xfrm>
            <a:off x="1115616" y="1578118"/>
            <a:ext cx="7416824" cy="388696"/>
          </a:xfrm>
          <a:prstGeom prst="rect">
            <a:avLst/>
          </a:prstGeom>
        </p:spPr>
        <p:txBody>
          <a:bodyPr wrap="square">
            <a:spAutoFit/>
          </a:bodyPr>
          <a:lstStyle/>
          <a:p>
            <a:pPr>
              <a:lnSpc>
                <a:spcPct val="107000"/>
              </a:lnSpc>
              <a:spcAft>
                <a:spcPts val="600"/>
              </a:spcAft>
            </a:pPr>
            <a:r>
              <a:rPr lang="id-ID" dirty="0">
                <a:solidFill>
                  <a:srgbClr val="4F81BD"/>
                </a:solidFill>
              </a:rPr>
              <a:t>Pengukuran tunggal adalah pengukuran yang hanya dilakukan satu kali saja.</a:t>
            </a:r>
            <a:endParaRPr lang="id-ID" sz="2000" b="1"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41D46127-EFCA-B18D-1B10-C21941496A3E}"/>
              </a:ext>
            </a:extLst>
          </p:cNvPr>
          <p:cNvSpPr txBox="1"/>
          <p:nvPr/>
        </p:nvSpPr>
        <p:spPr>
          <a:xfrm>
            <a:off x="1115616" y="1990217"/>
            <a:ext cx="7704856" cy="1058367"/>
          </a:xfrm>
          <a:prstGeom prst="rect">
            <a:avLst/>
          </a:prstGeom>
          <a:noFill/>
        </p:spPr>
        <p:txBody>
          <a:bodyPr wrap="square">
            <a:spAutoFit/>
          </a:bodyPr>
          <a:lstStyle/>
          <a:p>
            <a:pPr>
              <a:lnSpc>
                <a:spcPct val="107000"/>
              </a:lnSpc>
              <a:spcAft>
                <a:spcPts val="600"/>
              </a:spcAft>
            </a:pPr>
            <a:r>
              <a:rPr lang="id-ID" b="1" i="1" dirty="0">
                <a:solidFill>
                  <a:srgbClr val="4F81BD"/>
                </a:solidFill>
                <a:latin typeface="Calibri" panose="020F0502020204030204" pitchFamily="34" charset="0"/>
                <a:ea typeface="Calibri" panose="020F0502020204030204" pitchFamily="34" charset="0"/>
                <a:cs typeface="Times New Roman" panose="02020603050405020304" pitchFamily="18" charset="0"/>
              </a:rPr>
              <a:t>a. Pengukuran tunggal tanpa skala nonius</a:t>
            </a:r>
            <a:endParaRPr lang="en-ID" b="1" i="1"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marL="446088" indent="-266700">
              <a:lnSpc>
                <a:spcPct val="107000"/>
              </a:lnSpc>
              <a:spcAft>
                <a:spcPts val="600"/>
              </a:spcAft>
              <a:buFont typeface="Wingdings" panose="05000000000000000000" pitchFamily="2" charset="2"/>
              <a:buChar char="§"/>
            </a:pPr>
            <a:r>
              <a:rPr lang="id-ID" sz="1800" dirty="0">
                <a:solidFill>
                  <a:srgbClr val="4F81BD"/>
                </a:solidFill>
                <a:effectLst/>
                <a:latin typeface="Calibri" panose="020F0502020204030204" pitchFamily="34" charset="0"/>
                <a:ea typeface="Calibri" panose="020F0502020204030204" pitchFamily="34" charset="0"/>
              </a:rPr>
              <a:t>Pengukuran tunggal menggunakan alat berskala analog tanpa skala nonius mempunyai nilai ketidakpastian setengah dari nilai skala terkecil.</a:t>
            </a:r>
            <a:endParaRPr lang="en-ID" sz="1800" dirty="0">
              <a:solidFill>
                <a:srgbClr val="4F81BD"/>
              </a:solidFill>
            </a:endParaRPr>
          </a:p>
        </p:txBody>
      </p:sp>
      <mc:AlternateContent xmlns:mc="http://schemas.openxmlformats.org/markup-compatibility/2006">
        <mc:Choice xmlns:a14="http://schemas.microsoft.com/office/drawing/2010/main" Requires="a14">
          <p:sp>
            <p:nvSpPr>
              <p:cNvPr id="21" name="TextBox 20">
                <a:extLst>
                  <a:ext uri="{FF2B5EF4-FFF2-40B4-BE49-F238E27FC236}">
                    <a16:creationId xmlns:a16="http://schemas.microsoft.com/office/drawing/2014/main" id="{A52C5D1A-B418-9F87-7CB3-43D8C72D5792}"/>
                  </a:ext>
                </a:extLst>
              </p:cNvPr>
              <p:cNvSpPr txBox="1"/>
              <p:nvPr/>
            </p:nvSpPr>
            <p:spPr>
              <a:xfrm>
                <a:off x="5508104" y="3071987"/>
                <a:ext cx="3384376" cy="830997"/>
              </a:xfrm>
              <a:prstGeom prst="rect">
                <a:avLst/>
              </a:prstGeom>
              <a:noFill/>
            </p:spPr>
            <p:txBody>
              <a:bodyPr wrap="square">
                <a:spAutoFit/>
              </a:bodyPr>
              <a:lstStyle/>
              <a:p>
                <a:r>
                  <a:rPr lang="id-ID" sz="1600" dirty="0" smtClean="0">
                    <a:solidFill>
                      <a:srgbClr val="4F81BD"/>
                    </a:solidFill>
                  </a:rPr>
                  <a:t>dengan </a:t>
                </a:r>
              </a:p>
              <a:p>
                <a14:m>
                  <m:oMath xmlns:m="http://schemas.openxmlformats.org/officeDocument/2006/math">
                    <m:r>
                      <a:rPr lang="id-ID" sz="1600" i="1" smtClean="0">
                        <a:solidFill>
                          <a:srgbClr val="4F81BD"/>
                        </a:solidFill>
                        <a:latin typeface="Cambria Math" panose="02040503050406030204" pitchFamily="18" charset="0"/>
                        <a:ea typeface="Cambria Math" panose="02040503050406030204" pitchFamily="18" charset="0"/>
                      </a:rPr>
                      <m:t>∆</m:t>
                    </m:r>
                    <m:r>
                      <a:rPr lang="id-ID" sz="1600" b="0" i="1" smtClean="0">
                        <a:solidFill>
                          <a:srgbClr val="4F81BD"/>
                        </a:solidFill>
                        <a:latin typeface="Cambria Math" panose="02040503050406030204" pitchFamily="18" charset="0"/>
                        <a:ea typeface="Cambria Math" panose="02040503050406030204" pitchFamily="18" charset="0"/>
                      </a:rPr>
                      <m:t>𝑥</m:t>
                    </m:r>
                  </m:oMath>
                </a14:m>
                <a:r>
                  <a:rPr lang="id-ID" sz="1600" dirty="0">
                    <a:solidFill>
                      <a:srgbClr val="4F81BD"/>
                    </a:solidFill>
                    <a:latin typeface="Calibri" panose="020F0502020204030204" pitchFamily="34" charset="0"/>
                  </a:rPr>
                  <a:t> = nilai ketidakpastian, dan</a:t>
                </a:r>
              </a:p>
              <a:p>
                <a14:m>
                  <m:oMath xmlns:m="http://schemas.openxmlformats.org/officeDocument/2006/math">
                    <m:r>
                      <a:rPr lang="id-ID" sz="1600" b="0" i="1" smtClean="0">
                        <a:solidFill>
                          <a:srgbClr val="4F81BD"/>
                        </a:solidFill>
                        <a:latin typeface="Cambria Math" panose="02040503050406030204" pitchFamily="18" charset="0"/>
                      </a:rPr>
                      <m:t>𝑛𝑠𝑡</m:t>
                    </m:r>
                  </m:oMath>
                </a14:m>
                <a:r>
                  <a:rPr lang="id-ID" sz="1600" dirty="0">
                    <a:solidFill>
                      <a:srgbClr val="4F81BD"/>
                    </a:solidFill>
                  </a:rPr>
                  <a:t> = nilai skala terkecil</a:t>
                </a:r>
              </a:p>
            </p:txBody>
          </p:sp>
        </mc:Choice>
        <mc:Fallback>
          <p:sp>
            <p:nvSpPr>
              <p:cNvPr id="21" name="TextBox 20">
                <a:extLst>
                  <a:ext uri="{FF2B5EF4-FFF2-40B4-BE49-F238E27FC236}">
                    <a16:creationId xmlns:a16="http://schemas.microsoft.com/office/drawing/2014/main" id="{A52C5D1A-B418-9F87-7CB3-43D8C72D5792}"/>
                  </a:ext>
                </a:extLst>
              </p:cNvPr>
              <p:cNvSpPr txBox="1">
                <a:spLocks noRot="1" noChangeAspect="1" noMove="1" noResize="1" noEditPoints="1" noAdjustHandles="1" noChangeArrowheads="1" noChangeShapeType="1" noTextEdit="1"/>
              </p:cNvSpPr>
              <p:nvPr/>
            </p:nvSpPr>
            <p:spPr>
              <a:xfrm>
                <a:off x="5508104" y="3071987"/>
                <a:ext cx="3384376" cy="830997"/>
              </a:xfrm>
              <a:prstGeom prst="rect">
                <a:avLst/>
              </a:prstGeom>
              <a:blipFill>
                <a:blip r:embed="rId4"/>
                <a:stretch>
                  <a:fillRect l="-1081" t="-2206" b="-8824"/>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4" name="TextBox 23">
                <a:extLst>
                  <a:ext uri="{FF2B5EF4-FFF2-40B4-BE49-F238E27FC236}">
                    <a16:creationId xmlns:a16="http://schemas.microsoft.com/office/drawing/2014/main" id="{C08B56AE-6412-8F9F-029C-99F5BD2BD275}"/>
                  </a:ext>
                </a:extLst>
              </p:cNvPr>
              <p:cNvSpPr txBox="1"/>
              <p:nvPr/>
            </p:nvSpPr>
            <p:spPr>
              <a:xfrm>
                <a:off x="3496042" y="3215467"/>
                <a:ext cx="1512168" cy="518604"/>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d-ID" b="0" i="1" smtClean="0">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𝑥</m:t>
                      </m:r>
                      <m:r>
                        <a:rPr lang="id-ID" b="0" i="1" smtClean="0">
                          <a:solidFill>
                            <a:srgbClr val="4F81BD"/>
                          </a:solidFill>
                          <a:latin typeface="Cambria Math" panose="02040503050406030204" pitchFamily="18" charset="0"/>
                          <a:ea typeface="Cambria Math" panose="02040503050406030204" pitchFamily="18" charset="0"/>
                        </a:rPr>
                        <m:t>=</m:t>
                      </m:r>
                      <m:f>
                        <m:fPr>
                          <m:ctrlPr>
                            <a:rPr lang="id-ID" b="0" i="1" smtClean="0">
                              <a:solidFill>
                                <a:srgbClr val="4F81BD"/>
                              </a:solidFill>
                              <a:latin typeface="Cambria Math" panose="02040503050406030204" pitchFamily="18" charset="0"/>
                              <a:ea typeface="Cambria Math" panose="02040503050406030204" pitchFamily="18" charset="0"/>
                            </a:rPr>
                          </m:ctrlPr>
                        </m:fPr>
                        <m:num>
                          <m:r>
                            <a:rPr lang="id-ID" b="0" i="1" smtClean="0">
                              <a:solidFill>
                                <a:srgbClr val="4F81BD"/>
                              </a:solidFill>
                              <a:latin typeface="Cambria Math" panose="02040503050406030204" pitchFamily="18" charset="0"/>
                              <a:ea typeface="Cambria Math" panose="02040503050406030204" pitchFamily="18" charset="0"/>
                            </a:rPr>
                            <m:t>1</m:t>
                          </m:r>
                        </m:num>
                        <m:den>
                          <m:r>
                            <a:rPr lang="id-ID" b="0" i="1" smtClean="0">
                              <a:solidFill>
                                <a:srgbClr val="4F81BD"/>
                              </a:solidFill>
                              <a:latin typeface="Cambria Math" panose="02040503050406030204" pitchFamily="18" charset="0"/>
                              <a:ea typeface="Cambria Math" panose="02040503050406030204" pitchFamily="18" charset="0"/>
                            </a:rPr>
                            <m:t>2</m:t>
                          </m:r>
                        </m:den>
                      </m:f>
                      <m:r>
                        <a:rPr lang="id-ID" b="0" i="1" smtClean="0">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𝑛𝑠𝑡</m:t>
                      </m:r>
                    </m:oMath>
                  </m:oMathPara>
                </a14:m>
                <a:endParaRPr lang="en-ID" dirty="0">
                  <a:solidFill>
                    <a:srgbClr val="4F81BD"/>
                  </a:solidFill>
                </a:endParaRPr>
              </a:p>
            </p:txBody>
          </p:sp>
        </mc:Choice>
        <mc:Fallback>
          <p:sp>
            <p:nvSpPr>
              <p:cNvPr id="24" name="TextBox 23">
                <a:extLst>
                  <a:ext uri="{FF2B5EF4-FFF2-40B4-BE49-F238E27FC236}">
                    <a16:creationId xmlns:a16="http://schemas.microsoft.com/office/drawing/2014/main" id="{C08B56AE-6412-8F9F-029C-99F5BD2BD275}"/>
                  </a:ext>
                </a:extLst>
              </p:cNvPr>
              <p:cNvSpPr txBox="1">
                <a:spLocks noRot="1" noChangeAspect="1" noMove="1" noResize="1" noEditPoints="1" noAdjustHandles="1" noChangeArrowheads="1" noChangeShapeType="1" noTextEdit="1"/>
              </p:cNvSpPr>
              <p:nvPr/>
            </p:nvSpPr>
            <p:spPr>
              <a:xfrm>
                <a:off x="3496042" y="3215467"/>
                <a:ext cx="1512168" cy="518604"/>
              </a:xfrm>
              <a:prstGeom prst="rect">
                <a:avLst/>
              </a:prstGeom>
              <a:blipFill>
                <a:blip r:embed="rId5"/>
                <a:stretch>
                  <a:fillRect/>
                </a:stretch>
              </a:blipFill>
              <a:ln>
                <a:solidFill>
                  <a:srgbClr val="E589AF"/>
                </a:solidFill>
              </a:ln>
            </p:spPr>
            <p:txBody>
              <a:bodyPr/>
              <a:lstStyle/>
              <a:p>
                <a:r>
                  <a:rPr lang="en-US">
                    <a:noFill/>
                  </a:rPr>
                  <a:t> </a:t>
                </a:r>
              </a:p>
            </p:txBody>
          </p:sp>
        </mc:Fallback>
      </mc:AlternateContent>
    </p:spTree>
    <p:extLst>
      <p:ext uri="{BB962C8B-B14F-4D97-AF65-F5344CB8AC3E}">
        <p14:creationId xmlns:p14="http://schemas.microsoft.com/office/powerpoint/2010/main" val="11954631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7" dur="500"/>
                                        <p:tgtEl>
                                          <p:spTgt spid="2">
                                            <p:txEl>
                                              <p:pRg st="0" end="0"/>
                                            </p:txEl>
                                          </p:spTgt>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21" dur="500"/>
                                        <p:tgtEl>
                                          <p:spTgt spid="18">
                                            <p:txEl>
                                              <p:pRg st="0" end="0"/>
                                            </p:txEl>
                                          </p:spTgt>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18">
                                            <p:txEl>
                                              <p:pRg st="1" end="1"/>
                                            </p:txEl>
                                          </p:spTgt>
                                        </p:tgtEl>
                                        <p:attrNameLst>
                                          <p:attrName>style.visibility</p:attrName>
                                        </p:attrNameLst>
                                      </p:cBhvr>
                                      <p:to>
                                        <p:strVal val="visible"/>
                                      </p:to>
                                    </p:set>
                                    <p:animEffect transition="in" filter="randombar(horizontal)">
                                      <p:cBhvr>
                                        <p:cTn id="25" dur="500"/>
                                        <p:tgtEl>
                                          <p:spTgt spid="18">
                                            <p:txEl>
                                              <p:pRg st="1" end="1"/>
                                            </p:txEl>
                                          </p:spTgt>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randombar(horizontal)">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1" grpId="0"/>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Tunggal</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2" name="Rectangle 1"/>
          <p:cNvSpPr/>
          <p:nvPr/>
        </p:nvSpPr>
        <p:spPr>
          <a:xfrm>
            <a:off x="1115616" y="1578118"/>
            <a:ext cx="7416824" cy="388696"/>
          </a:xfrm>
          <a:prstGeom prst="rect">
            <a:avLst/>
          </a:prstGeom>
        </p:spPr>
        <p:txBody>
          <a:bodyPr wrap="square">
            <a:spAutoFit/>
          </a:bodyPr>
          <a:lstStyle/>
          <a:p>
            <a:pPr>
              <a:lnSpc>
                <a:spcPct val="107000"/>
              </a:lnSpc>
              <a:spcAft>
                <a:spcPts val="600"/>
              </a:spcAft>
            </a:pPr>
            <a:r>
              <a:rPr lang="id-ID" dirty="0">
                <a:solidFill>
                  <a:srgbClr val="4F81BD"/>
                </a:solidFill>
              </a:rPr>
              <a:t>Pengukuran tunggal adalah pengukuran yang hanya dilakukan satu kali saja.</a:t>
            </a:r>
            <a:endParaRPr lang="id-ID" sz="2000" b="1"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41D46127-EFCA-B18D-1B10-C21941496A3E}"/>
              </a:ext>
            </a:extLst>
          </p:cNvPr>
          <p:cNvSpPr txBox="1"/>
          <p:nvPr/>
        </p:nvSpPr>
        <p:spPr>
          <a:xfrm>
            <a:off x="1115616" y="1990217"/>
            <a:ext cx="7704856" cy="1058367"/>
          </a:xfrm>
          <a:prstGeom prst="rect">
            <a:avLst/>
          </a:prstGeom>
          <a:noFill/>
        </p:spPr>
        <p:txBody>
          <a:bodyPr wrap="square">
            <a:spAutoFit/>
          </a:bodyPr>
          <a:lstStyle/>
          <a:p>
            <a:pPr>
              <a:lnSpc>
                <a:spcPct val="107000"/>
              </a:lnSpc>
              <a:spcAft>
                <a:spcPts val="600"/>
              </a:spcAft>
            </a:pPr>
            <a:r>
              <a:rPr lang="id-ID" b="1" i="1" dirty="0">
                <a:solidFill>
                  <a:srgbClr val="4F81BD"/>
                </a:solidFill>
                <a:latin typeface="Calibri" panose="020F0502020204030204" pitchFamily="34" charset="0"/>
                <a:ea typeface="Calibri" panose="020F0502020204030204" pitchFamily="34" charset="0"/>
                <a:cs typeface="Times New Roman" panose="02020603050405020304" pitchFamily="18" charset="0"/>
              </a:rPr>
              <a:t>a. Pengukuran tunggal tanpa skala nonius</a:t>
            </a:r>
            <a:endParaRPr lang="en-ID" b="1" i="1"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marL="446088" indent="-266700">
              <a:lnSpc>
                <a:spcPct val="107000"/>
              </a:lnSpc>
              <a:spcAft>
                <a:spcPts val="600"/>
              </a:spcAft>
              <a:buFont typeface="Wingdings" panose="05000000000000000000" pitchFamily="2" charset="2"/>
              <a:buChar char="§"/>
            </a:pPr>
            <a:r>
              <a:rPr lang="id-ID" sz="1800" dirty="0">
                <a:solidFill>
                  <a:srgbClr val="4F81BD"/>
                </a:solidFill>
                <a:effectLst/>
                <a:latin typeface="Calibri" panose="020F0502020204030204" pitchFamily="34" charset="0"/>
                <a:ea typeface="Calibri" panose="020F0502020204030204" pitchFamily="34" charset="0"/>
              </a:rPr>
              <a:t>Pengukuran tunggal menggunakan alat berskala analog tanpa skala nonius mempunyai nilai ketidakpastian setengah dari nilai skala terkecil.</a:t>
            </a:r>
            <a:endParaRPr lang="en-ID" sz="1800" dirty="0">
              <a:solidFill>
                <a:srgbClr val="4F81BD"/>
              </a:solidFill>
            </a:endParaRPr>
          </a:p>
        </p:txBody>
      </p:sp>
      <mc:AlternateContent xmlns:mc="http://schemas.openxmlformats.org/markup-compatibility/2006">
        <mc:Choice xmlns:a14="http://schemas.microsoft.com/office/drawing/2010/main" Requires="a14">
          <p:sp>
            <p:nvSpPr>
              <p:cNvPr id="21" name="TextBox 20">
                <a:extLst>
                  <a:ext uri="{FF2B5EF4-FFF2-40B4-BE49-F238E27FC236}">
                    <a16:creationId xmlns:a16="http://schemas.microsoft.com/office/drawing/2014/main" id="{A52C5D1A-B418-9F87-7CB3-43D8C72D5792}"/>
                  </a:ext>
                </a:extLst>
              </p:cNvPr>
              <p:cNvSpPr txBox="1"/>
              <p:nvPr/>
            </p:nvSpPr>
            <p:spPr>
              <a:xfrm>
                <a:off x="5508104" y="3071987"/>
                <a:ext cx="3384376" cy="830997"/>
              </a:xfrm>
              <a:prstGeom prst="rect">
                <a:avLst/>
              </a:prstGeom>
              <a:noFill/>
            </p:spPr>
            <p:txBody>
              <a:bodyPr wrap="square">
                <a:spAutoFit/>
              </a:bodyPr>
              <a:lstStyle/>
              <a:p>
                <a:r>
                  <a:rPr lang="id-ID" sz="1600" dirty="0" smtClean="0">
                    <a:solidFill>
                      <a:srgbClr val="4F81BD"/>
                    </a:solidFill>
                  </a:rPr>
                  <a:t>dengan </a:t>
                </a:r>
              </a:p>
              <a:p>
                <a14:m>
                  <m:oMath xmlns:m="http://schemas.openxmlformats.org/officeDocument/2006/math">
                    <m:r>
                      <a:rPr lang="id-ID" sz="1600" i="1" smtClean="0">
                        <a:solidFill>
                          <a:srgbClr val="4F81BD"/>
                        </a:solidFill>
                        <a:latin typeface="Cambria Math" panose="02040503050406030204" pitchFamily="18" charset="0"/>
                        <a:ea typeface="Cambria Math" panose="02040503050406030204" pitchFamily="18" charset="0"/>
                      </a:rPr>
                      <m:t>∆</m:t>
                    </m:r>
                    <m:r>
                      <a:rPr lang="id-ID" sz="1600" b="0" i="1" smtClean="0">
                        <a:solidFill>
                          <a:srgbClr val="4F81BD"/>
                        </a:solidFill>
                        <a:latin typeface="Cambria Math" panose="02040503050406030204" pitchFamily="18" charset="0"/>
                        <a:ea typeface="Cambria Math" panose="02040503050406030204" pitchFamily="18" charset="0"/>
                      </a:rPr>
                      <m:t>𝑥</m:t>
                    </m:r>
                  </m:oMath>
                </a14:m>
                <a:r>
                  <a:rPr lang="id-ID" sz="1600" dirty="0">
                    <a:solidFill>
                      <a:srgbClr val="4F81BD"/>
                    </a:solidFill>
                    <a:latin typeface="Calibri" panose="020F0502020204030204" pitchFamily="34" charset="0"/>
                  </a:rPr>
                  <a:t> = nilai ketidakpastian, dan</a:t>
                </a:r>
              </a:p>
              <a:p>
                <a14:m>
                  <m:oMath xmlns:m="http://schemas.openxmlformats.org/officeDocument/2006/math">
                    <m:r>
                      <a:rPr lang="id-ID" sz="1600" b="0" i="1" smtClean="0">
                        <a:solidFill>
                          <a:srgbClr val="4F81BD"/>
                        </a:solidFill>
                        <a:latin typeface="Cambria Math" panose="02040503050406030204" pitchFamily="18" charset="0"/>
                      </a:rPr>
                      <m:t>𝑛𝑠𝑡</m:t>
                    </m:r>
                  </m:oMath>
                </a14:m>
                <a:r>
                  <a:rPr lang="id-ID" sz="1600" dirty="0">
                    <a:solidFill>
                      <a:srgbClr val="4F81BD"/>
                    </a:solidFill>
                  </a:rPr>
                  <a:t> = nilai skala terkecil</a:t>
                </a:r>
              </a:p>
            </p:txBody>
          </p:sp>
        </mc:Choice>
        <mc:Fallback>
          <p:sp>
            <p:nvSpPr>
              <p:cNvPr id="21" name="TextBox 20">
                <a:extLst>
                  <a:ext uri="{FF2B5EF4-FFF2-40B4-BE49-F238E27FC236}">
                    <a16:creationId xmlns:a16="http://schemas.microsoft.com/office/drawing/2014/main" id="{A52C5D1A-B418-9F87-7CB3-43D8C72D5792}"/>
                  </a:ext>
                </a:extLst>
              </p:cNvPr>
              <p:cNvSpPr txBox="1">
                <a:spLocks noRot="1" noChangeAspect="1" noMove="1" noResize="1" noEditPoints="1" noAdjustHandles="1" noChangeArrowheads="1" noChangeShapeType="1" noTextEdit="1"/>
              </p:cNvSpPr>
              <p:nvPr/>
            </p:nvSpPr>
            <p:spPr>
              <a:xfrm>
                <a:off x="5508104" y="3071987"/>
                <a:ext cx="3384376" cy="830997"/>
              </a:xfrm>
              <a:prstGeom prst="rect">
                <a:avLst/>
              </a:prstGeom>
              <a:blipFill>
                <a:blip r:embed="rId4"/>
                <a:stretch>
                  <a:fillRect l="-1081" t="-2206" b="-8824"/>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4" name="TextBox 23">
                <a:extLst>
                  <a:ext uri="{FF2B5EF4-FFF2-40B4-BE49-F238E27FC236}">
                    <a16:creationId xmlns:a16="http://schemas.microsoft.com/office/drawing/2014/main" id="{C08B56AE-6412-8F9F-029C-99F5BD2BD275}"/>
                  </a:ext>
                </a:extLst>
              </p:cNvPr>
              <p:cNvSpPr txBox="1"/>
              <p:nvPr/>
            </p:nvSpPr>
            <p:spPr>
              <a:xfrm>
                <a:off x="3496042" y="3215467"/>
                <a:ext cx="1512168" cy="518604"/>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d-ID" b="0" i="1" smtClean="0">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𝑥</m:t>
                      </m:r>
                      <m:r>
                        <a:rPr lang="id-ID" b="0" i="1" smtClean="0">
                          <a:solidFill>
                            <a:srgbClr val="4F81BD"/>
                          </a:solidFill>
                          <a:latin typeface="Cambria Math" panose="02040503050406030204" pitchFamily="18" charset="0"/>
                          <a:ea typeface="Cambria Math" panose="02040503050406030204" pitchFamily="18" charset="0"/>
                        </a:rPr>
                        <m:t>=</m:t>
                      </m:r>
                      <m:f>
                        <m:fPr>
                          <m:ctrlPr>
                            <a:rPr lang="id-ID" b="0" i="1" smtClean="0">
                              <a:solidFill>
                                <a:srgbClr val="4F81BD"/>
                              </a:solidFill>
                              <a:latin typeface="Cambria Math" panose="02040503050406030204" pitchFamily="18" charset="0"/>
                              <a:ea typeface="Cambria Math" panose="02040503050406030204" pitchFamily="18" charset="0"/>
                            </a:rPr>
                          </m:ctrlPr>
                        </m:fPr>
                        <m:num>
                          <m:r>
                            <a:rPr lang="id-ID" b="0" i="1" smtClean="0">
                              <a:solidFill>
                                <a:srgbClr val="4F81BD"/>
                              </a:solidFill>
                              <a:latin typeface="Cambria Math" panose="02040503050406030204" pitchFamily="18" charset="0"/>
                              <a:ea typeface="Cambria Math" panose="02040503050406030204" pitchFamily="18" charset="0"/>
                            </a:rPr>
                            <m:t>1</m:t>
                          </m:r>
                        </m:num>
                        <m:den>
                          <m:r>
                            <a:rPr lang="id-ID" b="0" i="1" smtClean="0">
                              <a:solidFill>
                                <a:srgbClr val="4F81BD"/>
                              </a:solidFill>
                              <a:latin typeface="Cambria Math" panose="02040503050406030204" pitchFamily="18" charset="0"/>
                              <a:ea typeface="Cambria Math" panose="02040503050406030204" pitchFamily="18" charset="0"/>
                            </a:rPr>
                            <m:t>2</m:t>
                          </m:r>
                        </m:den>
                      </m:f>
                      <m:r>
                        <a:rPr lang="id-ID" b="0" i="1" smtClean="0">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𝑛𝑠𝑡</m:t>
                      </m:r>
                    </m:oMath>
                  </m:oMathPara>
                </a14:m>
                <a:endParaRPr lang="en-ID" dirty="0">
                  <a:solidFill>
                    <a:srgbClr val="4F81BD"/>
                  </a:solidFill>
                </a:endParaRPr>
              </a:p>
            </p:txBody>
          </p:sp>
        </mc:Choice>
        <mc:Fallback>
          <p:sp>
            <p:nvSpPr>
              <p:cNvPr id="24" name="TextBox 23">
                <a:extLst>
                  <a:ext uri="{FF2B5EF4-FFF2-40B4-BE49-F238E27FC236}">
                    <a16:creationId xmlns:a16="http://schemas.microsoft.com/office/drawing/2014/main" id="{C08B56AE-6412-8F9F-029C-99F5BD2BD275}"/>
                  </a:ext>
                </a:extLst>
              </p:cNvPr>
              <p:cNvSpPr txBox="1">
                <a:spLocks noRot="1" noChangeAspect="1" noMove="1" noResize="1" noEditPoints="1" noAdjustHandles="1" noChangeArrowheads="1" noChangeShapeType="1" noTextEdit="1"/>
              </p:cNvSpPr>
              <p:nvPr/>
            </p:nvSpPr>
            <p:spPr>
              <a:xfrm>
                <a:off x="3496042" y="3215467"/>
                <a:ext cx="1512168" cy="518604"/>
              </a:xfrm>
              <a:prstGeom prst="rect">
                <a:avLst/>
              </a:prstGeom>
              <a:blipFill>
                <a:blip r:embed="rId5"/>
                <a:stretch>
                  <a:fillRect/>
                </a:stretch>
              </a:blipFill>
              <a:ln>
                <a:solidFill>
                  <a:srgbClr val="E589AF"/>
                </a:solidFill>
              </a:ln>
            </p:spPr>
            <p:txBody>
              <a:bodyPr/>
              <a:lstStyle/>
              <a:p>
                <a:r>
                  <a:rPr lang="en-US">
                    <a:noFill/>
                  </a:rPr>
                  <a:t> </a:t>
                </a:r>
              </a:p>
            </p:txBody>
          </p:sp>
        </mc:Fallback>
      </mc:AlternateContent>
    </p:spTree>
    <p:extLst>
      <p:ext uri="{BB962C8B-B14F-4D97-AF65-F5344CB8AC3E}">
        <p14:creationId xmlns:p14="http://schemas.microsoft.com/office/powerpoint/2010/main" val="8950724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1" dur="500"/>
                                        <p:tgtEl>
                                          <p:spTgt spid="18">
                                            <p:txEl>
                                              <p:pRg st="0" end="0"/>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8">
                                            <p:txEl>
                                              <p:pRg st="1" end="1"/>
                                            </p:txEl>
                                          </p:spTgt>
                                        </p:tgtEl>
                                        <p:attrNameLst>
                                          <p:attrName>style.visibility</p:attrName>
                                        </p:attrNameLst>
                                      </p:cBhvr>
                                      <p:to>
                                        <p:strVal val="visible"/>
                                      </p:to>
                                    </p:set>
                                    <p:animEffect transition="in" filter="randombar(horizontal)">
                                      <p:cBhvr>
                                        <p:cTn id="15" dur="500"/>
                                        <p:tgtEl>
                                          <p:spTgt spid="18">
                                            <p:txEl>
                                              <p:pRg st="1" end="1"/>
                                            </p:txEl>
                                          </p:spTgt>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Tunggal</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68071"/>
            <a:ext cx="7704856" cy="2616101"/>
          </a:xfrm>
          <a:prstGeom prst="rect">
            <a:avLst/>
          </a:prstGeom>
          <a:noFill/>
        </p:spPr>
        <p:txBody>
          <a:bodyPr wrap="square">
            <a:spAutoFit/>
          </a:bodyPr>
          <a:lstStyle/>
          <a:p>
            <a:pPr>
              <a:spcAft>
                <a:spcPts val="600"/>
              </a:spcAft>
            </a:pPr>
            <a:r>
              <a:rPr lang="en-US" b="1"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b</a:t>
            </a:r>
            <a:r>
              <a:rPr lang="id-ID" b="1"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b="1" i="1" dirty="0">
                <a:solidFill>
                  <a:srgbClr val="4F81BD"/>
                </a:solidFill>
                <a:latin typeface="Calibri" panose="020F0502020204030204" pitchFamily="34" charset="0"/>
                <a:ea typeface="Calibri" panose="020F0502020204030204" pitchFamily="34" charset="0"/>
                <a:cs typeface="Times New Roman" panose="02020603050405020304" pitchFamily="18" charset="0"/>
              </a:rPr>
              <a:t>Pengukuran tunggal </a:t>
            </a:r>
            <a:r>
              <a:rPr lang="en-US" b="1" i="1"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dengan</a:t>
            </a:r>
            <a:r>
              <a:rPr lang="id-ID" b="1"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b="1" i="1" dirty="0">
                <a:solidFill>
                  <a:srgbClr val="4F81BD"/>
                </a:solidFill>
                <a:latin typeface="Calibri" panose="020F0502020204030204" pitchFamily="34" charset="0"/>
                <a:ea typeface="Calibri" panose="020F0502020204030204" pitchFamily="34" charset="0"/>
                <a:cs typeface="Times New Roman" panose="02020603050405020304" pitchFamily="18" charset="0"/>
              </a:rPr>
              <a:t>skala nonius</a:t>
            </a:r>
            <a:endParaRPr lang="en-ID" b="1" i="1"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marL="257175" indent="-257175">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rPr>
              <a:t>Alat ukur jangka sorong dan mikrometer sekrup memiliki skala utama dan skala nonius</a:t>
            </a:r>
            <a:r>
              <a:rPr lang="id-ID" dirty="0" smtClean="0">
                <a:solidFill>
                  <a:srgbClr val="4F81BD"/>
                </a:solidFill>
                <a:latin typeface="Calibri" panose="020F0502020204030204" pitchFamily="34" charset="0"/>
                <a:ea typeface="Calibri" panose="020F0502020204030204" pitchFamily="34" charset="0"/>
              </a:rPr>
              <a:t>.</a:t>
            </a:r>
            <a:endParaRPr lang="en-US" dirty="0" smtClean="0">
              <a:solidFill>
                <a:srgbClr val="4F81BD"/>
              </a:solidFill>
              <a:latin typeface="Calibri" panose="020F0502020204030204" pitchFamily="34" charset="0"/>
              <a:ea typeface="Calibri" panose="020F0502020204030204" pitchFamily="34" charset="0"/>
            </a:endParaRPr>
          </a:p>
          <a:p>
            <a:pPr marL="539750" indent="-273050">
              <a:spcAft>
                <a:spcPts val="600"/>
              </a:spcAft>
              <a:buFont typeface="+mj-lt"/>
              <a:buAutoNum type="arabicParenR"/>
            </a:pPr>
            <a:r>
              <a:rPr lang="id-ID" i="1" dirty="0">
                <a:solidFill>
                  <a:srgbClr val="4F81BD"/>
                </a:solidFill>
                <a:latin typeface="Calibri" panose="020F0502020204030204" pitchFamily="34" charset="0"/>
                <a:ea typeface="Calibri" panose="020F0502020204030204" pitchFamily="34" charset="0"/>
                <a:cs typeface="Times New Roman" panose="02020603050405020304" pitchFamily="18" charset="0"/>
              </a:rPr>
              <a:t>Jangka sorong</a:t>
            </a:r>
          </a:p>
          <a:p>
            <a:pPr marL="720725" indent="-180975">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rPr>
              <a:t>Jangka sorong dapat digunakan untuk mengukur ketebalan pelat, diameter dalam pipa, dan diameter luar pipa. </a:t>
            </a:r>
          </a:p>
          <a:p>
            <a:pPr marL="720725" indent="-180975">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rPr>
              <a:t>Saat jangka sorong menunjukkan nilai nol, garis nol pada skala utama berimpit dengan garis nol pada skala nonius</a:t>
            </a:r>
            <a:r>
              <a:rPr lang="id-ID"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a:t>
            </a:r>
            <a:endPar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08981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7" dur="500"/>
                                        <p:tgtEl>
                                          <p:spTgt spid="18">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8">
                                            <p:txEl>
                                              <p:charRg st="42" end="127"/>
                                            </p:txEl>
                                          </p:spTgt>
                                        </p:tgtEl>
                                        <p:attrNameLst>
                                          <p:attrName>style.visibility</p:attrName>
                                        </p:attrNameLst>
                                      </p:cBhvr>
                                      <p:to>
                                        <p:strVal val="visible"/>
                                      </p:to>
                                    </p:set>
                                    <p:animEffect transition="in" filter="randombar(horizontal)">
                                      <p:cBhvr>
                                        <p:cTn id="11" dur="500"/>
                                        <p:tgtEl>
                                          <p:spTgt spid="18">
                                            <p:txEl>
                                              <p:charRg st="42" end="127"/>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animEffect transition="in" filter="randombar(horizontal)">
                                      <p:cBhvr>
                                        <p:cTn id="15" dur="500"/>
                                        <p:tgtEl>
                                          <p:spTgt spid="18">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animEffect transition="in" filter="randombar(horizontal)">
                                      <p:cBhvr>
                                        <p:cTn id="19" dur="500"/>
                                        <p:tgtEl>
                                          <p:spTgt spid="18">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animEffect transition="in" filter="randombar(horizontal)">
                                      <p:cBhvr>
                                        <p:cTn id="23" dur="500"/>
                                        <p:tgtEl>
                                          <p:spTgt spid="1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Tunggal</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68071"/>
            <a:ext cx="7704856" cy="375552"/>
          </a:xfrm>
          <a:prstGeom prst="rect">
            <a:avLst/>
          </a:prstGeom>
          <a:noFill/>
        </p:spPr>
        <p:txBody>
          <a:bodyPr wrap="square">
            <a:spAutoFit/>
          </a:bodyPr>
          <a:lstStyle/>
          <a:p>
            <a:pPr marL="257175" indent="-257175">
              <a:lnSpc>
                <a:spcPct val="107000"/>
              </a:lnSpc>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rPr>
              <a:t>Nilai satu skala nonius dapat dirumuskan sebagai berikut.</a:t>
            </a:r>
            <a:endPar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8A1F0C27-CCFF-E090-D6A1-F3D1A8554363}"/>
                  </a:ext>
                </a:extLst>
              </p:cNvPr>
              <p:cNvSpPr txBox="1"/>
              <p:nvPr/>
            </p:nvSpPr>
            <p:spPr>
              <a:xfrm>
                <a:off x="3957290" y="1962607"/>
                <a:ext cx="1008112" cy="518604"/>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id-ID" i="1" smtClean="0">
                          <a:solidFill>
                            <a:srgbClr val="4F81BD"/>
                          </a:solidFill>
                          <a:latin typeface="Cambria Math" panose="02040503050406030204" pitchFamily="18" charset="0"/>
                          <a:ea typeface="Cambria Math" panose="02040503050406030204" pitchFamily="18" charset="0"/>
                        </a:rPr>
                        <m:t>S</m:t>
                      </m:r>
                      <m:r>
                        <a:rPr lang="id-ID" b="0" i="1" smtClean="0">
                          <a:solidFill>
                            <a:srgbClr val="4F81BD"/>
                          </a:solidFill>
                          <a:latin typeface="Cambria Math" panose="02040503050406030204" pitchFamily="18" charset="0"/>
                          <a:ea typeface="Cambria Math" panose="02040503050406030204" pitchFamily="18" charset="0"/>
                        </a:rPr>
                        <m:t>𝑁</m:t>
                      </m:r>
                      <m:r>
                        <a:rPr lang="id-ID" b="0" i="1" smtClean="0">
                          <a:solidFill>
                            <a:srgbClr val="4F81BD"/>
                          </a:solidFill>
                          <a:latin typeface="Cambria Math" panose="02040503050406030204" pitchFamily="18" charset="0"/>
                          <a:ea typeface="Cambria Math" panose="02040503050406030204" pitchFamily="18" charset="0"/>
                        </a:rPr>
                        <m:t>=</m:t>
                      </m:r>
                      <m:f>
                        <m:fPr>
                          <m:ctrlPr>
                            <a:rPr lang="id-ID" b="0" i="1" smtClean="0">
                              <a:solidFill>
                                <a:srgbClr val="4F81BD"/>
                              </a:solidFill>
                              <a:latin typeface="Cambria Math" panose="02040503050406030204" pitchFamily="18" charset="0"/>
                              <a:ea typeface="Cambria Math" panose="02040503050406030204" pitchFamily="18" charset="0"/>
                            </a:rPr>
                          </m:ctrlPr>
                        </m:fPr>
                        <m:num>
                          <m:r>
                            <a:rPr lang="id-ID" b="0" i="1" smtClean="0">
                              <a:solidFill>
                                <a:srgbClr val="4F81BD"/>
                              </a:solidFill>
                              <a:latin typeface="Cambria Math" panose="02040503050406030204" pitchFamily="18" charset="0"/>
                              <a:ea typeface="Cambria Math" panose="02040503050406030204" pitchFamily="18" charset="0"/>
                            </a:rPr>
                            <m:t>𝑆𝑈</m:t>
                          </m:r>
                        </m:num>
                        <m:den>
                          <m:r>
                            <a:rPr lang="id-ID" b="0" i="1" smtClean="0">
                              <a:solidFill>
                                <a:srgbClr val="4F81BD"/>
                              </a:solidFill>
                              <a:latin typeface="Cambria Math" panose="02040503050406030204" pitchFamily="18" charset="0"/>
                              <a:ea typeface="Cambria Math" panose="02040503050406030204" pitchFamily="18" charset="0"/>
                            </a:rPr>
                            <m:t>𝑁</m:t>
                          </m:r>
                        </m:den>
                      </m:f>
                    </m:oMath>
                  </m:oMathPara>
                </a14:m>
                <a:endParaRPr lang="en-ID" dirty="0">
                  <a:solidFill>
                    <a:srgbClr val="4F81BD"/>
                  </a:solidFill>
                </a:endParaRPr>
              </a:p>
            </p:txBody>
          </p:sp>
        </mc:Choice>
        <mc:Fallback>
          <p:sp>
            <p:nvSpPr>
              <p:cNvPr id="9" name="TextBox 8">
                <a:extLst>
                  <a:ext uri="{FF2B5EF4-FFF2-40B4-BE49-F238E27FC236}">
                    <a16:creationId xmlns:a16="http://schemas.microsoft.com/office/drawing/2014/main" id="{8A1F0C27-CCFF-E090-D6A1-F3D1A8554363}"/>
                  </a:ext>
                </a:extLst>
              </p:cNvPr>
              <p:cNvSpPr txBox="1">
                <a:spLocks noRot="1" noChangeAspect="1" noMove="1" noResize="1" noEditPoints="1" noAdjustHandles="1" noChangeArrowheads="1" noChangeShapeType="1" noTextEdit="1"/>
              </p:cNvSpPr>
              <p:nvPr/>
            </p:nvSpPr>
            <p:spPr>
              <a:xfrm>
                <a:off x="3957290" y="1962607"/>
                <a:ext cx="1008112" cy="518604"/>
              </a:xfrm>
              <a:prstGeom prst="rect">
                <a:avLst/>
              </a:prstGeom>
              <a:blipFill>
                <a:blip r:embed="rId4"/>
                <a:stretch>
                  <a:fillRect/>
                </a:stretch>
              </a:blipFill>
              <a:ln>
                <a:solidFill>
                  <a:srgbClr val="E589AF"/>
                </a:solidFill>
              </a:ln>
            </p:spPr>
            <p:txBody>
              <a:bodyPr/>
              <a:lstStyle/>
              <a:p>
                <a:r>
                  <a:rPr lang="en-US">
                    <a:noFill/>
                  </a:rPr>
                  <a:t> </a:t>
                </a:r>
              </a:p>
            </p:txBody>
          </p:sp>
        </mc:Fallback>
      </mc:AlternateContent>
      <p:sp>
        <p:nvSpPr>
          <p:cNvPr id="2" name="Rectangle 1"/>
          <p:cNvSpPr/>
          <p:nvPr/>
        </p:nvSpPr>
        <p:spPr>
          <a:xfrm>
            <a:off x="1098598" y="2542506"/>
            <a:ext cx="7577858" cy="1058367"/>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rPr>
              <a:t>Ketelitian alat ukur jangka sorong adalah 0,01 cm atau 0,1 mm. </a:t>
            </a:r>
          </a:p>
          <a:p>
            <a:pPr marL="257175" indent="-257175">
              <a:lnSpc>
                <a:spcPct val="107000"/>
              </a:lnSpc>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rPr>
              <a:t>Ketidakpastian pengukuran tunggal menggunakan alat ukur bernonius adalah sama dengan nilai skala noniusnya.</a:t>
            </a:r>
            <a:endPar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AF532638-701B-C2EB-8AA6-D2CA248A0566}"/>
                  </a:ext>
                </a:extLst>
              </p:cNvPr>
              <p:cNvSpPr txBox="1"/>
              <p:nvPr/>
            </p:nvSpPr>
            <p:spPr>
              <a:xfrm>
                <a:off x="2339752" y="3681397"/>
                <a:ext cx="5410310" cy="518604"/>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d-ID" i="1" smtClean="0">
                          <a:solidFill>
                            <a:srgbClr val="4F81BD"/>
                          </a:solidFill>
                          <a:latin typeface="Cambria Math" panose="02040503050406030204" pitchFamily="18" charset="0"/>
                          <a:ea typeface="Cambria Math" panose="02040503050406030204" pitchFamily="18" charset="0"/>
                        </a:rPr>
                        <m:t>∆</m:t>
                      </m:r>
                      <m:r>
                        <a:rPr lang="id-ID" i="1" smtClean="0">
                          <a:solidFill>
                            <a:srgbClr val="4F81BD"/>
                          </a:solidFill>
                          <a:latin typeface="Cambria Math" panose="02040503050406030204" pitchFamily="18" charset="0"/>
                          <a:ea typeface="Cambria Math" panose="02040503050406030204" pitchFamily="18" charset="0"/>
                        </a:rPr>
                        <m:t>𝑥</m:t>
                      </m:r>
                      <m:r>
                        <a:rPr lang="id-ID" i="1" smtClean="0">
                          <a:solidFill>
                            <a:srgbClr val="4F81BD"/>
                          </a:solidFill>
                          <a:latin typeface="Cambria Math" panose="02040503050406030204" pitchFamily="18" charset="0"/>
                          <a:ea typeface="Cambria Math" panose="02040503050406030204" pitchFamily="18" charset="0"/>
                        </a:rPr>
                        <m:t>=</m:t>
                      </m:r>
                      <m:f>
                        <m:fPr>
                          <m:ctrlPr>
                            <a:rPr lang="id-ID" i="1">
                              <a:solidFill>
                                <a:srgbClr val="4F81BD"/>
                              </a:solidFill>
                              <a:latin typeface="Cambria Math" panose="02040503050406030204" pitchFamily="18" charset="0"/>
                              <a:ea typeface="Cambria Math" panose="02040503050406030204" pitchFamily="18" charset="0"/>
                            </a:rPr>
                          </m:ctrlPr>
                        </m:fPr>
                        <m:num>
                          <m:r>
                            <a:rPr lang="id-ID" i="1">
                              <a:solidFill>
                                <a:srgbClr val="4F81BD"/>
                              </a:solidFill>
                              <a:latin typeface="Cambria Math" panose="02040503050406030204" pitchFamily="18" charset="0"/>
                              <a:ea typeface="Cambria Math" panose="02040503050406030204" pitchFamily="18" charset="0"/>
                            </a:rPr>
                            <m:t>1</m:t>
                          </m:r>
                        </m:num>
                        <m:den>
                          <m:r>
                            <a:rPr lang="id-ID" i="1">
                              <a:solidFill>
                                <a:srgbClr val="4F81BD"/>
                              </a:solidFill>
                              <a:latin typeface="Cambria Math" panose="02040503050406030204" pitchFamily="18" charset="0"/>
                              <a:ea typeface="Cambria Math" panose="02040503050406030204" pitchFamily="18" charset="0"/>
                            </a:rPr>
                            <m:t>2</m:t>
                          </m:r>
                        </m:den>
                      </m:f>
                      <m:r>
                        <a:rPr lang="id-ID" i="1">
                          <a:solidFill>
                            <a:srgbClr val="4F81BD"/>
                          </a:solidFill>
                          <a:latin typeface="Cambria Math" panose="02040503050406030204" pitchFamily="18" charset="0"/>
                          <a:ea typeface="Cambria Math" panose="02040503050406030204" pitchFamily="18" charset="0"/>
                        </a:rPr>
                        <m:t>×</m:t>
                      </m:r>
                      <m:r>
                        <a:rPr lang="id-ID" i="1">
                          <a:solidFill>
                            <a:srgbClr val="4F81BD"/>
                          </a:solidFill>
                          <a:latin typeface="Cambria Math" panose="02040503050406030204" pitchFamily="18" charset="0"/>
                          <a:ea typeface="Cambria Math" panose="02040503050406030204" pitchFamily="18" charset="0"/>
                        </a:rPr>
                        <m:t>𝑛𝑠𝑡</m:t>
                      </m:r>
                      <m:r>
                        <a:rPr lang="id-ID" b="0" i="1" smtClean="0">
                          <a:solidFill>
                            <a:srgbClr val="4F81BD"/>
                          </a:solidFill>
                          <a:latin typeface="Cambria Math" panose="02040503050406030204" pitchFamily="18" charset="0"/>
                          <a:ea typeface="Cambria Math" panose="02040503050406030204" pitchFamily="18" charset="0"/>
                        </a:rPr>
                        <m:t>=</m:t>
                      </m:r>
                      <m:f>
                        <m:fPr>
                          <m:ctrlPr>
                            <a:rPr lang="id-ID" i="1">
                              <a:solidFill>
                                <a:srgbClr val="4F81BD"/>
                              </a:solidFill>
                              <a:latin typeface="Cambria Math" panose="02040503050406030204" pitchFamily="18" charset="0"/>
                              <a:ea typeface="Cambria Math" panose="02040503050406030204" pitchFamily="18" charset="0"/>
                            </a:rPr>
                          </m:ctrlPr>
                        </m:fPr>
                        <m:num>
                          <m:r>
                            <a:rPr lang="id-ID" i="1">
                              <a:solidFill>
                                <a:srgbClr val="4F81BD"/>
                              </a:solidFill>
                              <a:latin typeface="Cambria Math" panose="02040503050406030204" pitchFamily="18" charset="0"/>
                              <a:ea typeface="Cambria Math" panose="02040503050406030204" pitchFamily="18" charset="0"/>
                            </a:rPr>
                            <m:t>1</m:t>
                          </m:r>
                        </m:num>
                        <m:den>
                          <m:r>
                            <a:rPr lang="id-ID" i="1">
                              <a:solidFill>
                                <a:srgbClr val="4F81BD"/>
                              </a:solidFill>
                              <a:latin typeface="Cambria Math" panose="02040503050406030204" pitchFamily="18" charset="0"/>
                              <a:ea typeface="Cambria Math" panose="02040503050406030204" pitchFamily="18" charset="0"/>
                            </a:rPr>
                            <m:t>2</m:t>
                          </m:r>
                        </m:den>
                      </m:f>
                      <m:r>
                        <a:rPr lang="id-ID" i="1">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0,1 </m:t>
                      </m:r>
                      <m:r>
                        <m:rPr>
                          <m:sty m:val="p"/>
                        </m:rPr>
                        <a:rPr lang="id-ID" b="0" i="0" smtClean="0">
                          <a:solidFill>
                            <a:srgbClr val="4F81BD"/>
                          </a:solidFill>
                          <a:latin typeface="Cambria Math" panose="02040503050406030204" pitchFamily="18" charset="0"/>
                          <a:ea typeface="Cambria Math" panose="02040503050406030204" pitchFamily="18" charset="0"/>
                        </a:rPr>
                        <m:t>mm</m:t>
                      </m:r>
                      <m:r>
                        <a:rPr lang="id-ID" b="0" i="1" smtClean="0">
                          <a:solidFill>
                            <a:srgbClr val="4F81BD"/>
                          </a:solidFill>
                          <a:latin typeface="Cambria Math" panose="02040503050406030204" pitchFamily="18" charset="0"/>
                          <a:ea typeface="Cambria Math" panose="02040503050406030204" pitchFamily="18" charset="0"/>
                        </a:rPr>
                        <m:t>=0,05 </m:t>
                      </m:r>
                      <m:r>
                        <m:rPr>
                          <m:sty m:val="p"/>
                        </m:rPr>
                        <a:rPr lang="id-ID" b="0" i="0" smtClean="0">
                          <a:solidFill>
                            <a:srgbClr val="4F81BD"/>
                          </a:solidFill>
                          <a:latin typeface="Cambria Math" panose="02040503050406030204" pitchFamily="18" charset="0"/>
                          <a:ea typeface="Cambria Math" panose="02040503050406030204" pitchFamily="18" charset="0"/>
                        </a:rPr>
                        <m:t>mm</m:t>
                      </m:r>
                      <m:r>
                        <a:rPr lang="id-ID" b="0" i="1" smtClean="0">
                          <a:solidFill>
                            <a:srgbClr val="4F81BD"/>
                          </a:solidFill>
                          <a:latin typeface="Cambria Math" panose="02040503050406030204" pitchFamily="18" charset="0"/>
                          <a:ea typeface="Cambria Math" panose="02040503050406030204" pitchFamily="18" charset="0"/>
                        </a:rPr>
                        <m:t>=0,005 </m:t>
                      </m:r>
                      <m:r>
                        <m:rPr>
                          <m:sty m:val="p"/>
                        </m:rPr>
                        <a:rPr lang="id-ID" b="0" i="0" smtClean="0">
                          <a:solidFill>
                            <a:srgbClr val="4F81BD"/>
                          </a:solidFill>
                          <a:latin typeface="Cambria Math" panose="02040503050406030204" pitchFamily="18" charset="0"/>
                          <a:ea typeface="Cambria Math" panose="02040503050406030204" pitchFamily="18" charset="0"/>
                        </a:rPr>
                        <m:t>cm</m:t>
                      </m:r>
                    </m:oMath>
                  </m:oMathPara>
                </a14:m>
                <a:endParaRPr lang="en-ID" dirty="0">
                  <a:solidFill>
                    <a:srgbClr val="4F81BD"/>
                  </a:solidFill>
                </a:endParaRPr>
              </a:p>
            </p:txBody>
          </p:sp>
        </mc:Choice>
        <mc:Fallback>
          <p:sp>
            <p:nvSpPr>
              <p:cNvPr id="11" name="TextBox 10">
                <a:extLst>
                  <a:ext uri="{FF2B5EF4-FFF2-40B4-BE49-F238E27FC236}">
                    <a16:creationId xmlns:a16="http://schemas.microsoft.com/office/drawing/2014/main" id="{AF532638-701B-C2EB-8AA6-D2CA248A0566}"/>
                  </a:ext>
                </a:extLst>
              </p:cNvPr>
              <p:cNvSpPr txBox="1">
                <a:spLocks noRot="1" noChangeAspect="1" noMove="1" noResize="1" noEditPoints="1" noAdjustHandles="1" noChangeArrowheads="1" noChangeShapeType="1" noTextEdit="1"/>
              </p:cNvSpPr>
              <p:nvPr/>
            </p:nvSpPr>
            <p:spPr>
              <a:xfrm>
                <a:off x="2339752" y="3681397"/>
                <a:ext cx="5410310" cy="518604"/>
              </a:xfrm>
              <a:prstGeom prst="rect">
                <a:avLst/>
              </a:prstGeom>
              <a:blipFill>
                <a:blip r:embed="rId5"/>
                <a:stretch>
                  <a:fillRect/>
                </a:stretch>
              </a:blipFill>
              <a:ln>
                <a:solidFill>
                  <a:srgbClr val="E589AF"/>
                </a:solidFill>
              </a:ln>
            </p:spPr>
            <p:txBody>
              <a:bodyPr/>
              <a:lstStyle/>
              <a:p>
                <a:r>
                  <a:rPr lang="en-US">
                    <a:noFill/>
                  </a:rPr>
                  <a:t> </a:t>
                </a:r>
              </a:p>
            </p:txBody>
          </p:sp>
        </mc:Fallback>
      </mc:AlternateContent>
    </p:spTree>
    <p:extLst>
      <p:ext uri="{BB962C8B-B14F-4D97-AF65-F5344CB8AC3E}">
        <p14:creationId xmlns:p14="http://schemas.microsoft.com/office/powerpoint/2010/main" val="36792491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7" dur="500"/>
                                        <p:tgtEl>
                                          <p:spTgt spid="18">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7" dur="500"/>
                                        <p:tgtEl>
                                          <p:spTgt spid="2">
                                            <p:txEl>
                                              <p:pRg st="0" end="0"/>
                                            </p:txEl>
                                          </p:spTgt>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1" dur="500"/>
                                        <p:tgtEl>
                                          <p:spTgt spid="2">
                                            <p:txEl>
                                              <p:pRg st="1" end="1"/>
                                            </p:txEl>
                                          </p:spTgt>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6F1DE"/>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6925" t="2401" r="16138" b="8001"/>
          <a:stretch/>
        </p:blipFill>
        <p:spPr>
          <a:xfrm>
            <a:off x="1619672" y="22120"/>
            <a:ext cx="6182228" cy="4654854"/>
          </a:xfrm>
          <a:prstGeom prst="rect">
            <a:avLst/>
          </a:prstGeom>
        </p:spPr>
      </p:pic>
      <p:grpSp>
        <p:nvGrpSpPr>
          <p:cNvPr id="4" name="Group 3"/>
          <p:cNvGrpSpPr/>
          <p:nvPr/>
        </p:nvGrpSpPr>
        <p:grpSpPr>
          <a:xfrm rot="21348299">
            <a:off x="2284438" y="431983"/>
            <a:ext cx="4519987" cy="621957"/>
            <a:chOff x="327640" y="168538"/>
            <a:chExt cx="4519987" cy="621957"/>
          </a:xfrm>
        </p:grpSpPr>
        <p:grpSp>
          <p:nvGrpSpPr>
            <p:cNvPr id="5" name="Group 4">
              <a:extLst>
                <a:ext uri="{FF2B5EF4-FFF2-40B4-BE49-F238E27FC236}">
                  <a16:creationId xmlns:a16="http://schemas.microsoft.com/office/drawing/2014/main" id="{9CF266A2-6451-4753-8CB3-556E57BFBEAB}"/>
                </a:ext>
              </a:extLst>
            </p:cNvPr>
            <p:cNvGrpSpPr/>
            <p:nvPr/>
          </p:nvGrpSpPr>
          <p:grpSpPr>
            <a:xfrm>
              <a:off x="327640" y="168538"/>
              <a:ext cx="4519987" cy="621957"/>
              <a:chOff x="914399" y="132142"/>
              <a:chExt cx="4519987" cy="621957"/>
            </a:xfrm>
          </p:grpSpPr>
          <p:sp>
            <p:nvSpPr>
              <p:cNvPr id="7" name="正方形/長方形 15">
                <a:extLst>
                  <a:ext uri="{FF2B5EF4-FFF2-40B4-BE49-F238E27FC236}">
                    <a16:creationId xmlns:a16="http://schemas.microsoft.com/office/drawing/2014/main" id="{2E47E29C-070C-452A-A721-5D7147939A1E}"/>
                  </a:ext>
                </a:extLst>
              </p:cNvPr>
              <p:cNvSpPr/>
              <p:nvPr/>
            </p:nvSpPr>
            <p:spPr>
              <a:xfrm>
                <a:off x="1005737" y="701032"/>
                <a:ext cx="2856070" cy="53067"/>
              </a:xfrm>
              <a:prstGeom prst="rect">
                <a:avLst/>
              </a:prstGeom>
              <a:solidFill>
                <a:schemeClr val="accent1">
                  <a:lumMod val="60000"/>
                  <a:lumOff val="40000"/>
                </a:schemeClr>
              </a:solidFill>
              <a:ln w="25400" cap="flat" cmpd="sng" algn="ctr">
                <a:noFill/>
                <a:prstDash val="solid"/>
              </a:ln>
              <a:effectLst/>
            </p:spPr>
            <p:txBody>
              <a:bodyPr rtlCol="0" anchor="ctr"/>
              <a:lstStyle/>
              <a:p>
                <a:pPr algn="ctr" defTabSz="914378">
                  <a:defRPr/>
                </a:pPr>
                <a:endParaRPr kumimoji="1" lang="ja-JP" altLang="en-US" kern="0">
                  <a:solidFill>
                    <a:sysClr val="window" lastClr="FFFFFF"/>
                  </a:solidFill>
                  <a:latin typeface="Open Sans"/>
                </a:endParaRPr>
              </a:p>
            </p:txBody>
          </p:sp>
          <p:sp>
            <p:nvSpPr>
              <p:cNvPr id="8" name="テキスト プレースホルダー 6">
                <a:extLst>
                  <a:ext uri="{FF2B5EF4-FFF2-40B4-BE49-F238E27FC236}">
                    <a16:creationId xmlns:a16="http://schemas.microsoft.com/office/drawing/2014/main" id="{29F1066E-F0CA-45D1-9935-2C3E7B4B16BB}"/>
                  </a:ext>
                </a:extLst>
              </p:cNvPr>
              <p:cNvSpPr txBox="1">
                <a:spLocks/>
              </p:cNvSpPr>
              <p:nvPr/>
            </p:nvSpPr>
            <p:spPr>
              <a:xfrm>
                <a:off x="914399" y="132142"/>
                <a:ext cx="4519987"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PENDAHULUAN</a:t>
                </a:r>
                <a:endParaRPr lang="en-US" b="1" dirty="0">
                  <a:solidFill>
                    <a:schemeClr val="tx1"/>
                  </a:solidFill>
                  <a:latin typeface="Calibri" panose="020F0502020204030204" pitchFamily="34" charset="0"/>
                </a:endParaRPr>
              </a:p>
            </p:txBody>
          </p:sp>
        </p:grpSp>
        <p:pic>
          <p:nvPicPr>
            <p:cNvPr id="6"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4375040" flipH="1">
              <a:off x="3123931" y="314617"/>
              <a:ext cx="412389" cy="412389"/>
            </a:xfrm>
            <a:prstGeom prst="rect">
              <a:avLst/>
            </a:prstGeom>
            <a:effectLst>
              <a:outerShdw blurRad="50800" dist="38100" algn="l" rotWithShape="0">
                <a:prstClr val="black">
                  <a:alpha val="40000"/>
                </a:prstClr>
              </a:outerShdw>
            </a:effectLst>
          </p:spPr>
        </p:pic>
      </p:grpSp>
      <p:sp>
        <p:nvSpPr>
          <p:cNvPr id="9" name="Rectangle 8">
            <a:extLst>
              <a:ext uri="{FF2B5EF4-FFF2-40B4-BE49-F238E27FC236}">
                <a16:creationId xmlns:a16="http://schemas.microsoft.com/office/drawing/2014/main" id="{FB781876-F70B-492D-AB74-D4FFEB23E75A}"/>
              </a:ext>
            </a:extLst>
          </p:cNvPr>
          <p:cNvSpPr/>
          <p:nvPr/>
        </p:nvSpPr>
        <p:spPr>
          <a:xfrm rot="21390260">
            <a:off x="2350054" y="1037659"/>
            <a:ext cx="5323962" cy="3416320"/>
          </a:xfrm>
          <a:prstGeom prst="rect">
            <a:avLst/>
          </a:prstGeom>
        </p:spPr>
        <p:txBody>
          <a:bodyPr wrap="square">
            <a:spAutoFit/>
          </a:bodyPr>
          <a:lstStyle/>
          <a:p>
            <a:pPr marL="285743" indent="-285743">
              <a:buFont typeface="Wingdings" panose="05000000000000000000" pitchFamily="2" charset="2"/>
              <a:buChar char="ü"/>
            </a:pPr>
            <a:r>
              <a:rPr lang="id-ID" dirty="0"/>
              <a:t>Keingintahuan manusia terhadap suatu kejadian berdampak pada berkembangnya ilmu pengetahuan. Perkembangan ilmu pengetahuan tidak lepas dari aktivitas para ilmuwan yang melakukan penelitian ilmiah sehingga menghasilkan penemuan dan teknologi baru. </a:t>
            </a:r>
          </a:p>
          <a:p>
            <a:pPr marL="285743" indent="-285743">
              <a:buFont typeface="Wingdings" panose="05000000000000000000" pitchFamily="2" charset="2"/>
              <a:buChar char="ü"/>
            </a:pPr>
            <a:r>
              <a:rPr lang="id-ID" dirty="0">
                <a:latin typeface="Calibri" panose="020F0502020204030204" pitchFamily="34" charset="0"/>
              </a:rPr>
              <a:t>Salah satu dampak dari perkembangan ilmu pengetahuan adalah penemuan berbagai macam alat ukur. </a:t>
            </a:r>
            <a:r>
              <a:rPr lang="id-ID" dirty="0" smtClean="0">
                <a:latin typeface="Calibri" panose="020F0502020204030204" pitchFamily="34" charset="0"/>
              </a:rPr>
              <a:t>Misalnya </a:t>
            </a:r>
            <a:r>
              <a:rPr lang="id-ID" dirty="0">
                <a:latin typeface="Calibri" panose="020F0502020204030204" pitchFamily="34" charset="0"/>
              </a:rPr>
              <a:t>pada kokpit pesawat terbang, terdapat beberapa jenis alat ukur, seperti </a:t>
            </a:r>
            <a:r>
              <a:rPr lang="id-ID" dirty="0" smtClean="0">
                <a:latin typeface="Calibri" panose="020F0502020204030204" pitchFamily="34" charset="0"/>
              </a:rPr>
              <a:t>alat ukur kecepatan angin</a:t>
            </a:r>
            <a:r>
              <a:rPr lang="en-US" dirty="0" smtClean="0">
                <a:latin typeface="Calibri" panose="020F0502020204030204" pitchFamily="34" charset="0"/>
              </a:rPr>
              <a:t>, </a:t>
            </a:r>
            <a:r>
              <a:rPr lang="id-ID" dirty="0" smtClean="0">
                <a:latin typeface="Calibri" panose="020F0502020204030204" pitchFamily="34" charset="0"/>
              </a:rPr>
              <a:t>alat </a:t>
            </a:r>
            <a:r>
              <a:rPr lang="id-ID" dirty="0">
                <a:latin typeface="Calibri" panose="020F0502020204030204" pitchFamily="34" charset="0"/>
              </a:rPr>
              <a:t>ukur ketinggian </a:t>
            </a:r>
            <a:r>
              <a:rPr lang="id-ID" dirty="0" smtClean="0">
                <a:latin typeface="Calibri" panose="020F0502020204030204" pitchFamily="34" charset="0"/>
              </a:rPr>
              <a:t>pesawat, </a:t>
            </a:r>
            <a:r>
              <a:rPr lang="id-ID" dirty="0">
                <a:latin typeface="Calibri" panose="020F0502020204030204" pitchFamily="34" charset="0"/>
              </a:rPr>
              <a:t>dan alat ukur tekanan </a:t>
            </a:r>
            <a:r>
              <a:rPr lang="id-ID" dirty="0" smtClean="0">
                <a:latin typeface="Calibri" panose="020F0502020204030204" pitchFamily="34" charset="0"/>
              </a:rPr>
              <a:t>udara. </a:t>
            </a:r>
            <a:endParaRPr lang="id-ID" dirty="0">
              <a:latin typeface="Calibri" panose="020F0502020204030204" pitchFamily="34" charset="0"/>
            </a:endParaRPr>
          </a:p>
        </p:txBody>
      </p:sp>
    </p:spTree>
    <p:extLst>
      <p:ext uri="{BB962C8B-B14F-4D97-AF65-F5344CB8AC3E}">
        <p14:creationId xmlns:p14="http://schemas.microsoft.com/office/powerpoint/2010/main" val="283346945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Tunggal</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656284"/>
            <a:ext cx="7704856" cy="1892826"/>
          </a:xfrm>
          <a:prstGeom prst="rect">
            <a:avLst/>
          </a:prstGeom>
          <a:noFill/>
        </p:spPr>
        <p:txBody>
          <a:bodyPr wrap="square" tIns="0" bIns="0">
            <a:spAutoFit/>
          </a:bodyPr>
          <a:lstStyle/>
          <a:p>
            <a:pPr marL="360363" indent="-274638">
              <a:spcAft>
                <a:spcPts val="600"/>
              </a:spcAft>
              <a:buFont typeface="+mj-lt"/>
              <a:buAutoNum type="arabicParenR" startAt="2"/>
            </a:pPr>
            <a:r>
              <a:rPr lang="en-US" i="1"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Mikrometer</a:t>
            </a:r>
            <a:r>
              <a:rPr lang="en-US"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US" i="1"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sekrup</a:t>
            </a:r>
            <a:endParaRPr lang="id-ID" i="1"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marL="539750" indent="-179388">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rPr>
              <a:t>Mikrometer sekrup dapat digunakan untuk mengukur tebal selembar kertas atau diameter kawat tembaga yang sangat halus. </a:t>
            </a:r>
          </a:p>
          <a:p>
            <a:pPr marL="539750" indent="-179388">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rPr>
              <a:t>Skala nonius mikrometer sekrup terdiri atas 50 skala. </a:t>
            </a:r>
          </a:p>
          <a:p>
            <a:pPr marL="539750" indent="-179388">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rPr>
              <a:t>Skala utama ditunjukkan oleh silinder pada lingkaran dalam, sedangkan skala nonius oleh selubung pada lingkaran luar.</a:t>
            </a:r>
            <a:endPar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51C3749C-C717-8C4A-B2F9-4E4CA52A4AF4}"/>
                  </a:ext>
                </a:extLst>
              </p:cNvPr>
              <p:cNvSpPr txBox="1"/>
              <p:nvPr/>
            </p:nvSpPr>
            <p:spPr>
              <a:xfrm>
                <a:off x="2483768" y="3709330"/>
                <a:ext cx="4353353" cy="518604"/>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d-ID" i="1" smtClean="0">
                          <a:solidFill>
                            <a:srgbClr val="4F81BD"/>
                          </a:solidFill>
                          <a:latin typeface="Cambria Math" panose="02040503050406030204" pitchFamily="18" charset="0"/>
                          <a:ea typeface="Cambria Math" panose="02040503050406030204" pitchFamily="18" charset="0"/>
                        </a:rPr>
                        <m:t>∆</m:t>
                      </m:r>
                      <m:r>
                        <a:rPr lang="id-ID" i="1" smtClean="0">
                          <a:solidFill>
                            <a:srgbClr val="4F81BD"/>
                          </a:solidFill>
                          <a:latin typeface="Cambria Math" panose="02040503050406030204" pitchFamily="18" charset="0"/>
                          <a:ea typeface="Cambria Math" panose="02040503050406030204" pitchFamily="18" charset="0"/>
                        </a:rPr>
                        <m:t>𝑥</m:t>
                      </m:r>
                      <m:r>
                        <a:rPr lang="id-ID" i="1" smtClean="0">
                          <a:solidFill>
                            <a:srgbClr val="4F81BD"/>
                          </a:solidFill>
                          <a:latin typeface="Cambria Math" panose="02040503050406030204" pitchFamily="18" charset="0"/>
                          <a:ea typeface="Cambria Math" panose="02040503050406030204" pitchFamily="18" charset="0"/>
                        </a:rPr>
                        <m:t>=</m:t>
                      </m:r>
                      <m:f>
                        <m:fPr>
                          <m:ctrlPr>
                            <a:rPr lang="id-ID" i="1">
                              <a:solidFill>
                                <a:srgbClr val="4F81BD"/>
                              </a:solidFill>
                              <a:latin typeface="Cambria Math" panose="02040503050406030204" pitchFamily="18" charset="0"/>
                              <a:ea typeface="Cambria Math" panose="02040503050406030204" pitchFamily="18" charset="0"/>
                            </a:rPr>
                          </m:ctrlPr>
                        </m:fPr>
                        <m:num>
                          <m:r>
                            <a:rPr lang="id-ID" i="1">
                              <a:solidFill>
                                <a:srgbClr val="4F81BD"/>
                              </a:solidFill>
                              <a:latin typeface="Cambria Math" panose="02040503050406030204" pitchFamily="18" charset="0"/>
                              <a:ea typeface="Cambria Math" panose="02040503050406030204" pitchFamily="18" charset="0"/>
                            </a:rPr>
                            <m:t>1</m:t>
                          </m:r>
                        </m:num>
                        <m:den>
                          <m:r>
                            <a:rPr lang="id-ID" i="1">
                              <a:solidFill>
                                <a:srgbClr val="4F81BD"/>
                              </a:solidFill>
                              <a:latin typeface="Cambria Math" panose="02040503050406030204" pitchFamily="18" charset="0"/>
                              <a:ea typeface="Cambria Math" panose="02040503050406030204" pitchFamily="18" charset="0"/>
                            </a:rPr>
                            <m:t>2</m:t>
                          </m:r>
                        </m:den>
                      </m:f>
                      <m:r>
                        <a:rPr lang="id-ID" i="1">
                          <a:solidFill>
                            <a:srgbClr val="4F81BD"/>
                          </a:solidFill>
                          <a:latin typeface="Cambria Math" panose="02040503050406030204" pitchFamily="18" charset="0"/>
                          <a:ea typeface="Cambria Math" panose="02040503050406030204" pitchFamily="18" charset="0"/>
                        </a:rPr>
                        <m:t>×</m:t>
                      </m:r>
                      <m:r>
                        <a:rPr lang="id-ID" i="1">
                          <a:solidFill>
                            <a:srgbClr val="4F81BD"/>
                          </a:solidFill>
                          <a:latin typeface="Cambria Math" panose="02040503050406030204" pitchFamily="18" charset="0"/>
                          <a:ea typeface="Cambria Math" panose="02040503050406030204" pitchFamily="18" charset="0"/>
                        </a:rPr>
                        <m:t>𝑛𝑠𝑡</m:t>
                      </m:r>
                      <m:r>
                        <a:rPr lang="id-ID" b="0" i="1" smtClean="0">
                          <a:solidFill>
                            <a:srgbClr val="4F81BD"/>
                          </a:solidFill>
                          <a:latin typeface="Cambria Math" panose="02040503050406030204" pitchFamily="18" charset="0"/>
                          <a:ea typeface="Cambria Math" panose="02040503050406030204" pitchFamily="18" charset="0"/>
                        </a:rPr>
                        <m:t>=</m:t>
                      </m:r>
                      <m:f>
                        <m:fPr>
                          <m:ctrlPr>
                            <a:rPr lang="id-ID" i="1">
                              <a:solidFill>
                                <a:srgbClr val="4F81BD"/>
                              </a:solidFill>
                              <a:latin typeface="Cambria Math" panose="02040503050406030204" pitchFamily="18" charset="0"/>
                              <a:ea typeface="Cambria Math" panose="02040503050406030204" pitchFamily="18" charset="0"/>
                            </a:rPr>
                          </m:ctrlPr>
                        </m:fPr>
                        <m:num>
                          <m:r>
                            <a:rPr lang="id-ID" i="1">
                              <a:solidFill>
                                <a:srgbClr val="4F81BD"/>
                              </a:solidFill>
                              <a:latin typeface="Cambria Math" panose="02040503050406030204" pitchFamily="18" charset="0"/>
                              <a:ea typeface="Cambria Math" panose="02040503050406030204" pitchFamily="18" charset="0"/>
                            </a:rPr>
                            <m:t>1</m:t>
                          </m:r>
                        </m:num>
                        <m:den>
                          <m:r>
                            <a:rPr lang="id-ID" i="1">
                              <a:solidFill>
                                <a:srgbClr val="4F81BD"/>
                              </a:solidFill>
                              <a:latin typeface="Cambria Math" panose="02040503050406030204" pitchFamily="18" charset="0"/>
                              <a:ea typeface="Cambria Math" panose="02040503050406030204" pitchFamily="18" charset="0"/>
                            </a:rPr>
                            <m:t>2</m:t>
                          </m:r>
                        </m:den>
                      </m:f>
                      <m:r>
                        <a:rPr lang="id-ID" i="1">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0,01 </m:t>
                      </m:r>
                      <m:r>
                        <m:rPr>
                          <m:sty m:val="p"/>
                        </m:rPr>
                        <a:rPr lang="id-ID" b="0" i="0" smtClean="0">
                          <a:solidFill>
                            <a:srgbClr val="4F81BD"/>
                          </a:solidFill>
                          <a:latin typeface="Cambria Math" panose="02040503050406030204" pitchFamily="18" charset="0"/>
                          <a:ea typeface="Cambria Math" panose="02040503050406030204" pitchFamily="18" charset="0"/>
                        </a:rPr>
                        <m:t>mm</m:t>
                      </m:r>
                      <m:r>
                        <a:rPr lang="id-ID" b="0" i="1" smtClean="0">
                          <a:solidFill>
                            <a:srgbClr val="4F81BD"/>
                          </a:solidFill>
                          <a:latin typeface="Cambria Math" panose="02040503050406030204" pitchFamily="18" charset="0"/>
                          <a:ea typeface="Cambria Math" panose="02040503050406030204" pitchFamily="18" charset="0"/>
                        </a:rPr>
                        <m:t>=0,005 </m:t>
                      </m:r>
                      <m:r>
                        <m:rPr>
                          <m:sty m:val="p"/>
                        </m:rPr>
                        <a:rPr lang="id-ID" b="0" i="0" smtClean="0">
                          <a:solidFill>
                            <a:srgbClr val="4F81BD"/>
                          </a:solidFill>
                          <a:latin typeface="Cambria Math" panose="02040503050406030204" pitchFamily="18" charset="0"/>
                          <a:ea typeface="Cambria Math" panose="02040503050406030204" pitchFamily="18" charset="0"/>
                        </a:rPr>
                        <m:t>mm</m:t>
                      </m:r>
                    </m:oMath>
                  </m:oMathPara>
                </a14:m>
                <a:endParaRPr lang="en-ID" dirty="0">
                  <a:solidFill>
                    <a:srgbClr val="4F81BD"/>
                  </a:solidFill>
                </a:endParaRPr>
              </a:p>
            </p:txBody>
          </p:sp>
        </mc:Choice>
        <mc:Fallback>
          <p:sp>
            <p:nvSpPr>
              <p:cNvPr id="8" name="TextBox 7">
                <a:extLst>
                  <a:ext uri="{FF2B5EF4-FFF2-40B4-BE49-F238E27FC236}">
                    <a16:creationId xmlns:a16="http://schemas.microsoft.com/office/drawing/2014/main" id="{51C3749C-C717-8C4A-B2F9-4E4CA52A4AF4}"/>
                  </a:ext>
                </a:extLst>
              </p:cNvPr>
              <p:cNvSpPr txBox="1">
                <a:spLocks noRot="1" noChangeAspect="1" noMove="1" noResize="1" noEditPoints="1" noAdjustHandles="1" noChangeArrowheads="1" noChangeShapeType="1" noTextEdit="1"/>
              </p:cNvSpPr>
              <p:nvPr/>
            </p:nvSpPr>
            <p:spPr>
              <a:xfrm>
                <a:off x="2483768" y="3709330"/>
                <a:ext cx="4353353" cy="518604"/>
              </a:xfrm>
              <a:prstGeom prst="rect">
                <a:avLst/>
              </a:prstGeom>
              <a:blipFill>
                <a:blip r:embed="rId4"/>
                <a:stretch>
                  <a:fillRect/>
                </a:stretch>
              </a:blipFill>
              <a:ln>
                <a:solidFill>
                  <a:srgbClr val="E589AF"/>
                </a:solidFill>
              </a:ln>
            </p:spPr>
            <p:txBody>
              <a:bodyPr/>
              <a:lstStyle/>
              <a:p>
                <a:r>
                  <a:rPr lang="en-US">
                    <a:noFill/>
                  </a:rPr>
                  <a:t> </a:t>
                </a:r>
              </a:p>
            </p:txBody>
          </p:sp>
        </mc:Fallback>
      </mc:AlternateContent>
    </p:spTree>
    <p:extLst>
      <p:ext uri="{BB962C8B-B14F-4D97-AF65-F5344CB8AC3E}">
        <p14:creationId xmlns:p14="http://schemas.microsoft.com/office/powerpoint/2010/main" val="26689453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7" dur="500"/>
                                        <p:tgtEl>
                                          <p:spTgt spid="18">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8">
                                            <p:txEl>
                                              <p:charRg st="18" end="137"/>
                                            </p:txEl>
                                          </p:spTgt>
                                        </p:tgtEl>
                                        <p:attrNameLst>
                                          <p:attrName>style.visibility</p:attrName>
                                        </p:attrNameLst>
                                      </p:cBhvr>
                                      <p:to>
                                        <p:strVal val="visible"/>
                                      </p:to>
                                    </p:set>
                                    <p:animEffect transition="in" filter="randombar(horizontal)">
                                      <p:cBhvr>
                                        <p:cTn id="11" dur="500"/>
                                        <p:tgtEl>
                                          <p:spTgt spid="18">
                                            <p:txEl>
                                              <p:charRg st="18" end="137"/>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8">
                                            <p:txEl>
                                              <p:charRg st="137" end="192"/>
                                            </p:txEl>
                                          </p:spTgt>
                                        </p:tgtEl>
                                        <p:attrNameLst>
                                          <p:attrName>style.visibility</p:attrName>
                                        </p:attrNameLst>
                                      </p:cBhvr>
                                      <p:to>
                                        <p:strVal val="visible"/>
                                      </p:to>
                                    </p:set>
                                    <p:animEffect transition="in" filter="randombar(horizontal)">
                                      <p:cBhvr>
                                        <p:cTn id="15" dur="500"/>
                                        <p:tgtEl>
                                          <p:spTgt spid="18">
                                            <p:txEl>
                                              <p:charRg st="137" end="19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8">
                                            <p:txEl>
                                              <p:charRg st="192" end="310"/>
                                            </p:txEl>
                                          </p:spTgt>
                                        </p:tgtEl>
                                        <p:attrNameLst>
                                          <p:attrName>style.visibility</p:attrName>
                                        </p:attrNameLst>
                                      </p:cBhvr>
                                      <p:to>
                                        <p:strVal val="visible"/>
                                      </p:to>
                                    </p:set>
                                    <p:animEffect transition="in" filter="randombar(horizontal)">
                                      <p:cBhvr>
                                        <p:cTn id="19" dur="500"/>
                                        <p:tgtEl>
                                          <p:spTgt spid="18">
                                            <p:txEl>
                                              <p:charRg st="192" end="310"/>
                                            </p:txEl>
                                          </p:spTgt>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Tunggal</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68071"/>
            <a:ext cx="7704856" cy="1277273"/>
          </a:xfrm>
          <a:prstGeom prst="rect">
            <a:avLst/>
          </a:prstGeom>
          <a:noFill/>
        </p:spPr>
        <p:txBody>
          <a:bodyPr wrap="square">
            <a:spAutoFit/>
          </a:bodyPr>
          <a:lstStyle/>
          <a:p>
            <a:pPr>
              <a:spcAft>
                <a:spcPts val="600"/>
              </a:spcAft>
            </a:pPr>
            <a:r>
              <a:rPr lang="en-US" b="1"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b</a:t>
            </a:r>
            <a:r>
              <a:rPr lang="id-ID" b="1"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b="1" i="1" dirty="0">
                <a:solidFill>
                  <a:srgbClr val="4F81BD"/>
                </a:solidFill>
                <a:latin typeface="Calibri" panose="020F0502020204030204" pitchFamily="34" charset="0"/>
                <a:ea typeface="Calibri" panose="020F0502020204030204" pitchFamily="34" charset="0"/>
                <a:cs typeface="Times New Roman" panose="02020603050405020304" pitchFamily="18" charset="0"/>
              </a:rPr>
              <a:t>Pengukuran tunggal </a:t>
            </a:r>
            <a:r>
              <a:rPr lang="en-US" b="1" i="1"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dengan</a:t>
            </a:r>
            <a:r>
              <a:rPr lang="id-ID" b="1"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b="1" i="1" dirty="0">
                <a:solidFill>
                  <a:srgbClr val="4F81BD"/>
                </a:solidFill>
                <a:latin typeface="Calibri" panose="020F0502020204030204" pitchFamily="34" charset="0"/>
                <a:ea typeface="Calibri" panose="020F0502020204030204" pitchFamily="34" charset="0"/>
                <a:cs typeface="Times New Roman" panose="02020603050405020304" pitchFamily="18" charset="0"/>
              </a:rPr>
              <a:t>skala </a:t>
            </a:r>
            <a:r>
              <a:rPr lang="en-US" b="1" i="1"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digital</a:t>
            </a:r>
            <a:endParaRPr lang="en-ID" b="1" i="1"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marL="257175" indent="-257175">
              <a:spcAft>
                <a:spcPts val="600"/>
              </a:spcAft>
              <a:buFont typeface="Wingdings" panose="05000000000000000000" pitchFamily="2" charset="2"/>
              <a:buChar char="§"/>
            </a:pPr>
            <a:r>
              <a:rPr lang="sv-SE" dirty="0">
                <a:solidFill>
                  <a:srgbClr val="4F81BD"/>
                </a:solidFill>
                <a:latin typeface="Calibri" panose="020F0502020204030204" pitchFamily="34" charset="0"/>
                <a:ea typeface="Calibri" panose="020F0502020204030204" pitchFamily="34" charset="0"/>
              </a:rPr>
              <a:t>Pengukuran tunggal menggunakan alat berskala digital dilakukan satu kali dengan nilai ketidakpastian diambil sama dengan nilal skala terkecil alat yang dipakai.</a:t>
            </a:r>
            <a:endParaRPr lang="en-ID" dirty="0">
              <a:solidFill>
                <a:srgbClr val="4F81BD"/>
              </a:solidFill>
            </a:endParaRP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D553216F-C92C-F456-76F6-DD91810467CD}"/>
                  </a:ext>
                </a:extLst>
              </p:cNvPr>
              <p:cNvSpPr txBox="1"/>
              <p:nvPr/>
            </p:nvSpPr>
            <p:spPr>
              <a:xfrm>
                <a:off x="1475656" y="3199513"/>
                <a:ext cx="3708412" cy="1200329"/>
              </a:xfrm>
              <a:prstGeom prst="rect">
                <a:avLst/>
              </a:prstGeom>
              <a:noFill/>
            </p:spPr>
            <p:txBody>
              <a:bodyPr wrap="square">
                <a:spAutoFit/>
              </a:bodyPr>
              <a:lstStyle/>
              <a:p>
                <a:r>
                  <a:rPr lang="id-ID" dirty="0" smtClean="0">
                    <a:solidFill>
                      <a:srgbClr val="4F81BD"/>
                    </a:solidFill>
                  </a:rPr>
                  <a:t>dengan </a:t>
                </a:r>
              </a:p>
              <a:p>
                <a14:m>
                  <m:oMath xmlns:m="http://schemas.openxmlformats.org/officeDocument/2006/math">
                    <m:r>
                      <a:rPr lang="id-ID" i="1" smtClean="0">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𝑥</m:t>
                    </m:r>
                  </m:oMath>
                </a14:m>
                <a:r>
                  <a:rPr lang="id-ID" dirty="0">
                    <a:solidFill>
                      <a:srgbClr val="4F81BD"/>
                    </a:solidFill>
                    <a:latin typeface="Calibri" panose="020F0502020204030204" pitchFamily="34" charset="0"/>
                  </a:rPr>
                  <a:t> = ketidakpastian pada pengukuran, dan</a:t>
                </a:r>
              </a:p>
              <a:p>
                <a14:m>
                  <m:oMath xmlns:m="http://schemas.openxmlformats.org/officeDocument/2006/math">
                    <m:r>
                      <a:rPr lang="id-ID" b="0" i="1" smtClean="0">
                        <a:solidFill>
                          <a:srgbClr val="4F81BD"/>
                        </a:solidFill>
                        <a:latin typeface="Cambria Math" panose="02040503050406030204" pitchFamily="18" charset="0"/>
                      </a:rPr>
                      <m:t>𝑛𝑠𝑡</m:t>
                    </m:r>
                  </m:oMath>
                </a14:m>
                <a:r>
                  <a:rPr lang="id-ID" dirty="0">
                    <a:solidFill>
                      <a:srgbClr val="4F81BD"/>
                    </a:solidFill>
                  </a:rPr>
                  <a:t> = nilai skala terkecil</a:t>
                </a:r>
                <a:endParaRPr lang="id-ID" dirty="0">
                  <a:solidFill>
                    <a:srgbClr val="4F81BD"/>
                  </a:solidFill>
                  <a:latin typeface="Calibri" panose="020F0502020204030204" pitchFamily="34" charset="0"/>
                </a:endParaRPr>
              </a:p>
            </p:txBody>
          </p:sp>
        </mc:Choice>
        <mc:Fallback>
          <p:sp>
            <p:nvSpPr>
              <p:cNvPr id="8" name="TextBox 7">
                <a:extLst>
                  <a:ext uri="{FF2B5EF4-FFF2-40B4-BE49-F238E27FC236}">
                    <a16:creationId xmlns:a16="http://schemas.microsoft.com/office/drawing/2014/main" id="{D553216F-C92C-F456-76F6-DD91810467CD}"/>
                  </a:ext>
                </a:extLst>
              </p:cNvPr>
              <p:cNvSpPr txBox="1">
                <a:spLocks noRot="1" noChangeAspect="1" noMove="1" noResize="1" noEditPoints="1" noAdjustHandles="1" noChangeArrowheads="1" noChangeShapeType="1" noTextEdit="1"/>
              </p:cNvSpPr>
              <p:nvPr/>
            </p:nvSpPr>
            <p:spPr>
              <a:xfrm>
                <a:off x="1475656" y="3199513"/>
                <a:ext cx="3708412" cy="1200329"/>
              </a:xfrm>
              <a:prstGeom prst="rect">
                <a:avLst/>
              </a:prstGeom>
              <a:blipFill>
                <a:blip r:embed="rId4"/>
                <a:stretch>
                  <a:fillRect l="-1316" t="-3046" b="-710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25EA1377-9BB1-9011-313F-7B2EFED7DE7A}"/>
                  </a:ext>
                </a:extLst>
              </p:cNvPr>
              <p:cNvSpPr txBox="1"/>
              <p:nvPr/>
            </p:nvSpPr>
            <p:spPr>
              <a:xfrm>
                <a:off x="3539929" y="2800035"/>
                <a:ext cx="1916778" cy="276999"/>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d-ID" b="0" i="1" smtClean="0">
                          <a:solidFill>
                            <a:srgbClr val="4F81BD"/>
                          </a:solidFill>
                          <a:latin typeface="Cambria Math" panose="02040503050406030204" pitchFamily="18" charset="0"/>
                          <a:ea typeface="Cambria Math" panose="02040503050406030204" pitchFamily="18" charset="0"/>
                        </a:rPr>
                        <m:t>∆</m:t>
                      </m:r>
                      <m:r>
                        <a:rPr lang="id-ID" b="0" i="1" smtClean="0">
                          <a:solidFill>
                            <a:srgbClr val="4F81BD"/>
                          </a:solidFill>
                          <a:latin typeface="Cambria Math" panose="02040503050406030204" pitchFamily="18" charset="0"/>
                          <a:ea typeface="Cambria Math" panose="02040503050406030204" pitchFamily="18" charset="0"/>
                        </a:rPr>
                        <m:t>𝑥</m:t>
                      </m:r>
                      <m:r>
                        <a:rPr lang="id-ID" b="0" i="1" smtClean="0">
                          <a:solidFill>
                            <a:srgbClr val="4F81BD"/>
                          </a:solidFill>
                          <a:latin typeface="Cambria Math" panose="02040503050406030204" pitchFamily="18" charset="0"/>
                          <a:ea typeface="Cambria Math" panose="02040503050406030204" pitchFamily="18" charset="0"/>
                        </a:rPr>
                        <m:t>=1±</m:t>
                      </m:r>
                      <m:r>
                        <a:rPr lang="id-ID" b="0" i="1" smtClean="0">
                          <a:solidFill>
                            <a:srgbClr val="4F81BD"/>
                          </a:solidFill>
                          <a:latin typeface="Cambria Math" panose="02040503050406030204" pitchFamily="18" charset="0"/>
                          <a:ea typeface="Cambria Math" panose="02040503050406030204" pitchFamily="18" charset="0"/>
                        </a:rPr>
                        <m:t>𝑛𝑠𝑡</m:t>
                      </m:r>
                    </m:oMath>
                  </m:oMathPara>
                </a14:m>
                <a:endParaRPr lang="en-ID" dirty="0">
                  <a:solidFill>
                    <a:srgbClr val="4F81BD"/>
                  </a:solidFill>
                </a:endParaRPr>
              </a:p>
            </p:txBody>
          </p:sp>
        </mc:Choice>
        <mc:Fallback>
          <p:sp>
            <p:nvSpPr>
              <p:cNvPr id="9" name="TextBox 8">
                <a:extLst>
                  <a:ext uri="{FF2B5EF4-FFF2-40B4-BE49-F238E27FC236}">
                    <a16:creationId xmlns:a16="http://schemas.microsoft.com/office/drawing/2014/main" id="{25EA1377-9BB1-9011-313F-7B2EFED7DE7A}"/>
                  </a:ext>
                </a:extLst>
              </p:cNvPr>
              <p:cNvSpPr txBox="1">
                <a:spLocks noRot="1" noChangeAspect="1" noMove="1" noResize="1" noEditPoints="1" noAdjustHandles="1" noChangeArrowheads="1" noChangeShapeType="1" noTextEdit="1"/>
              </p:cNvSpPr>
              <p:nvPr/>
            </p:nvSpPr>
            <p:spPr>
              <a:xfrm>
                <a:off x="3539929" y="2800035"/>
                <a:ext cx="1916778" cy="276999"/>
              </a:xfrm>
              <a:prstGeom prst="rect">
                <a:avLst/>
              </a:prstGeom>
              <a:blipFill>
                <a:blip r:embed="rId5"/>
                <a:stretch>
                  <a:fillRect b="-10000"/>
                </a:stretch>
              </a:blipFill>
              <a:ln>
                <a:solidFill>
                  <a:srgbClr val="E589AF"/>
                </a:solidFill>
              </a:ln>
            </p:spPr>
            <p:txBody>
              <a:bodyPr/>
              <a:lstStyle/>
              <a:p>
                <a:r>
                  <a:rPr lang="en-US">
                    <a:noFill/>
                  </a:rPr>
                  <a:t> </a:t>
                </a:r>
              </a:p>
            </p:txBody>
          </p:sp>
        </mc:Fallback>
      </mc:AlternateContent>
    </p:spTree>
    <p:extLst>
      <p:ext uri="{BB962C8B-B14F-4D97-AF65-F5344CB8AC3E}">
        <p14:creationId xmlns:p14="http://schemas.microsoft.com/office/powerpoint/2010/main" val="38550640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7" dur="500"/>
                                        <p:tgtEl>
                                          <p:spTgt spid="18">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8">
                                            <p:txEl>
                                              <p:charRg st="43" end="204"/>
                                            </p:txEl>
                                          </p:spTgt>
                                        </p:tgtEl>
                                        <p:attrNameLst>
                                          <p:attrName>style.visibility</p:attrName>
                                        </p:attrNameLst>
                                      </p:cBhvr>
                                      <p:to>
                                        <p:strVal val="visible"/>
                                      </p:to>
                                    </p:set>
                                    <p:animEffect transition="in" filter="randombar(horizontal)">
                                      <p:cBhvr>
                                        <p:cTn id="11" dur="500"/>
                                        <p:tgtEl>
                                          <p:spTgt spid="18">
                                            <p:txEl>
                                              <p:charRg st="43" end="204"/>
                                            </p:txEl>
                                          </p:spTgt>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randombar(horizontal)">
                                      <p:cBhvr>
                                        <p:cTn id="21" dur="500"/>
                                        <p:tgtEl>
                                          <p:spTgt spid="8">
                                            <p:txEl>
                                              <p:pRg st="0" end="0"/>
                                            </p:txEl>
                                          </p:spTgt>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Effect transition="in" filter="randombar(horizontal)">
                                      <p:cBhvr>
                                        <p:cTn id="25" dur="500"/>
                                        <p:tgtEl>
                                          <p:spTgt spid="8">
                                            <p:txEl>
                                              <p:pRg st="1" end="1"/>
                                            </p:txEl>
                                          </p:spTgt>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animEffect transition="in" filter="randombar(horizontal)">
                                      <p:cBhvr>
                                        <p:cTn id="2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Berulang</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68071"/>
            <a:ext cx="7704856" cy="1908215"/>
          </a:xfrm>
          <a:prstGeom prst="rect">
            <a:avLst/>
          </a:prstGeom>
          <a:noFill/>
        </p:spPr>
        <p:txBody>
          <a:bodyPr wrap="square">
            <a:spAutoFit/>
          </a:bodyPr>
          <a:lstStyle/>
          <a:p>
            <a:pPr marL="285750" indent="-285750">
              <a:spcAft>
                <a:spcPts val="600"/>
              </a:spcAft>
              <a:buFont typeface="Wingdings" panose="05000000000000000000" pitchFamily="2" charset="2"/>
              <a:buChar char="ü"/>
            </a:pPr>
            <a:r>
              <a:rPr lang="id-ID" dirty="0">
                <a:solidFill>
                  <a:srgbClr val="4F81BD"/>
                </a:solidFill>
              </a:rPr>
              <a:t>Pengukuran berulang akan memperoleh hasil yang lebih baik atau mendekati nilai yang sebenarnya sehingga lebih akurat. Semakin banyak suatu nilai dihasilkan dalam pengukuran berulang, semakin hasilnya mendekati nilai yang sebenarnya. </a:t>
            </a:r>
            <a:endParaRPr lang="en-US" dirty="0" smtClean="0">
              <a:solidFill>
                <a:srgbClr val="4F81BD"/>
              </a:solidFill>
            </a:endParaRPr>
          </a:p>
          <a:p>
            <a:pPr marL="285750" indent="-285750">
              <a:spcAft>
                <a:spcPts val="600"/>
              </a:spcAft>
              <a:buFont typeface="Wingdings" panose="05000000000000000000" pitchFamily="2" charset="2"/>
              <a:buChar char="ü"/>
            </a:pPr>
            <a:r>
              <a:rPr lang="id-ID" dirty="0">
                <a:solidFill>
                  <a:srgbClr val="4F81BD"/>
                </a:solidFill>
              </a:rPr>
              <a:t>Nilai rata-rata hasil pengukuran dapat dirumuskan </a:t>
            </a:r>
            <a:r>
              <a:rPr lang="en-US" dirty="0" err="1" smtClean="0">
                <a:solidFill>
                  <a:srgbClr val="4F81BD"/>
                </a:solidFill>
              </a:rPr>
              <a:t>seperti</a:t>
            </a:r>
            <a:r>
              <a:rPr lang="en-US" dirty="0" smtClean="0">
                <a:solidFill>
                  <a:srgbClr val="4F81BD"/>
                </a:solidFill>
              </a:rPr>
              <a:t> </a:t>
            </a:r>
            <a:r>
              <a:rPr lang="en-US" dirty="0" err="1" smtClean="0">
                <a:solidFill>
                  <a:srgbClr val="4F81BD"/>
                </a:solidFill>
              </a:rPr>
              <a:t>berikut</a:t>
            </a:r>
            <a:r>
              <a:rPr lang="en-US" dirty="0" smtClean="0">
                <a:solidFill>
                  <a:srgbClr val="4F81BD"/>
                </a:solidFill>
              </a:rPr>
              <a:t>. </a:t>
            </a:r>
            <a:endParaRPr lang="en-ID" dirty="0">
              <a:solidFill>
                <a:srgbClr val="4F81BD"/>
              </a:solidFill>
            </a:endParaRPr>
          </a:p>
          <a:p>
            <a:pPr marL="285750" indent="-285750">
              <a:spcAft>
                <a:spcPts val="600"/>
              </a:spcAft>
              <a:buFont typeface="Wingdings" panose="05000000000000000000" pitchFamily="2" charset="2"/>
              <a:buChar char="ü"/>
            </a:pPr>
            <a:endParaRPr lang="id-ID" dirty="0">
              <a:solidFill>
                <a:srgbClr val="4F81BD"/>
              </a:solidFill>
            </a:endParaRPr>
          </a:p>
        </p:txBody>
      </p:sp>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48AB981D-A2F2-8E6C-B6DF-EB779675565C}"/>
                  </a:ext>
                </a:extLst>
              </p:cNvPr>
              <p:cNvSpPr txBox="1"/>
              <p:nvPr/>
            </p:nvSpPr>
            <p:spPr>
              <a:xfrm>
                <a:off x="1780535" y="3306228"/>
                <a:ext cx="3240360" cy="531940"/>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lgn="ctr"/>
                <a14:m>
                  <m:oMath xmlns:m="http://schemas.openxmlformats.org/officeDocument/2006/math">
                    <m:acc>
                      <m:accPr>
                        <m:chr m:val="̅"/>
                        <m:ctrlPr>
                          <a:rPr lang="id-ID" sz="2400" b="0" i="1" smtClean="0">
                            <a:solidFill>
                              <a:srgbClr val="4F81BD"/>
                            </a:solidFill>
                            <a:latin typeface="Cambria Math" panose="02040503050406030204" pitchFamily="18" charset="0"/>
                            <a:ea typeface="Cambria Math" panose="02040503050406030204" pitchFamily="18" charset="0"/>
                          </a:rPr>
                        </m:ctrlPr>
                      </m:accPr>
                      <m:e>
                        <m:r>
                          <a:rPr lang="id-ID" sz="2400" b="0" i="1" smtClean="0">
                            <a:solidFill>
                              <a:srgbClr val="4F81BD"/>
                            </a:solidFill>
                            <a:latin typeface="Cambria Math" panose="02040503050406030204" pitchFamily="18" charset="0"/>
                            <a:ea typeface="Cambria Math" panose="02040503050406030204" pitchFamily="18" charset="0"/>
                          </a:rPr>
                          <m:t>𝑥</m:t>
                        </m:r>
                      </m:e>
                    </m:acc>
                    <m:r>
                      <a:rPr lang="id-ID" sz="2400" b="0" i="1" smtClean="0">
                        <a:solidFill>
                          <a:srgbClr val="4F81BD"/>
                        </a:solidFill>
                        <a:latin typeface="Cambria Math" panose="02040503050406030204" pitchFamily="18" charset="0"/>
                        <a:ea typeface="Cambria Math" panose="02040503050406030204" pitchFamily="18" charset="0"/>
                      </a:rPr>
                      <m:t>=</m:t>
                    </m:r>
                    <m:f>
                      <m:fPr>
                        <m:ctrlPr>
                          <a:rPr lang="id-ID" sz="2400" b="0" i="1" smtClean="0">
                            <a:solidFill>
                              <a:srgbClr val="4F81BD"/>
                            </a:solidFill>
                            <a:latin typeface="Cambria Math" panose="02040503050406030204" pitchFamily="18" charset="0"/>
                            <a:ea typeface="Cambria Math" panose="02040503050406030204" pitchFamily="18" charset="0"/>
                          </a:rPr>
                        </m:ctrlPr>
                      </m:fPr>
                      <m:num>
                        <m:sSub>
                          <m:sSubPr>
                            <m:ctrlPr>
                              <a:rPr lang="id-ID" sz="2400" b="0" i="1" smtClean="0">
                                <a:solidFill>
                                  <a:srgbClr val="4F81BD"/>
                                </a:solidFill>
                                <a:latin typeface="Cambria Math" panose="02040503050406030204" pitchFamily="18" charset="0"/>
                                <a:ea typeface="Cambria Math" panose="02040503050406030204" pitchFamily="18" charset="0"/>
                              </a:rPr>
                            </m:ctrlPr>
                          </m:sSubPr>
                          <m:e>
                            <m:r>
                              <a:rPr lang="id-ID" sz="2400" b="0" i="1" smtClean="0">
                                <a:solidFill>
                                  <a:srgbClr val="4F81BD"/>
                                </a:solidFill>
                                <a:latin typeface="Cambria Math" panose="02040503050406030204" pitchFamily="18" charset="0"/>
                                <a:ea typeface="Cambria Math" panose="02040503050406030204" pitchFamily="18" charset="0"/>
                              </a:rPr>
                              <m:t>𝑥</m:t>
                            </m:r>
                          </m:e>
                          <m:sub>
                            <m:r>
                              <a:rPr lang="id-ID" sz="2400" b="0" i="1" smtClean="0">
                                <a:solidFill>
                                  <a:srgbClr val="4F81BD"/>
                                </a:solidFill>
                                <a:latin typeface="Cambria Math" panose="02040503050406030204" pitchFamily="18" charset="0"/>
                                <a:ea typeface="Cambria Math" panose="02040503050406030204" pitchFamily="18" charset="0"/>
                              </a:rPr>
                              <m:t>1</m:t>
                            </m:r>
                          </m:sub>
                        </m:sSub>
                        <m:r>
                          <a:rPr lang="id-ID" sz="2400" b="0" i="1" smtClean="0">
                            <a:solidFill>
                              <a:srgbClr val="4F81BD"/>
                            </a:solidFill>
                            <a:latin typeface="Cambria Math" panose="02040503050406030204" pitchFamily="18" charset="0"/>
                            <a:ea typeface="Cambria Math" panose="02040503050406030204" pitchFamily="18" charset="0"/>
                          </a:rPr>
                          <m:t>+</m:t>
                        </m:r>
                        <m:sSub>
                          <m:sSubPr>
                            <m:ctrlPr>
                              <a:rPr lang="id-ID" sz="2400" i="1">
                                <a:solidFill>
                                  <a:srgbClr val="4F81BD"/>
                                </a:solidFill>
                                <a:latin typeface="Cambria Math" panose="02040503050406030204" pitchFamily="18" charset="0"/>
                                <a:ea typeface="Cambria Math" panose="02040503050406030204" pitchFamily="18" charset="0"/>
                              </a:rPr>
                            </m:ctrlPr>
                          </m:sSubPr>
                          <m:e>
                            <m:r>
                              <a:rPr lang="id-ID" sz="2400" i="1">
                                <a:solidFill>
                                  <a:srgbClr val="4F81BD"/>
                                </a:solidFill>
                                <a:latin typeface="Cambria Math" panose="02040503050406030204" pitchFamily="18" charset="0"/>
                                <a:ea typeface="Cambria Math" panose="02040503050406030204" pitchFamily="18" charset="0"/>
                              </a:rPr>
                              <m:t>𝑥</m:t>
                            </m:r>
                          </m:e>
                          <m:sub>
                            <m:r>
                              <a:rPr lang="id-ID" sz="2400" b="0" i="1" smtClean="0">
                                <a:solidFill>
                                  <a:srgbClr val="4F81BD"/>
                                </a:solidFill>
                                <a:latin typeface="Cambria Math" panose="02040503050406030204" pitchFamily="18" charset="0"/>
                                <a:ea typeface="Cambria Math" panose="02040503050406030204" pitchFamily="18" charset="0"/>
                              </a:rPr>
                              <m:t>2</m:t>
                            </m:r>
                          </m:sub>
                        </m:sSub>
                        <m:r>
                          <a:rPr lang="id-ID" sz="2400" b="0" i="1" smtClean="0">
                            <a:solidFill>
                              <a:srgbClr val="4F81BD"/>
                            </a:solidFill>
                            <a:latin typeface="Cambria Math" panose="02040503050406030204" pitchFamily="18" charset="0"/>
                            <a:ea typeface="Cambria Math" panose="02040503050406030204" pitchFamily="18" charset="0"/>
                          </a:rPr>
                          <m:t>+…</m:t>
                        </m:r>
                        <m:sSub>
                          <m:sSubPr>
                            <m:ctrlPr>
                              <a:rPr lang="id-ID" sz="2400" i="1">
                                <a:solidFill>
                                  <a:srgbClr val="4F81BD"/>
                                </a:solidFill>
                                <a:latin typeface="Cambria Math" panose="02040503050406030204" pitchFamily="18" charset="0"/>
                                <a:ea typeface="Cambria Math" panose="02040503050406030204" pitchFamily="18" charset="0"/>
                              </a:rPr>
                            </m:ctrlPr>
                          </m:sSubPr>
                          <m:e>
                            <m:r>
                              <a:rPr lang="id-ID" sz="2400" b="0" i="1" smtClean="0">
                                <a:solidFill>
                                  <a:srgbClr val="4F81BD"/>
                                </a:solidFill>
                                <a:latin typeface="Cambria Math" panose="02040503050406030204" pitchFamily="18" charset="0"/>
                                <a:ea typeface="Cambria Math" panose="02040503050406030204" pitchFamily="18" charset="0"/>
                              </a:rPr>
                              <m:t>+</m:t>
                            </m:r>
                            <m:r>
                              <a:rPr lang="id-ID" sz="2400" i="1">
                                <a:solidFill>
                                  <a:srgbClr val="4F81BD"/>
                                </a:solidFill>
                                <a:latin typeface="Cambria Math" panose="02040503050406030204" pitchFamily="18" charset="0"/>
                                <a:ea typeface="Cambria Math" panose="02040503050406030204" pitchFamily="18" charset="0"/>
                              </a:rPr>
                              <m:t>𝑥</m:t>
                            </m:r>
                          </m:e>
                          <m:sub>
                            <m:r>
                              <a:rPr lang="id-ID" sz="2400" b="0" i="1" smtClean="0">
                                <a:solidFill>
                                  <a:srgbClr val="4F81BD"/>
                                </a:solidFill>
                                <a:latin typeface="Cambria Math" panose="02040503050406030204" pitchFamily="18" charset="0"/>
                                <a:ea typeface="Cambria Math" panose="02040503050406030204" pitchFamily="18" charset="0"/>
                              </a:rPr>
                              <m:t>𝑛</m:t>
                            </m:r>
                          </m:sub>
                        </m:sSub>
                      </m:num>
                      <m:den>
                        <m:r>
                          <a:rPr lang="id-ID" sz="2400" b="0" i="1" smtClean="0">
                            <a:solidFill>
                              <a:srgbClr val="4F81BD"/>
                            </a:solidFill>
                            <a:latin typeface="Cambria Math" panose="02040503050406030204" pitchFamily="18" charset="0"/>
                            <a:ea typeface="Cambria Math" panose="02040503050406030204" pitchFamily="18" charset="0"/>
                          </a:rPr>
                          <m:t>𝑛</m:t>
                        </m:r>
                      </m:den>
                    </m:f>
                    <m:r>
                      <a:rPr lang="id-ID" sz="2400" b="0" i="1" smtClean="0">
                        <a:solidFill>
                          <a:srgbClr val="4F81BD"/>
                        </a:solidFill>
                        <a:latin typeface="Cambria Math" panose="02040503050406030204" pitchFamily="18" charset="0"/>
                        <a:ea typeface="Cambria Math" panose="02040503050406030204" pitchFamily="18" charset="0"/>
                      </a:rPr>
                      <m:t>=</m:t>
                    </m:r>
                    <m:f>
                      <m:fPr>
                        <m:ctrlPr>
                          <a:rPr lang="id-ID" sz="2400" b="0" i="1" smtClean="0">
                            <a:solidFill>
                              <a:srgbClr val="4F81BD"/>
                            </a:solidFill>
                            <a:latin typeface="Cambria Math" panose="02040503050406030204" pitchFamily="18" charset="0"/>
                            <a:ea typeface="Cambria Math" panose="02040503050406030204" pitchFamily="18" charset="0"/>
                          </a:rPr>
                        </m:ctrlPr>
                      </m:fPr>
                      <m:num>
                        <m:r>
                          <m:rPr>
                            <m:sty m:val="p"/>
                          </m:rPr>
                          <a:rPr lang="el-GR" sz="2400" b="0" i="1" smtClean="0">
                            <a:solidFill>
                              <a:srgbClr val="4F81BD"/>
                            </a:solidFill>
                            <a:latin typeface="Cambria Math" panose="02040503050406030204" pitchFamily="18" charset="0"/>
                            <a:ea typeface="Cambria Math" panose="02040503050406030204" pitchFamily="18" charset="0"/>
                          </a:rPr>
                          <m:t>Σ</m:t>
                        </m:r>
                        <m:sSub>
                          <m:sSubPr>
                            <m:ctrlPr>
                              <a:rPr lang="el-GR" sz="2400" b="0" i="1" smtClean="0">
                                <a:solidFill>
                                  <a:srgbClr val="4F81BD"/>
                                </a:solidFill>
                                <a:latin typeface="Cambria Math" panose="02040503050406030204" pitchFamily="18" charset="0"/>
                                <a:ea typeface="Cambria Math" panose="02040503050406030204" pitchFamily="18" charset="0"/>
                              </a:rPr>
                            </m:ctrlPr>
                          </m:sSubPr>
                          <m:e>
                            <m:r>
                              <a:rPr lang="id-ID" sz="2400" b="0" i="1" smtClean="0">
                                <a:solidFill>
                                  <a:srgbClr val="4F81BD"/>
                                </a:solidFill>
                                <a:latin typeface="Cambria Math" panose="02040503050406030204" pitchFamily="18" charset="0"/>
                                <a:ea typeface="Cambria Math" panose="02040503050406030204" pitchFamily="18" charset="0"/>
                              </a:rPr>
                              <m:t>𝑥</m:t>
                            </m:r>
                          </m:e>
                          <m:sub>
                            <m:r>
                              <a:rPr lang="id-ID" sz="2400" b="0" i="1" smtClean="0">
                                <a:solidFill>
                                  <a:srgbClr val="4F81BD"/>
                                </a:solidFill>
                                <a:latin typeface="Cambria Math" panose="02040503050406030204" pitchFamily="18" charset="0"/>
                                <a:ea typeface="Cambria Math" panose="02040503050406030204" pitchFamily="18" charset="0"/>
                              </a:rPr>
                              <m:t>𝑖</m:t>
                            </m:r>
                          </m:sub>
                        </m:sSub>
                      </m:num>
                      <m:den>
                        <m:r>
                          <a:rPr lang="id-ID" sz="2400" b="0" i="1" smtClean="0">
                            <a:solidFill>
                              <a:srgbClr val="4F81BD"/>
                            </a:solidFill>
                            <a:latin typeface="Cambria Math" panose="02040503050406030204" pitchFamily="18" charset="0"/>
                            <a:ea typeface="Cambria Math" panose="02040503050406030204" pitchFamily="18" charset="0"/>
                          </a:rPr>
                          <m:t>𝑛</m:t>
                        </m:r>
                      </m:den>
                    </m:f>
                  </m:oMath>
                </a14:m>
                <a:r>
                  <a:rPr lang="id-ID" sz="2400" dirty="0">
                    <a:solidFill>
                      <a:srgbClr val="4F81BD"/>
                    </a:solidFill>
                  </a:rPr>
                  <a:t> </a:t>
                </a:r>
                <a:endParaRPr lang="en-ID" sz="2400" dirty="0">
                  <a:solidFill>
                    <a:srgbClr val="4F81BD"/>
                  </a:solidFill>
                </a:endParaRPr>
              </a:p>
            </p:txBody>
          </p:sp>
        </mc:Choice>
        <mc:Fallback>
          <p:sp>
            <p:nvSpPr>
              <p:cNvPr id="10" name="TextBox 9">
                <a:extLst>
                  <a:ext uri="{FF2B5EF4-FFF2-40B4-BE49-F238E27FC236}">
                    <a16:creationId xmlns:a16="http://schemas.microsoft.com/office/drawing/2014/main" id="{48AB981D-A2F2-8E6C-B6DF-EB779675565C}"/>
                  </a:ext>
                </a:extLst>
              </p:cNvPr>
              <p:cNvSpPr txBox="1">
                <a:spLocks noRot="1" noChangeAspect="1" noMove="1" noResize="1" noEditPoints="1" noAdjustHandles="1" noChangeArrowheads="1" noChangeShapeType="1" noTextEdit="1"/>
              </p:cNvSpPr>
              <p:nvPr/>
            </p:nvSpPr>
            <p:spPr>
              <a:xfrm>
                <a:off x="1780535" y="3306228"/>
                <a:ext cx="3240360" cy="531940"/>
              </a:xfrm>
              <a:prstGeom prst="rect">
                <a:avLst/>
              </a:prstGeom>
              <a:blipFill>
                <a:blip r:embed="rId4"/>
                <a:stretch>
                  <a:fillRect/>
                </a:stretch>
              </a:blipFill>
              <a:ln>
                <a:solidFill>
                  <a:srgbClr val="E589AF"/>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0BB827AF-DA02-CCD6-B46E-C1A1D87D5667}"/>
                  </a:ext>
                </a:extLst>
              </p:cNvPr>
              <p:cNvSpPr txBox="1"/>
              <p:nvPr/>
            </p:nvSpPr>
            <p:spPr>
              <a:xfrm>
                <a:off x="5448927" y="3180174"/>
                <a:ext cx="3091693" cy="954107"/>
              </a:xfrm>
              <a:prstGeom prst="rect">
                <a:avLst/>
              </a:prstGeom>
              <a:noFill/>
            </p:spPr>
            <p:txBody>
              <a:bodyPr wrap="square">
                <a:spAutoFit/>
              </a:bodyPr>
              <a:lstStyle/>
              <a:p>
                <a:r>
                  <a:rPr lang="id-ID" sz="1400" dirty="0" smtClean="0">
                    <a:solidFill>
                      <a:srgbClr val="4F81BD"/>
                    </a:solidFill>
                  </a:rPr>
                  <a:t>dengan </a:t>
                </a:r>
              </a:p>
              <a:p>
                <a14:m>
                  <m:oMath xmlns:m="http://schemas.openxmlformats.org/officeDocument/2006/math">
                    <m:r>
                      <a:rPr lang="id-ID" sz="1400" b="0" i="1" smtClean="0">
                        <a:solidFill>
                          <a:srgbClr val="4F81BD"/>
                        </a:solidFill>
                        <a:latin typeface="Cambria Math" panose="02040503050406030204" pitchFamily="18" charset="0"/>
                      </a:rPr>
                      <m:t>𝑖</m:t>
                    </m:r>
                  </m:oMath>
                </a14:m>
                <a:r>
                  <a:rPr lang="id-ID" sz="1400" dirty="0">
                    <a:solidFill>
                      <a:srgbClr val="4F81BD"/>
                    </a:solidFill>
                    <a:latin typeface="Calibri" panose="020F0502020204030204" pitchFamily="34" charset="0"/>
                  </a:rPr>
                  <a:t> = 1, 2, 3, ...., </a:t>
                </a:r>
                <a:r>
                  <a:rPr lang="id-ID" sz="1400" i="1" dirty="0">
                    <a:solidFill>
                      <a:srgbClr val="4F81BD"/>
                    </a:solidFill>
                    <a:latin typeface="Calibri" panose="020F0502020204030204" pitchFamily="34" charset="0"/>
                  </a:rPr>
                  <a:t>n,</a:t>
                </a:r>
              </a:p>
              <a:p>
                <a14:m>
                  <m:oMath xmlns:m="http://schemas.openxmlformats.org/officeDocument/2006/math">
                    <m:acc>
                      <m:accPr>
                        <m:chr m:val="̅"/>
                        <m:ctrlPr>
                          <a:rPr lang="id-ID" sz="1400" i="1">
                            <a:solidFill>
                              <a:srgbClr val="4F81BD"/>
                            </a:solidFill>
                            <a:latin typeface="Cambria Math" panose="02040503050406030204" pitchFamily="18" charset="0"/>
                            <a:ea typeface="Cambria Math" panose="02040503050406030204" pitchFamily="18" charset="0"/>
                          </a:rPr>
                        </m:ctrlPr>
                      </m:accPr>
                      <m:e>
                        <m:r>
                          <a:rPr lang="id-ID" sz="1400" i="1">
                            <a:solidFill>
                              <a:srgbClr val="4F81BD"/>
                            </a:solidFill>
                            <a:latin typeface="Cambria Math" panose="02040503050406030204" pitchFamily="18" charset="0"/>
                            <a:ea typeface="Cambria Math" panose="02040503050406030204" pitchFamily="18" charset="0"/>
                          </a:rPr>
                          <m:t>𝑥</m:t>
                        </m:r>
                      </m:e>
                    </m:acc>
                    <m:r>
                      <a:rPr lang="id-ID" sz="1400" b="0" i="1" smtClean="0">
                        <a:solidFill>
                          <a:srgbClr val="4F81BD"/>
                        </a:solidFill>
                        <a:latin typeface="Cambria Math" panose="02040503050406030204" pitchFamily="18" charset="0"/>
                        <a:ea typeface="Cambria Math" panose="02040503050406030204" pitchFamily="18" charset="0"/>
                      </a:rPr>
                      <m:t> </m:t>
                    </m:r>
                  </m:oMath>
                </a14:m>
                <a:r>
                  <a:rPr lang="id-ID" sz="1400" dirty="0">
                    <a:solidFill>
                      <a:srgbClr val="4F81BD"/>
                    </a:solidFill>
                  </a:rPr>
                  <a:t>= rata-rata hasil pengukuran, dan </a:t>
                </a:r>
              </a:p>
              <a:p>
                <a14:m>
                  <m:oMath xmlns:m="http://schemas.openxmlformats.org/officeDocument/2006/math">
                    <m:r>
                      <a:rPr lang="id-ID" sz="1400" b="0" i="1" smtClean="0">
                        <a:solidFill>
                          <a:srgbClr val="4F81BD"/>
                        </a:solidFill>
                        <a:latin typeface="Cambria Math" panose="02040503050406030204" pitchFamily="18" charset="0"/>
                        <a:ea typeface="Cambria Math" panose="02040503050406030204" pitchFamily="18" charset="0"/>
                      </a:rPr>
                      <m:t>𝑛</m:t>
                    </m:r>
                  </m:oMath>
                </a14:m>
                <a:r>
                  <a:rPr lang="id-ID" sz="1400" dirty="0">
                    <a:solidFill>
                      <a:srgbClr val="4F81BD"/>
                    </a:solidFill>
                    <a:latin typeface="Calibri" panose="020F0502020204030204" pitchFamily="34" charset="0"/>
                  </a:rPr>
                  <a:t> = banyak pengukuran.</a:t>
                </a:r>
              </a:p>
            </p:txBody>
          </p:sp>
        </mc:Choice>
        <mc:Fallback>
          <p:sp>
            <p:nvSpPr>
              <p:cNvPr id="11" name="TextBox 10">
                <a:extLst>
                  <a:ext uri="{FF2B5EF4-FFF2-40B4-BE49-F238E27FC236}">
                    <a16:creationId xmlns:a16="http://schemas.microsoft.com/office/drawing/2014/main" id="{0BB827AF-DA02-CCD6-B46E-C1A1D87D5667}"/>
                  </a:ext>
                </a:extLst>
              </p:cNvPr>
              <p:cNvSpPr txBox="1">
                <a:spLocks noRot="1" noChangeAspect="1" noMove="1" noResize="1" noEditPoints="1" noAdjustHandles="1" noChangeArrowheads="1" noChangeShapeType="1" noTextEdit="1"/>
              </p:cNvSpPr>
              <p:nvPr/>
            </p:nvSpPr>
            <p:spPr>
              <a:xfrm>
                <a:off x="5448927" y="3180174"/>
                <a:ext cx="3091693" cy="954107"/>
              </a:xfrm>
              <a:prstGeom prst="rect">
                <a:avLst/>
              </a:prstGeom>
              <a:blipFill>
                <a:blip r:embed="rId5"/>
                <a:stretch>
                  <a:fillRect l="-592" t="-1282" b="-5769"/>
                </a:stretch>
              </a:blipFill>
            </p:spPr>
            <p:txBody>
              <a:bodyPr/>
              <a:lstStyle/>
              <a:p>
                <a:r>
                  <a:rPr lang="en-US">
                    <a:noFill/>
                  </a:rPr>
                  <a:t> </a:t>
                </a:r>
              </a:p>
            </p:txBody>
          </p:sp>
        </mc:Fallback>
      </mc:AlternateContent>
    </p:spTree>
    <p:extLst>
      <p:ext uri="{BB962C8B-B14F-4D97-AF65-F5344CB8AC3E}">
        <p14:creationId xmlns:p14="http://schemas.microsoft.com/office/powerpoint/2010/main" val="6636806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7" dur="500"/>
                                        <p:tgtEl>
                                          <p:spTgt spid="18">
                                            <p:txEl>
                                              <p:pRg st="0" end="0"/>
                                            </p:txEl>
                                          </p:spTgt>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animEffect transition="in" filter="randombar(horizontal)">
                                      <p:cBhvr>
                                        <p:cTn id="21" dur="500"/>
                                        <p:tgtEl>
                                          <p:spTgt spid="18">
                                            <p:txEl>
                                              <p:pRg st="1" end="1"/>
                                            </p:txEl>
                                          </p:spTgt>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Pengukuran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Berulang</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68071"/>
            <a:ext cx="7704856" cy="369332"/>
          </a:xfrm>
          <a:prstGeom prst="rect">
            <a:avLst/>
          </a:prstGeom>
          <a:noFill/>
        </p:spPr>
        <p:txBody>
          <a:bodyPr wrap="square">
            <a:spAutoFit/>
          </a:bodyPr>
          <a:lstStyle/>
          <a:p>
            <a:pPr marL="285750" indent="-285750">
              <a:buFont typeface="Wingdings" panose="05000000000000000000" pitchFamily="2" charset="2"/>
              <a:buChar char="ü"/>
            </a:pPr>
            <a:r>
              <a:rPr lang="id-ID" dirty="0">
                <a:solidFill>
                  <a:srgbClr val="4F81BD"/>
                </a:solidFill>
              </a:rPr>
              <a:t>Nilai </a:t>
            </a:r>
            <a:r>
              <a:rPr lang="en-US" dirty="0" smtClean="0">
                <a:solidFill>
                  <a:srgbClr val="4F81BD"/>
                </a:solidFill>
              </a:rPr>
              <a:t>s</a:t>
            </a:r>
            <a:r>
              <a:rPr lang="id-ID" dirty="0" smtClean="0">
                <a:solidFill>
                  <a:srgbClr val="4F81BD"/>
                </a:solidFill>
              </a:rPr>
              <a:t>impangan </a:t>
            </a:r>
            <a:r>
              <a:rPr lang="id-ID" dirty="0">
                <a:solidFill>
                  <a:srgbClr val="4F81BD"/>
                </a:solidFill>
              </a:rPr>
              <a:t>baku (</a:t>
            </a:r>
            <a:r>
              <a:rPr lang="id-ID" i="1" dirty="0">
                <a:solidFill>
                  <a:srgbClr val="4F81BD"/>
                </a:solidFill>
              </a:rPr>
              <a:t>S</a:t>
            </a:r>
            <a:r>
              <a:rPr lang="id-ID" dirty="0">
                <a:solidFill>
                  <a:srgbClr val="4F81BD"/>
                </a:solidFill>
              </a:rPr>
              <a:t>) dinyatakan dengan persamaan </a:t>
            </a:r>
            <a:r>
              <a:rPr lang="id-ID" dirty="0" smtClean="0">
                <a:solidFill>
                  <a:srgbClr val="4F81BD"/>
                </a:solidFill>
              </a:rPr>
              <a:t>berikut</a:t>
            </a:r>
            <a:r>
              <a:rPr lang="en-US" dirty="0" smtClean="0">
                <a:solidFill>
                  <a:srgbClr val="4F81BD"/>
                </a:solidFill>
              </a:rPr>
              <a:t>.</a:t>
            </a:r>
            <a:endParaRPr lang="en-ID" dirty="0">
              <a:solidFill>
                <a:srgbClr val="4F81BD"/>
              </a:solidFill>
            </a:endParaRPr>
          </a:p>
        </p:txBody>
      </p:sp>
      <mc:AlternateContent xmlns:mc="http://schemas.openxmlformats.org/markup-compatibility/2006">
        <mc:Choice xmlns:a14="http://schemas.microsoft.com/office/drawing/2010/main" Requires="a14">
          <p:sp>
            <p:nvSpPr>
              <p:cNvPr id="12" name="TextBox 11">
                <a:extLst>
                  <a:ext uri="{FF2B5EF4-FFF2-40B4-BE49-F238E27FC236}">
                    <a16:creationId xmlns:a16="http://schemas.microsoft.com/office/drawing/2014/main" id="{0847468F-C76F-3175-36A7-974F4559C0B6}"/>
                  </a:ext>
                </a:extLst>
              </p:cNvPr>
              <p:cNvSpPr txBox="1"/>
              <p:nvPr/>
            </p:nvSpPr>
            <p:spPr>
              <a:xfrm>
                <a:off x="1537954" y="2031537"/>
                <a:ext cx="3091692" cy="818366"/>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lang="id-ID" b="0" i="1" smtClean="0">
                              <a:solidFill>
                                <a:srgbClr val="4F81BD"/>
                              </a:solidFill>
                              <a:latin typeface="Cambria Math" panose="02040503050406030204" pitchFamily="18" charset="0"/>
                              <a:ea typeface="Cambria Math" panose="02040503050406030204" pitchFamily="18" charset="0"/>
                            </a:rPr>
                          </m:ctrlPr>
                        </m:sSubPr>
                        <m:e>
                          <m:r>
                            <a:rPr lang="id-ID" b="0" i="1" smtClean="0">
                              <a:solidFill>
                                <a:srgbClr val="4F81BD"/>
                              </a:solidFill>
                              <a:latin typeface="Cambria Math" panose="02040503050406030204" pitchFamily="18" charset="0"/>
                              <a:ea typeface="Cambria Math" panose="02040503050406030204" pitchFamily="18" charset="0"/>
                            </a:rPr>
                            <m:t>𝑆</m:t>
                          </m:r>
                        </m:e>
                        <m:sub>
                          <m:acc>
                            <m:accPr>
                              <m:chr m:val="̅"/>
                              <m:ctrlPr>
                                <a:rPr lang="id-ID" i="1">
                                  <a:solidFill>
                                    <a:srgbClr val="4F81BD"/>
                                  </a:solidFill>
                                  <a:latin typeface="Cambria Math" panose="02040503050406030204" pitchFamily="18" charset="0"/>
                                  <a:ea typeface="Cambria Math" panose="02040503050406030204" pitchFamily="18" charset="0"/>
                                </a:rPr>
                              </m:ctrlPr>
                            </m:accPr>
                            <m:e>
                              <m:r>
                                <a:rPr lang="id-ID" i="1">
                                  <a:solidFill>
                                    <a:srgbClr val="4F81BD"/>
                                  </a:solidFill>
                                  <a:latin typeface="Cambria Math" panose="02040503050406030204" pitchFamily="18" charset="0"/>
                                  <a:ea typeface="Cambria Math" panose="02040503050406030204" pitchFamily="18" charset="0"/>
                                </a:rPr>
                                <m:t>𝑥</m:t>
                              </m:r>
                            </m:e>
                          </m:acc>
                        </m:sub>
                      </m:sSub>
                      <m:r>
                        <a:rPr lang="id-ID" b="0" i="1" smtClean="0">
                          <a:solidFill>
                            <a:srgbClr val="4F81BD"/>
                          </a:solidFill>
                          <a:latin typeface="Cambria Math" panose="02040503050406030204" pitchFamily="18" charset="0"/>
                          <a:ea typeface="Cambria Math" panose="02040503050406030204" pitchFamily="18" charset="0"/>
                        </a:rPr>
                        <m:t>=</m:t>
                      </m:r>
                      <m:f>
                        <m:fPr>
                          <m:ctrlPr>
                            <a:rPr lang="id-ID" b="0" i="1" smtClean="0">
                              <a:solidFill>
                                <a:srgbClr val="4F81BD"/>
                              </a:solidFill>
                              <a:latin typeface="Cambria Math" panose="02040503050406030204" pitchFamily="18" charset="0"/>
                              <a:ea typeface="Cambria Math" panose="02040503050406030204" pitchFamily="18" charset="0"/>
                            </a:rPr>
                          </m:ctrlPr>
                        </m:fPr>
                        <m:num>
                          <m:r>
                            <a:rPr lang="id-ID" b="0" i="1" smtClean="0">
                              <a:solidFill>
                                <a:srgbClr val="4F81BD"/>
                              </a:solidFill>
                              <a:latin typeface="Cambria Math" panose="02040503050406030204" pitchFamily="18" charset="0"/>
                              <a:ea typeface="Cambria Math" panose="02040503050406030204" pitchFamily="18" charset="0"/>
                            </a:rPr>
                            <m:t>1</m:t>
                          </m:r>
                        </m:num>
                        <m:den>
                          <m:rad>
                            <m:radPr>
                              <m:degHide m:val="on"/>
                              <m:ctrlPr>
                                <a:rPr lang="id-ID" b="0" i="1" smtClean="0">
                                  <a:solidFill>
                                    <a:srgbClr val="4F81BD"/>
                                  </a:solidFill>
                                  <a:latin typeface="Cambria Math" panose="02040503050406030204" pitchFamily="18" charset="0"/>
                                  <a:ea typeface="Cambria Math" panose="02040503050406030204" pitchFamily="18" charset="0"/>
                                </a:rPr>
                              </m:ctrlPr>
                            </m:radPr>
                            <m:deg/>
                            <m:e>
                              <m:r>
                                <a:rPr lang="id-ID" b="0" i="1" smtClean="0">
                                  <a:solidFill>
                                    <a:srgbClr val="4F81BD"/>
                                  </a:solidFill>
                                  <a:latin typeface="Cambria Math" panose="02040503050406030204" pitchFamily="18" charset="0"/>
                                  <a:ea typeface="Cambria Math" panose="02040503050406030204" pitchFamily="18" charset="0"/>
                                </a:rPr>
                                <m:t>𝑛</m:t>
                              </m:r>
                            </m:e>
                          </m:rad>
                        </m:den>
                      </m:f>
                      <m:rad>
                        <m:radPr>
                          <m:degHide m:val="on"/>
                          <m:ctrlPr>
                            <a:rPr lang="id-ID" b="0" i="1" smtClean="0">
                              <a:solidFill>
                                <a:srgbClr val="4F81BD"/>
                              </a:solidFill>
                              <a:latin typeface="Cambria Math" panose="02040503050406030204" pitchFamily="18" charset="0"/>
                              <a:ea typeface="Cambria Math" panose="02040503050406030204" pitchFamily="18" charset="0"/>
                            </a:rPr>
                          </m:ctrlPr>
                        </m:radPr>
                        <m:deg/>
                        <m:e>
                          <m:f>
                            <m:fPr>
                              <m:ctrlPr>
                                <a:rPr lang="id-ID" b="0" i="1" smtClean="0">
                                  <a:solidFill>
                                    <a:srgbClr val="4F81BD"/>
                                  </a:solidFill>
                                  <a:latin typeface="Cambria Math" panose="02040503050406030204" pitchFamily="18" charset="0"/>
                                  <a:ea typeface="Cambria Math" panose="02040503050406030204" pitchFamily="18" charset="0"/>
                                </a:rPr>
                              </m:ctrlPr>
                            </m:fPr>
                            <m:num>
                              <m:r>
                                <a:rPr lang="id-ID" b="0" i="1" smtClean="0">
                                  <a:solidFill>
                                    <a:srgbClr val="4F81BD"/>
                                  </a:solidFill>
                                  <a:latin typeface="Cambria Math" panose="02040503050406030204" pitchFamily="18" charset="0"/>
                                  <a:ea typeface="Cambria Math" panose="02040503050406030204" pitchFamily="18" charset="0"/>
                                </a:rPr>
                                <m:t>𝑛</m:t>
                              </m:r>
                              <m:r>
                                <m:rPr>
                                  <m:sty m:val="p"/>
                                </m:rPr>
                                <a:rPr lang="el-GR" b="0" i="1" smtClean="0">
                                  <a:solidFill>
                                    <a:srgbClr val="4F81BD"/>
                                  </a:solidFill>
                                  <a:latin typeface="Cambria Math" panose="02040503050406030204" pitchFamily="18" charset="0"/>
                                  <a:ea typeface="Cambria Math" panose="02040503050406030204" pitchFamily="18" charset="0"/>
                                </a:rPr>
                                <m:t>Σ</m:t>
                              </m:r>
                              <m:sSubSup>
                                <m:sSubSupPr>
                                  <m:ctrlPr>
                                    <a:rPr lang="el-GR" b="0" i="1" smtClean="0">
                                      <a:solidFill>
                                        <a:srgbClr val="4F81BD"/>
                                      </a:solidFill>
                                      <a:latin typeface="Cambria Math" panose="02040503050406030204" pitchFamily="18" charset="0"/>
                                      <a:ea typeface="Cambria Math" panose="02040503050406030204" pitchFamily="18" charset="0"/>
                                    </a:rPr>
                                  </m:ctrlPr>
                                </m:sSubSupPr>
                                <m:e>
                                  <m:r>
                                    <a:rPr lang="id-ID" b="0" i="1" smtClean="0">
                                      <a:solidFill>
                                        <a:srgbClr val="4F81BD"/>
                                      </a:solidFill>
                                      <a:latin typeface="Cambria Math" panose="02040503050406030204" pitchFamily="18" charset="0"/>
                                      <a:ea typeface="Cambria Math" panose="02040503050406030204" pitchFamily="18" charset="0"/>
                                    </a:rPr>
                                    <m:t>𝑥</m:t>
                                  </m:r>
                                </m:e>
                                <m:sub>
                                  <m:r>
                                    <a:rPr lang="id-ID" b="0" i="1" smtClean="0">
                                      <a:solidFill>
                                        <a:srgbClr val="4F81BD"/>
                                      </a:solidFill>
                                      <a:latin typeface="Cambria Math" panose="02040503050406030204" pitchFamily="18" charset="0"/>
                                      <a:ea typeface="Cambria Math" panose="02040503050406030204" pitchFamily="18" charset="0"/>
                                    </a:rPr>
                                    <m:t>𝑖</m:t>
                                  </m:r>
                                </m:sub>
                                <m:sup>
                                  <m:r>
                                    <a:rPr lang="id-ID" b="0" i="1" smtClean="0">
                                      <a:solidFill>
                                        <a:srgbClr val="4F81BD"/>
                                      </a:solidFill>
                                      <a:latin typeface="Cambria Math" panose="02040503050406030204" pitchFamily="18" charset="0"/>
                                      <a:ea typeface="Cambria Math" panose="02040503050406030204" pitchFamily="18" charset="0"/>
                                    </a:rPr>
                                    <m:t>2</m:t>
                                  </m:r>
                                </m:sup>
                              </m:sSubSup>
                              <m:r>
                                <a:rPr lang="id-ID" b="0" i="1" smtClean="0">
                                  <a:solidFill>
                                    <a:srgbClr val="4F81BD"/>
                                  </a:solidFill>
                                  <a:latin typeface="Cambria Math" panose="02040503050406030204" pitchFamily="18" charset="0"/>
                                  <a:ea typeface="Cambria Math" panose="02040503050406030204" pitchFamily="18" charset="0"/>
                                </a:rPr>
                                <m:t>−</m:t>
                              </m:r>
                              <m:sSup>
                                <m:sSupPr>
                                  <m:ctrlPr>
                                    <a:rPr lang="id-ID" b="0" i="1" smtClean="0">
                                      <a:solidFill>
                                        <a:srgbClr val="4F81BD"/>
                                      </a:solidFill>
                                      <a:latin typeface="Cambria Math" panose="02040503050406030204" pitchFamily="18" charset="0"/>
                                      <a:ea typeface="Cambria Math" panose="02040503050406030204" pitchFamily="18" charset="0"/>
                                    </a:rPr>
                                  </m:ctrlPr>
                                </m:sSupPr>
                                <m:e>
                                  <m:d>
                                    <m:dPr>
                                      <m:ctrlPr>
                                        <a:rPr lang="id-ID" b="0" i="1" smtClean="0">
                                          <a:solidFill>
                                            <a:srgbClr val="4F81BD"/>
                                          </a:solidFill>
                                          <a:latin typeface="Cambria Math" panose="02040503050406030204" pitchFamily="18" charset="0"/>
                                          <a:ea typeface="Cambria Math" panose="02040503050406030204" pitchFamily="18" charset="0"/>
                                        </a:rPr>
                                      </m:ctrlPr>
                                    </m:dPr>
                                    <m:e>
                                      <m:r>
                                        <m:rPr>
                                          <m:sty m:val="p"/>
                                        </m:rPr>
                                        <a:rPr lang="el-GR" b="0" i="1" smtClean="0">
                                          <a:solidFill>
                                            <a:srgbClr val="4F81BD"/>
                                          </a:solidFill>
                                          <a:latin typeface="Cambria Math" panose="02040503050406030204" pitchFamily="18" charset="0"/>
                                          <a:ea typeface="Cambria Math" panose="02040503050406030204" pitchFamily="18" charset="0"/>
                                        </a:rPr>
                                        <m:t>Σ</m:t>
                                      </m:r>
                                      <m:sSub>
                                        <m:sSubPr>
                                          <m:ctrlPr>
                                            <a:rPr lang="el-GR" b="0" i="1" smtClean="0">
                                              <a:solidFill>
                                                <a:srgbClr val="4F81BD"/>
                                              </a:solidFill>
                                              <a:latin typeface="Cambria Math" panose="02040503050406030204" pitchFamily="18" charset="0"/>
                                              <a:ea typeface="Cambria Math" panose="02040503050406030204" pitchFamily="18" charset="0"/>
                                            </a:rPr>
                                          </m:ctrlPr>
                                        </m:sSubPr>
                                        <m:e>
                                          <m:r>
                                            <a:rPr lang="id-ID" b="0" i="1" smtClean="0">
                                              <a:solidFill>
                                                <a:srgbClr val="4F81BD"/>
                                              </a:solidFill>
                                              <a:latin typeface="Cambria Math" panose="02040503050406030204" pitchFamily="18" charset="0"/>
                                              <a:ea typeface="Cambria Math" panose="02040503050406030204" pitchFamily="18" charset="0"/>
                                            </a:rPr>
                                            <m:t>𝑥</m:t>
                                          </m:r>
                                        </m:e>
                                        <m:sub>
                                          <m:r>
                                            <a:rPr lang="id-ID" b="0" i="1" smtClean="0">
                                              <a:solidFill>
                                                <a:srgbClr val="4F81BD"/>
                                              </a:solidFill>
                                              <a:latin typeface="Cambria Math" panose="02040503050406030204" pitchFamily="18" charset="0"/>
                                              <a:ea typeface="Cambria Math" panose="02040503050406030204" pitchFamily="18" charset="0"/>
                                            </a:rPr>
                                            <m:t>𝑖</m:t>
                                          </m:r>
                                        </m:sub>
                                      </m:sSub>
                                    </m:e>
                                  </m:d>
                                </m:e>
                                <m:sup>
                                  <m:r>
                                    <a:rPr lang="id-ID" b="0" i="1" smtClean="0">
                                      <a:solidFill>
                                        <a:srgbClr val="4F81BD"/>
                                      </a:solidFill>
                                      <a:latin typeface="Cambria Math" panose="02040503050406030204" pitchFamily="18" charset="0"/>
                                      <a:ea typeface="Cambria Math" panose="02040503050406030204" pitchFamily="18" charset="0"/>
                                    </a:rPr>
                                    <m:t>2</m:t>
                                  </m:r>
                                </m:sup>
                              </m:sSup>
                            </m:num>
                            <m:den>
                              <m:r>
                                <a:rPr lang="id-ID" b="0" i="1" smtClean="0">
                                  <a:solidFill>
                                    <a:srgbClr val="4F81BD"/>
                                  </a:solidFill>
                                  <a:latin typeface="Cambria Math" panose="02040503050406030204" pitchFamily="18" charset="0"/>
                                  <a:ea typeface="Cambria Math" panose="02040503050406030204" pitchFamily="18" charset="0"/>
                                </a:rPr>
                                <m:t>𝑛</m:t>
                              </m:r>
                              <m:r>
                                <a:rPr lang="id-ID" b="0" i="1" smtClean="0">
                                  <a:solidFill>
                                    <a:srgbClr val="4F81BD"/>
                                  </a:solidFill>
                                  <a:latin typeface="Cambria Math" panose="02040503050406030204" pitchFamily="18" charset="0"/>
                                  <a:ea typeface="Cambria Math" panose="02040503050406030204" pitchFamily="18" charset="0"/>
                                </a:rPr>
                                <m:t>−1</m:t>
                              </m:r>
                            </m:den>
                          </m:f>
                        </m:e>
                      </m:rad>
                    </m:oMath>
                  </m:oMathPara>
                </a14:m>
                <a:endParaRPr lang="en-ID" dirty="0">
                  <a:solidFill>
                    <a:srgbClr val="4F81BD"/>
                  </a:solidFill>
                </a:endParaRPr>
              </a:p>
            </p:txBody>
          </p:sp>
        </mc:Choice>
        <mc:Fallback>
          <p:sp>
            <p:nvSpPr>
              <p:cNvPr id="12" name="TextBox 11">
                <a:extLst>
                  <a:ext uri="{FF2B5EF4-FFF2-40B4-BE49-F238E27FC236}">
                    <a16:creationId xmlns:a16="http://schemas.microsoft.com/office/drawing/2014/main" id="{0847468F-C76F-3175-36A7-974F4559C0B6}"/>
                  </a:ext>
                </a:extLst>
              </p:cNvPr>
              <p:cNvSpPr txBox="1">
                <a:spLocks noRot="1" noChangeAspect="1" noMove="1" noResize="1" noEditPoints="1" noAdjustHandles="1" noChangeArrowheads="1" noChangeShapeType="1" noTextEdit="1"/>
              </p:cNvSpPr>
              <p:nvPr/>
            </p:nvSpPr>
            <p:spPr>
              <a:xfrm>
                <a:off x="1537954" y="2031537"/>
                <a:ext cx="3091692" cy="818366"/>
              </a:xfrm>
              <a:prstGeom prst="rect">
                <a:avLst/>
              </a:prstGeom>
              <a:blipFill>
                <a:blip r:embed="rId4"/>
                <a:stretch>
                  <a:fillRect/>
                </a:stretch>
              </a:blipFill>
              <a:ln>
                <a:solidFill>
                  <a:srgbClr val="E589AF"/>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AD8F5109-AA11-294E-E36E-BE191DF5C37B}"/>
                  </a:ext>
                </a:extLst>
              </p:cNvPr>
              <p:cNvSpPr txBox="1"/>
              <p:nvPr/>
            </p:nvSpPr>
            <p:spPr>
              <a:xfrm>
                <a:off x="4790073" y="2139702"/>
                <a:ext cx="3939976" cy="523220"/>
              </a:xfrm>
              <a:prstGeom prst="rect">
                <a:avLst/>
              </a:prstGeom>
              <a:noFill/>
            </p:spPr>
            <p:txBody>
              <a:bodyPr wrap="square">
                <a:spAutoFit/>
              </a:bodyPr>
              <a:lstStyle/>
              <a:p>
                <a:r>
                  <a:rPr lang="id-ID" sz="1400" dirty="0" smtClean="0">
                    <a:solidFill>
                      <a:srgbClr val="4F81BD"/>
                    </a:solidFill>
                  </a:rPr>
                  <a:t>dengan </a:t>
                </a:r>
              </a:p>
              <a:p>
                <a14:m>
                  <m:oMath xmlns:m="http://schemas.openxmlformats.org/officeDocument/2006/math">
                    <m:sSub>
                      <m:sSubPr>
                        <m:ctrlPr>
                          <a:rPr lang="id-ID" sz="1400" i="1">
                            <a:solidFill>
                              <a:srgbClr val="4F81BD"/>
                            </a:solidFill>
                            <a:latin typeface="Cambria Math" panose="02040503050406030204" pitchFamily="18" charset="0"/>
                            <a:ea typeface="Cambria Math" panose="02040503050406030204" pitchFamily="18" charset="0"/>
                          </a:rPr>
                        </m:ctrlPr>
                      </m:sSubPr>
                      <m:e>
                        <m:r>
                          <a:rPr lang="id-ID" sz="1400" i="1">
                            <a:solidFill>
                              <a:srgbClr val="4F81BD"/>
                            </a:solidFill>
                            <a:latin typeface="Cambria Math" panose="02040503050406030204" pitchFamily="18" charset="0"/>
                            <a:ea typeface="Cambria Math" panose="02040503050406030204" pitchFamily="18" charset="0"/>
                          </a:rPr>
                          <m:t>𝑆</m:t>
                        </m:r>
                      </m:e>
                      <m:sub>
                        <m:acc>
                          <m:accPr>
                            <m:chr m:val="̅"/>
                            <m:ctrlPr>
                              <a:rPr lang="id-ID" sz="1400" i="1">
                                <a:solidFill>
                                  <a:srgbClr val="4F81BD"/>
                                </a:solidFill>
                                <a:latin typeface="Cambria Math" panose="02040503050406030204" pitchFamily="18" charset="0"/>
                                <a:ea typeface="Cambria Math" panose="02040503050406030204" pitchFamily="18" charset="0"/>
                              </a:rPr>
                            </m:ctrlPr>
                          </m:accPr>
                          <m:e>
                            <m:r>
                              <a:rPr lang="id-ID" sz="1400" i="1">
                                <a:solidFill>
                                  <a:srgbClr val="4F81BD"/>
                                </a:solidFill>
                                <a:latin typeface="Cambria Math" panose="02040503050406030204" pitchFamily="18" charset="0"/>
                                <a:ea typeface="Cambria Math" panose="02040503050406030204" pitchFamily="18" charset="0"/>
                              </a:rPr>
                              <m:t>𝑥</m:t>
                            </m:r>
                          </m:e>
                        </m:acc>
                      </m:sub>
                    </m:sSub>
                  </m:oMath>
                </a14:m>
                <a:r>
                  <a:rPr lang="id-ID" sz="1400" dirty="0">
                    <a:solidFill>
                      <a:srgbClr val="4F81BD"/>
                    </a:solidFill>
                    <a:latin typeface="Calibri" panose="020F0502020204030204" pitchFamily="34" charset="0"/>
                  </a:rPr>
                  <a:t> = simpangan baku atau deviasi standar </a:t>
                </a:r>
                <a:r>
                  <a:rPr lang="id-ID" sz="1400" dirty="0" smtClean="0">
                    <a:solidFill>
                      <a:srgbClr val="4F81BD"/>
                    </a:solidFill>
                    <a:latin typeface="Calibri" panose="020F0502020204030204" pitchFamily="34" charset="0"/>
                  </a:rPr>
                  <a:t>rata-rata</a:t>
                </a:r>
                <a:endParaRPr lang="id-ID" sz="1400" i="1" dirty="0">
                  <a:solidFill>
                    <a:srgbClr val="4F81BD"/>
                  </a:solidFill>
                  <a:latin typeface="Calibri" panose="020F0502020204030204" pitchFamily="34" charset="0"/>
                </a:endParaRPr>
              </a:p>
            </p:txBody>
          </p:sp>
        </mc:Choice>
        <mc:Fallback>
          <p:sp>
            <p:nvSpPr>
              <p:cNvPr id="13" name="TextBox 12">
                <a:extLst>
                  <a:ext uri="{FF2B5EF4-FFF2-40B4-BE49-F238E27FC236}">
                    <a16:creationId xmlns:a16="http://schemas.microsoft.com/office/drawing/2014/main" id="{AD8F5109-AA11-294E-E36E-BE191DF5C37B}"/>
                  </a:ext>
                </a:extLst>
              </p:cNvPr>
              <p:cNvSpPr txBox="1">
                <a:spLocks noRot="1" noChangeAspect="1" noMove="1" noResize="1" noEditPoints="1" noAdjustHandles="1" noChangeArrowheads="1" noChangeShapeType="1" noTextEdit="1"/>
              </p:cNvSpPr>
              <p:nvPr/>
            </p:nvSpPr>
            <p:spPr>
              <a:xfrm>
                <a:off x="4790073" y="2139702"/>
                <a:ext cx="3939976" cy="523220"/>
              </a:xfrm>
              <a:prstGeom prst="rect">
                <a:avLst/>
              </a:prstGeom>
              <a:blipFill>
                <a:blip r:embed="rId5"/>
                <a:stretch>
                  <a:fillRect l="-464" t="-2326" b="-11628"/>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F5EB103-F7DC-A4D9-599F-D9D5D7BCAEF4}"/>
              </a:ext>
            </a:extLst>
          </p:cNvPr>
          <p:cNvSpPr txBox="1"/>
          <p:nvPr/>
        </p:nvSpPr>
        <p:spPr>
          <a:xfrm>
            <a:off x="1098598" y="3073765"/>
            <a:ext cx="7001794" cy="369332"/>
          </a:xfrm>
          <a:prstGeom prst="rect">
            <a:avLst/>
          </a:prstGeom>
          <a:noFill/>
        </p:spPr>
        <p:txBody>
          <a:bodyPr wrap="square">
            <a:spAutoFit/>
          </a:bodyPr>
          <a:lstStyle/>
          <a:p>
            <a:pPr marL="285750" indent="-285750">
              <a:buFont typeface="Wingdings" panose="05000000000000000000" pitchFamily="2" charset="2"/>
              <a:buChar char="ü"/>
            </a:pPr>
            <a:r>
              <a:rPr lang="id-ID" dirty="0">
                <a:solidFill>
                  <a:srgbClr val="4F81BD"/>
                </a:solidFill>
              </a:rPr>
              <a:t>Hasil pengukuran dapat dinyatakan dengan </a:t>
            </a:r>
            <a:r>
              <a:rPr lang="id-ID" dirty="0" smtClean="0">
                <a:solidFill>
                  <a:srgbClr val="4F81BD"/>
                </a:solidFill>
              </a:rPr>
              <a:t>notasi</a:t>
            </a:r>
            <a:r>
              <a:rPr lang="en-US" dirty="0" smtClean="0">
                <a:solidFill>
                  <a:srgbClr val="4F81BD"/>
                </a:solidFill>
              </a:rPr>
              <a:t> </a:t>
            </a:r>
            <a:r>
              <a:rPr lang="en-US" dirty="0" err="1" smtClean="0">
                <a:solidFill>
                  <a:srgbClr val="4F81BD"/>
                </a:solidFill>
              </a:rPr>
              <a:t>seperti</a:t>
            </a:r>
            <a:r>
              <a:rPr lang="en-US" dirty="0" smtClean="0">
                <a:solidFill>
                  <a:srgbClr val="4F81BD"/>
                </a:solidFill>
              </a:rPr>
              <a:t> </a:t>
            </a:r>
            <a:r>
              <a:rPr lang="en-US" dirty="0" err="1" smtClean="0">
                <a:solidFill>
                  <a:srgbClr val="4F81BD"/>
                </a:solidFill>
              </a:rPr>
              <a:t>berikut</a:t>
            </a:r>
            <a:r>
              <a:rPr lang="en-US" dirty="0" smtClean="0">
                <a:solidFill>
                  <a:srgbClr val="4F81BD"/>
                </a:solidFill>
              </a:rPr>
              <a:t>.</a:t>
            </a:r>
            <a:endParaRPr lang="en-ID" dirty="0">
              <a:solidFill>
                <a:srgbClr val="4F81BD"/>
              </a:solidFill>
            </a:endParaRPr>
          </a:p>
        </p:txBody>
      </p:sp>
      <mc:AlternateContent xmlns:mc="http://schemas.openxmlformats.org/markup-compatibility/2006">
        <mc:Choice xmlns:a14="http://schemas.microsoft.com/office/drawing/2010/main" Requires="a14">
          <p:sp>
            <p:nvSpPr>
              <p:cNvPr id="15" name="TextBox 14">
                <a:extLst>
                  <a:ext uri="{FF2B5EF4-FFF2-40B4-BE49-F238E27FC236}">
                    <a16:creationId xmlns:a16="http://schemas.microsoft.com/office/drawing/2014/main" id="{92D5FC88-ED35-C7D8-831A-F40FFCEDC7AB}"/>
                  </a:ext>
                </a:extLst>
              </p:cNvPr>
              <p:cNvSpPr txBox="1"/>
              <p:nvPr/>
            </p:nvSpPr>
            <p:spPr>
              <a:xfrm>
                <a:off x="3713472" y="3522158"/>
                <a:ext cx="1368152" cy="369332"/>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id-ID" sz="2400" i="1" smtClean="0">
                              <a:solidFill>
                                <a:srgbClr val="4F81BD"/>
                              </a:solidFill>
                              <a:latin typeface="Cambria Math" panose="02040503050406030204" pitchFamily="18" charset="0"/>
                              <a:ea typeface="Cambria Math" panose="02040503050406030204" pitchFamily="18" charset="0"/>
                            </a:rPr>
                          </m:ctrlPr>
                        </m:accPr>
                        <m:e>
                          <m:r>
                            <a:rPr lang="id-ID" sz="2400" i="1">
                              <a:solidFill>
                                <a:srgbClr val="4F81BD"/>
                              </a:solidFill>
                              <a:latin typeface="Cambria Math" panose="02040503050406030204" pitchFamily="18" charset="0"/>
                              <a:ea typeface="Cambria Math" panose="02040503050406030204" pitchFamily="18" charset="0"/>
                            </a:rPr>
                            <m:t>𝑥</m:t>
                          </m:r>
                        </m:e>
                      </m:acc>
                      <m:r>
                        <a:rPr lang="id-ID" sz="2400" b="0" i="1" smtClean="0">
                          <a:solidFill>
                            <a:srgbClr val="4F81BD"/>
                          </a:solidFill>
                          <a:latin typeface="Cambria Math" panose="02040503050406030204" pitchFamily="18" charset="0"/>
                          <a:ea typeface="Cambria Math" panose="02040503050406030204" pitchFamily="18" charset="0"/>
                        </a:rPr>
                        <m:t>±</m:t>
                      </m:r>
                      <m:sSub>
                        <m:sSubPr>
                          <m:ctrlPr>
                            <a:rPr lang="id-ID" sz="2400" i="1">
                              <a:solidFill>
                                <a:srgbClr val="4F81BD"/>
                              </a:solidFill>
                              <a:latin typeface="Cambria Math" panose="02040503050406030204" pitchFamily="18" charset="0"/>
                              <a:ea typeface="Cambria Math" panose="02040503050406030204" pitchFamily="18" charset="0"/>
                            </a:rPr>
                          </m:ctrlPr>
                        </m:sSubPr>
                        <m:e>
                          <m:r>
                            <a:rPr lang="id-ID" sz="2400" i="1">
                              <a:solidFill>
                                <a:srgbClr val="4F81BD"/>
                              </a:solidFill>
                              <a:latin typeface="Cambria Math" panose="02040503050406030204" pitchFamily="18" charset="0"/>
                              <a:ea typeface="Cambria Math" panose="02040503050406030204" pitchFamily="18" charset="0"/>
                            </a:rPr>
                            <m:t>𝑆</m:t>
                          </m:r>
                        </m:e>
                        <m:sub>
                          <m:acc>
                            <m:accPr>
                              <m:chr m:val="̅"/>
                              <m:ctrlPr>
                                <a:rPr lang="id-ID" sz="2400" i="1">
                                  <a:solidFill>
                                    <a:srgbClr val="4F81BD"/>
                                  </a:solidFill>
                                  <a:latin typeface="Cambria Math" panose="02040503050406030204" pitchFamily="18" charset="0"/>
                                  <a:ea typeface="Cambria Math" panose="02040503050406030204" pitchFamily="18" charset="0"/>
                                </a:rPr>
                              </m:ctrlPr>
                            </m:accPr>
                            <m:e>
                              <m:r>
                                <a:rPr lang="id-ID" sz="2400" i="1">
                                  <a:solidFill>
                                    <a:srgbClr val="4F81BD"/>
                                  </a:solidFill>
                                  <a:latin typeface="Cambria Math" panose="02040503050406030204" pitchFamily="18" charset="0"/>
                                  <a:ea typeface="Cambria Math" panose="02040503050406030204" pitchFamily="18" charset="0"/>
                                </a:rPr>
                                <m:t>𝑥</m:t>
                              </m:r>
                            </m:e>
                          </m:acc>
                        </m:sub>
                      </m:sSub>
                    </m:oMath>
                  </m:oMathPara>
                </a14:m>
                <a:endParaRPr lang="en-ID" sz="2400" dirty="0">
                  <a:solidFill>
                    <a:srgbClr val="4F81BD"/>
                  </a:solidFill>
                </a:endParaRPr>
              </a:p>
            </p:txBody>
          </p:sp>
        </mc:Choice>
        <mc:Fallback>
          <p:sp>
            <p:nvSpPr>
              <p:cNvPr id="15" name="TextBox 14">
                <a:extLst>
                  <a:ext uri="{FF2B5EF4-FFF2-40B4-BE49-F238E27FC236}">
                    <a16:creationId xmlns:a16="http://schemas.microsoft.com/office/drawing/2014/main" id="{92D5FC88-ED35-C7D8-831A-F40FFCEDC7AB}"/>
                  </a:ext>
                </a:extLst>
              </p:cNvPr>
              <p:cNvSpPr txBox="1">
                <a:spLocks noRot="1" noChangeAspect="1" noMove="1" noResize="1" noEditPoints="1" noAdjustHandles="1" noChangeArrowheads="1" noChangeShapeType="1" noTextEdit="1"/>
              </p:cNvSpPr>
              <p:nvPr/>
            </p:nvSpPr>
            <p:spPr>
              <a:xfrm>
                <a:off x="3713472" y="3522158"/>
                <a:ext cx="1368152" cy="369332"/>
              </a:xfrm>
              <a:prstGeom prst="rect">
                <a:avLst/>
              </a:prstGeom>
              <a:blipFill>
                <a:blip r:embed="rId6"/>
                <a:stretch>
                  <a:fillRect r="-2620" b="-12500"/>
                </a:stretch>
              </a:blipFill>
              <a:ln>
                <a:solidFill>
                  <a:srgbClr val="E589AF"/>
                </a:solidFill>
              </a:ln>
            </p:spPr>
            <p:txBody>
              <a:bodyPr/>
              <a:lstStyle/>
              <a:p>
                <a:r>
                  <a:rPr lang="en-US">
                    <a:noFill/>
                  </a:rPr>
                  <a:t> </a:t>
                </a:r>
              </a:p>
            </p:txBody>
          </p:sp>
        </mc:Fallback>
      </mc:AlternateContent>
    </p:spTree>
    <p:extLst>
      <p:ext uri="{BB962C8B-B14F-4D97-AF65-F5344CB8AC3E}">
        <p14:creationId xmlns:p14="http://schemas.microsoft.com/office/powerpoint/2010/main" val="37809687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13" grpId="0"/>
      <p:bldP spid="14" grpId="0"/>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8C9194E9-C64E-FBF1-4FDE-F6311AA0764F}"/>
              </a:ext>
            </a:extLst>
          </p:cNvPr>
          <p:cNvSpPr txBox="1"/>
          <p:nvPr/>
        </p:nvSpPr>
        <p:spPr>
          <a:xfrm>
            <a:off x="469041" y="997884"/>
            <a:ext cx="5184576" cy="375552"/>
          </a:xfrm>
          <a:prstGeom prst="rect">
            <a:avLst/>
          </a:prstGeom>
          <a:noFill/>
        </p:spPr>
        <p:txBody>
          <a:bodyPr wrap="square">
            <a:spAutoFit/>
          </a:bodyPr>
          <a:lstStyle/>
          <a:p>
            <a:pPr marL="285750" indent="-285750">
              <a:lnSpc>
                <a:spcPct val="107000"/>
              </a:lnSpc>
              <a:spcAft>
                <a:spcPts val="600"/>
              </a:spcAft>
              <a:buFont typeface="Wingdings" panose="05000000000000000000" pitchFamily="2" charset="2"/>
              <a:buChar char="ü"/>
            </a:pP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8" name="Group 17">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20"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Angka</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Penting</a:t>
              </a:r>
              <a:endParaRPr lang="en-US" b="1" dirty="0">
                <a:solidFill>
                  <a:schemeClr val="tx1"/>
                </a:solidFill>
                <a:latin typeface="Calibri" panose="020F0502020204030204" pitchFamily="34" charset="0"/>
              </a:endParaRPr>
            </a:p>
          </p:txBody>
        </p:sp>
        <p:sp>
          <p:nvSpPr>
            <p:cNvPr id="21"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22"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24" name="正方形/長方形 15">
              <a:extLst>
                <a:ext uri="{FF2B5EF4-FFF2-40B4-BE49-F238E27FC236}">
                  <a16:creationId xmlns:a16="http://schemas.microsoft.com/office/drawing/2014/main" id="{57DC62A0-338C-462D-955E-1DD70283263E}"/>
                </a:ext>
              </a:extLst>
            </p:cNvPr>
            <p:cNvSpPr/>
            <p:nvPr/>
          </p:nvSpPr>
          <p:spPr>
            <a:xfrm>
              <a:off x="1005737" y="701031"/>
              <a:ext cx="2592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25" name="TextBox 24">
              <a:extLst>
                <a:ext uri="{FF2B5EF4-FFF2-40B4-BE49-F238E27FC236}">
                  <a16:creationId xmlns:a16="http://schemas.microsoft.com/office/drawing/2014/main" id="{B212A415-2C76-476C-9864-670DA094215C}"/>
                </a:ext>
              </a:extLst>
            </p:cNvPr>
            <p:cNvSpPr txBox="1"/>
            <p:nvPr/>
          </p:nvSpPr>
          <p:spPr>
            <a:xfrm>
              <a:off x="376823" y="254009"/>
              <a:ext cx="410690"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G</a:t>
              </a:r>
              <a:endParaRPr lang="en-US" sz="2800" b="1" dirty="0">
                <a:solidFill>
                  <a:schemeClr val="bg1"/>
                </a:solidFill>
                <a:latin typeface="Calibri" panose="020F0502020204030204" pitchFamily="34" charset="0"/>
              </a:endParaRPr>
            </a:p>
          </p:txBody>
        </p:sp>
      </p:grpSp>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48278" t="10095" r="7854"/>
          <a:stretch/>
        </p:blipFill>
        <p:spPr>
          <a:xfrm>
            <a:off x="1187624" y="921906"/>
            <a:ext cx="3685252" cy="4248473"/>
          </a:xfrm>
          <a:prstGeom prst="rect">
            <a:avLst/>
          </a:prstGeom>
        </p:spPr>
      </p:pic>
      <p:sp>
        <p:nvSpPr>
          <p:cNvPr id="27" name="Rectangle 26"/>
          <p:cNvSpPr/>
          <p:nvPr/>
        </p:nvSpPr>
        <p:spPr>
          <a:xfrm>
            <a:off x="1341107" y="1396104"/>
            <a:ext cx="3384376" cy="3431742"/>
          </a:xfrm>
          <a:prstGeom prst="rect">
            <a:avLst/>
          </a:prstGeom>
        </p:spPr>
        <p:txBody>
          <a:bodyPr wrap="square">
            <a:spAutoFit/>
          </a:bodyPr>
          <a:lstStyle/>
          <a:p>
            <a:pPr marL="285750" indent="-285750">
              <a:lnSpc>
                <a:spcPct val="107000"/>
              </a:lnSpc>
              <a:spcAft>
                <a:spcPts val="600"/>
              </a:spcAft>
              <a:buFont typeface="Wingdings" panose="05000000000000000000" pitchFamily="2" charset="2"/>
              <a:buChar char="ü"/>
            </a:pPr>
            <a:r>
              <a:rPr lang="id-ID" dirty="0">
                <a:latin typeface="Calibri" panose="020F0502020204030204" pitchFamily="34" charset="0"/>
                <a:ea typeface="Calibri" panose="020F0502020204030204" pitchFamily="34" charset="0"/>
                <a:cs typeface="Calibri" panose="020F0502020204030204" pitchFamily="34" charset="0"/>
              </a:rPr>
              <a:t>Angka penting terdiri atas angka pasti dan angka perkiraan (taksiran). </a:t>
            </a:r>
          </a:p>
          <a:p>
            <a:pPr marL="285750" indent="-285750">
              <a:lnSpc>
                <a:spcPct val="107000"/>
              </a:lnSpc>
              <a:spcAft>
                <a:spcPts val="600"/>
              </a:spcAft>
              <a:buFont typeface="Wingdings" panose="05000000000000000000" pitchFamily="2" charset="2"/>
              <a:buChar char="ü"/>
            </a:pPr>
            <a:r>
              <a:rPr lang="id-ID" dirty="0">
                <a:latin typeface="Calibri" panose="020F0502020204030204" pitchFamily="34" charset="0"/>
                <a:ea typeface="Calibri" panose="020F0502020204030204" pitchFamily="34" charset="0"/>
                <a:cs typeface="Calibri" panose="020F0502020204030204" pitchFamily="34" charset="0"/>
              </a:rPr>
              <a:t>Banyaknya angka penting yang ditulis dalam suatu pengukuran menyatakan derajat ketelitian suatu hasil pengukuran. Semakin tinggi ketelitiannya, semakin banyak angka pentingnya.</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3011" y="2355726"/>
            <a:ext cx="3279914" cy="2401953"/>
          </a:xfrm>
          <a:prstGeom prst="rect">
            <a:avLst/>
          </a:prstGeom>
        </p:spPr>
      </p:pic>
    </p:spTree>
    <p:extLst>
      <p:ext uri="{BB962C8B-B14F-4D97-AF65-F5344CB8AC3E}">
        <p14:creationId xmlns:p14="http://schemas.microsoft.com/office/powerpoint/2010/main" val="306083646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750"/>
                                        <p:tgtEl>
                                          <p:spTgt spid="18"/>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42"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14" presetClass="entr" presetSubtype="10" fill="hold" nodeType="with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19" dur="500"/>
                                        <p:tgtEl>
                                          <p:spTgt spid="27">
                                            <p:txEl>
                                              <p:pRg st="0" end="0"/>
                                            </p:txEl>
                                          </p:spTgt>
                                        </p:tgtEl>
                                      </p:cBhvr>
                                    </p:animEffect>
                                  </p:childTnLst>
                                </p:cTn>
                              </p:par>
                            </p:childTnLst>
                          </p:cTn>
                        </p:par>
                        <p:par>
                          <p:cTn id="20" fill="hold">
                            <p:stCondLst>
                              <p:cond delay="1750"/>
                            </p:stCondLst>
                            <p:childTnLst>
                              <p:par>
                                <p:cTn id="21" presetID="14" presetClass="entr" presetSubtype="10" fill="hold" nodeType="afterEffect">
                                  <p:stCondLst>
                                    <p:cond delay="0"/>
                                  </p:stCondLst>
                                  <p:childTnLst>
                                    <p:set>
                                      <p:cBhvr>
                                        <p:cTn id="22" dur="1" fill="hold">
                                          <p:stCondLst>
                                            <p:cond delay="0"/>
                                          </p:stCondLst>
                                        </p:cTn>
                                        <p:tgtEl>
                                          <p:spTgt spid="27">
                                            <p:txEl>
                                              <p:pRg st="1" end="1"/>
                                            </p:txEl>
                                          </p:spTgt>
                                        </p:tgtEl>
                                        <p:attrNameLst>
                                          <p:attrName>style.visibility</p:attrName>
                                        </p:attrNameLst>
                                      </p:cBhvr>
                                      <p:to>
                                        <p:strVal val="visible"/>
                                      </p:to>
                                    </p:set>
                                    <p:animEffect transition="in" filter="randombar(horizontal)">
                                      <p:cBhvr>
                                        <p:cTn id="23" dur="5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13039" y="411510"/>
            <a:ext cx="7004853" cy="69771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Aturan</a:t>
            </a:r>
            <a:r>
              <a:rPr lang="en-US" sz="2800" b="1" dirty="0" smtClean="0">
                <a:solidFill>
                  <a:srgbClr val="F06881"/>
                </a:solidFill>
                <a:latin typeface="Calibri" panose="020F0502020204030204" pitchFamily="34" charset="0"/>
              </a:rPr>
              <a:t> untuk </a:t>
            </a:r>
            <a:r>
              <a:rPr lang="en-US" sz="2800" b="1" dirty="0" err="1" smtClean="0">
                <a:solidFill>
                  <a:srgbClr val="F06881"/>
                </a:solidFill>
                <a:latin typeface="Calibri" panose="020F0502020204030204" pitchFamily="34" charset="0"/>
              </a:rPr>
              <a:t>Menentukan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Angka</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Penting</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grpSp>
        <p:nvGrpSpPr>
          <p:cNvPr id="5" name="Group 4"/>
          <p:cNvGrpSpPr/>
          <p:nvPr/>
        </p:nvGrpSpPr>
        <p:grpSpPr>
          <a:xfrm>
            <a:off x="1266848" y="1482543"/>
            <a:ext cx="7409608" cy="566612"/>
            <a:chOff x="1266848" y="1525743"/>
            <a:chExt cx="7409608" cy="566612"/>
          </a:xfrm>
        </p:grpSpPr>
        <p:grpSp>
          <p:nvGrpSpPr>
            <p:cNvPr id="25" name="Group 24"/>
            <p:cNvGrpSpPr/>
            <p:nvPr/>
          </p:nvGrpSpPr>
          <p:grpSpPr>
            <a:xfrm>
              <a:off x="1266848" y="1525743"/>
              <a:ext cx="7409608" cy="566612"/>
              <a:chOff x="1547664" y="3613967"/>
              <a:chExt cx="7409608" cy="566612"/>
            </a:xfrm>
          </p:grpSpPr>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13967"/>
                <a:ext cx="6998440" cy="56661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spcAft>
                    <a:spcPts val="600"/>
                  </a:spcAft>
                </a:pPr>
                <a:r>
                  <a:rPr lang="en-ID" sz="1600" dirty="0" err="1">
                    <a:latin typeface="Calibri" panose="020F0502020204030204" pitchFamily="34" charset="0"/>
                    <a:ea typeface="Calibri" panose="020F0502020204030204" pitchFamily="34" charset="0"/>
                    <a:cs typeface="Times New Roman" panose="02020603050405020304" pitchFamily="18" charset="0"/>
                  </a:rPr>
                  <a:t>Semua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yang </a:t>
                </a:r>
                <a:r>
                  <a:rPr lang="en-ID" sz="1600" dirty="0" err="1">
                    <a:latin typeface="Calibri" panose="020F0502020204030204" pitchFamily="34" charset="0"/>
                    <a:ea typeface="Calibri" panose="020F0502020204030204" pitchFamily="34" charset="0"/>
                    <a:cs typeface="Times New Roman" panose="02020603050405020304" pitchFamily="18" charset="0"/>
                  </a:rPr>
                  <a:t>bukan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nol</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adalah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smtClean="0">
                    <a:latin typeface="Calibri" panose="020F0502020204030204" pitchFamily="34" charset="0"/>
                    <a:ea typeface="Calibri" panose="020F0502020204030204" pitchFamily="34" charset="0"/>
                    <a:cs typeface="Times New Roman" panose="02020603050405020304" pitchFamily="18" charset="0"/>
                  </a:rPr>
                  <a:t>penting</a:t>
                </a:r>
                <a:r>
                  <a:rPr lang="en-ID" sz="1600" dirty="0" smtClean="0">
                    <a:latin typeface="Calibri" panose="020F0502020204030204" pitchFamily="34" charset="0"/>
                    <a:ea typeface="Calibri" panose="020F0502020204030204" pitchFamily="34" charset="0"/>
                    <a:cs typeface="Times New Roman" panose="02020603050405020304" pitchFamily="18" charset="0"/>
                  </a:rPr>
                  <a:t>. </a:t>
                </a:r>
                <a:r>
                  <a:rPr lang="en-ID" sz="1600" dirty="0" err="1" smtClean="0">
                    <a:latin typeface="Calibri" panose="020F0502020204030204" pitchFamily="34" charset="0"/>
                    <a:ea typeface="Calibri" panose="020F0502020204030204" pitchFamily="34" charset="0"/>
                    <a:cs typeface="Times New Roman" panose="02020603050405020304" pitchFamily="18" charset="0"/>
                  </a:rPr>
                  <a:t>Contoh</a:t>
                </a:r>
                <a:r>
                  <a:rPr lang="en-ID" sz="1600" dirty="0">
                    <a:latin typeface="Calibri" panose="020F0502020204030204" pitchFamily="34" charset="0"/>
                    <a:ea typeface="Calibri" panose="020F0502020204030204" pitchFamily="34" charset="0"/>
                    <a:cs typeface="Times New Roman" panose="02020603050405020304" pitchFamily="18" charset="0"/>
                  </a:rPr>
                  <a:t>: 3,75 cm </a:t>
                </a:r>
                <a:r>
                  <a:rPr lang="en-ID" sz="1600" dirty="0" err="1">
                    <a:latin typeface="Calibri" panose="020F0502020204030204" pitchFamily="34" charset="0"/>
                    <a:ea typeface="Calibri" panose="020F0502020204030204" pitchFamily="34" charset="0"/>
                    <a:cs typeface="Times New Roman" panose="02020603050405020304" pitchFamily="18" charset="0"/>
                  </a:rPr>
                  <a:t>memiliki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tiga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en-ID" sz="1600" dirty="0">
                    <a:latin typeface="Calibri" panose="020F0502020204030204" pitchFamily="34" charset="0"/>
                    <a:ea typeface="Calibri" panose="020F0502020204030204" pitchFamily="34" charset="0"/>
                    <a:cs typeface="Times New Roman" panose="02020603050405020304" pitchFamily="18" charset="0"/>
                  </a:rPr>
                  <a:t>.</a:t>
                </a:r>
              </a:p>
              <a:p>
                <a:pPr>
                  <a:lnSpc>
                    <a:spcPct val="100000"/>
                  </a:lnSpc>
                  <a:spcAft>
                    <a:spcPts val="600"/>
                  </a:spcAft>
                </a:pPr>
                <a:r>
                  <a:rPr lang="en-ID" sz="1600" dirty="0" smtClean="0">
                    <a:latin typeface="Calibri" panose="020F0502020204030204" pitchFamily="34" charset="0"/>
                    <a:ea typeface="Calibri" panose="020F0502020204030204" pitchFamily="34" charset="0"/>
                    <a:cs typeface="Times New Roman" panose="02020603050405020304" pitchFamily="18" charset="0"/>
                  </a:rPr>
                  <a:t> </a:t>
                </a:r>
                <a:endParaRPr lang="id-ID" sz="16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4" name="Oval 3"/>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1</a:t>
              </a:r>
              <a:endParaRPr lang="en-US" sz="1600" b="1" dirty="0">
                <a:solidFill>
                  <a:schemeClr val="tx1"/>
                </a:solidFill>
                <a:latin typeface="Arial Rounded MT Bold" panose="020F0704030504030204" pitchFamily="34" charset="0"/>
              </a:endParaRPr>
            </a:p>
          </p:txBody>
        </p:sp>
      </p:grpSp>
      <p:grpSp>
        <p:nvGrpSpPr>
          <p:cNvPr id="18" name="Group 17"/>
          <p:cNvGrpSpPr/>
          <p:nvPr/>
        </p:nvGrpSpPr>
        <p:grpSpPr>
          <a:xfrm>
            <a:off x="1266848" y="2077154"/>
            <a:ext cx="7409608" cy="566612"/>
            <a:chOff x="1266848" y="1525743"/>
            <a:chExt cx="7409608" cy="566612"/>
          </a:xfrm>
        </p:grpSpPr>
        <p:grpSp>
          <p:nvGrpSpPr>
            <p:cNvPr id="21" name="Group 20"/>
            <p:cNvGrpSpPr/>
            <p:nvPr/>
          </p:nvGrpSpPr>
          <p:grpSpPr>
            <a:xfrm>
              <a:off x="1266848" y="1525743"/>
              <a:ext cx="7409608" cy="566612"/>
              <a:chOff x="1547664" y="3613967"/>
              <a:chExt cx="7409608" cy="566612"/>
            </a:xfrm>
          </p:grpSpPr>
          <p:pic>
            <p:nvPicPr>
              <p:cNvPr id="28" name="Picture 27"/>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9"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13967"/>
                <a:ext cx="6998440" cy="56661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7000"/>
                  </a:lnSpc>
                  <a:spcAft>
                    <a:spcPts val="600"/>
                  </a:spcAft>
                </a:pP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nol</a:t>
                </a:r>
                <a:r>
                  <a:rPr lang="en-ID" sz="1600" dirty="0">
                    <a:latin typeface="Calibri" panose="020F0502020204030204" pitchFamily="34" charset="0"/>
                    <a:ea typeface="Calibri" panose="020F0502020204030204" pitchFamily="34" charset="0"/>
                    <a:cs typeface="Times New Roman" panose="02020603050405020304" pitchFamily="18" charset="0"/>
                  </a:rPr>
                  <a:t> yang </a:t>
                </a:r>
                <a:r>
                  <a:rPr lang="en-ID" sz="1600" dirty="0" err="1">
                    <a:latin typeface="Calibri" panose="020F0502020204030204" pitchFamily="34" charset="0"/>
                    <a:ea typeface="Calibri" panose="020F0502020204030204" pitchFamily="34" charset="0"/>
                    <a:cs typeface="Times New Roman" panose="02020603050405020304" pitchFamily="18" charset="0"/>
                  </a:rPr>
                  <a:t>terletak</a:t>
                </a:r>
                <a:r>
                  <a:rPr lang="en-ID" sz="1600" dirty="0">
                    <a:latin typeface="Calibri" panose="020F0502020204030204" pitchFamily="34" charset="0"/>
                    <a:ea typeface="Calibri" panose="020F0502020204030204" pitchFamily="34" charset="0"/>
                    <a:cs typeface="Times New Roman" panose="02020603050405020304" pitchFamily="18" charset="0"/>
                  </a:rPr>
                  <a:t> di </a:t>
                </a:r>
                <a:r>
                  <a:rPr lang="en-ID" sz="1600" dirty="0" err="1">
                    <a:latin typeface="Calibri" panose="020F0502020204030204" pitchFamily="34" charset="0"/>
                    <a:ea typeface="Calibri" panose="020F0502020204030204" pitchFamily="34" charset="0"/>
                    <a:cs typeface="Times New Roman" panose="02020603050405020304" pitchFamily="18" charset="0"/>
                  </a:rPr>
                  <a:t>antara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dua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bukan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nol</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adalah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Contoh</a:t>
                </a:r>
                <a:r>
                  <a:rPr lang="en-ID" sz="1600" dirty="0">
                    <a:latin typeface="Calibri" panose="020F0502020204030204" pitchFamily="34" charset="0"/>
                    <a:ea typeface="Calibri" panose="020F0502020204030204" pitchFamily="34" charset="0"/>
                    <a:cs typeface="Times New Roman" panose="02020603050405020304" pitchFamily="18" charset="0"/>
                  </a:rPr>
                  <a:t>: 305 mm </a:t>
                </a:r>
                <a:r>
                  <a:rPr lang="en-ID" sz="1600" dirty="0" err="1">
                    <a:latin typeface="Calibri" panose="020F0502020204030204" pitchFamily="34" charset="0"/>
                    <a:ea typeface="Calibri" panose="020F0502020204030204" pitchFamily="34" charset="0"/>
                    <a:cs typeface="Times New Roman" panose="02020603050405020304" pitchFamily="18" charset="0"/>
                  </a:rPr>
                  <a:t>memiliki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tiga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en-ID" sz="1600" dirty="0">
                    <a:latin typeface="Calibri" panose="020F0502020204030204" pitchFamily="34" charset="0"/>
                    <a:ea typeface="Calibri" panose="020F0502020204030204" pitchFamily="34" charset="0"/>
                    <a:cs typeface="Times New Roman" panose="02020603050405020304" pitchFamily="18" charset="0"/>
                  </a:rPr>
                  <a:t>.</a:t>
                </a:r>
                <a:endParaRPr lang="en-ID" sz="16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24" name="Oval 23"/>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2</a:t>
              </a:r>
              <a:endParaRPr lang="en-US" sz="1600" b="1" dirty="0">
                <a:solidFill>
                  <a:schemeClr val="tx1"/>
                </a:solidFill>
                <a:latin typeface="Arial Rounded MT Bold" panose="020F0704030504030204" pitchFamily="34" charset="0"/>
              </a:endParaRPr>
            </a:p>
          </p:txBody>
        </p:sp>
      </p:grpSp>
      <p:grpSp>
        <p:nvGrpSpPr>
          <p:cNvPr id="30" name="Group 29"/>
          <p:cNvGrpSpPr/>
          <p:nvPr/>
        </p:nvGrpSpPr>
        <p:grpSpPr>
          <a:xfrm>
            <a:off x="1266848" y="2703618"/>
            <a:ext cx="7409608" cy="566612"/>
            <a:chOff x="1266848" y="1525743"/>
            <a:chExt cx="7409608" cy="566612"/>
          </a:xfrm>
        </p:grpSpPr>
        <p:grpSp>
          <p:nvGrpSpPr>
            <p:cNvPr id="31" name="Group 30"/>
            <p:cNvGrpSpPr/>
            <p:nvPr/>
          </p:nvGrpSpPr>
          <p:grpSpPr>
            <a:xfrm>
              <a:off x="1266848" y="1525743"/>
              <a:ext cx="7409608" cy="566612"/>
              <a:chOff x="1547664" y="3613967"/>
              <a:chExt cx="7409608" cy="566612"/>
            </a:xfrm>
          </p:grpSpPr>
          <p:pic>
            <p:nvPicPr>
              <p:cNvPr id="33" name="Picture 32"/>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3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13967"/>
                <a:ext cx="6998440" cy="56661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7000"/>
                  </a:lnSpc>
                  <a:spcAft>
                    <a:spcPts val="600"/>
                  </a:spcAft>
                </a:pPr>
                <a:r>
                  <a:rPr lang="id-ID" sz="1600" dirty="0">
                    <a:latin typeface="Calibri" panose="020F0502020204030204" pitchFamily="34" charset="0"/>
                    <a:ea typeface="Calibri" panose="020F0502020204030204" pitchFamily="34" charset="0"/>
                    <a:cs typeface="Times New Roman" panose="02020603050405020304" pitchFamily="18" charset="0"/>
                  </a:rPr>
                  <a:t>A</a:t>
                </a:r>
                <a:r>
                  <a:rPr lang="en-ID" sz="1600" dirty="0" err="1">
                    <a:latin typeface="Calibri" panose="020F0502020204030204" pitchFamily="34" charset="0"/>
                    <a:ea typeface="Calibri" panose="020F0502020204030204" pitchFamily="34" charset="0"/>
                    <a:cs typeface="Times New Roman" panose="02020603050405020304" pitchFamily="18" charset="0"/>
                  </a:rPr>
                  <a:t>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nol</a:t>
                </a:r>
                <a:r>
                  <a:rPr lang="en-ID" sz="1600" dirty="0">
                    <a:latin typeface="Calibri" panose="020F0502020204030204" pitchFamily="34" charset="0"/>
                    <a:ea typeface="Calibri" panose="020F0502020204030204" pitchFamily="34" charset="0"/>
                    <a:cs typeface="Times New Roman" panose="02020603050405020304" pitchFamily="18" charset="0"/>
                  </a:rPr>
                  <a:t> yang </a:t>
                </a:r>
                <a:r>
                  <a:rPr lang="en-ID" sz="1600" dirty="0" err="1">
                    <a:latin typeface="Calibri" panose="020F0502020204030204" pitchFamily="34" charset="0"/>
                    <a:ea typeface="Calibri" panose="020F0502020204030204" pitchFamily="34" charset="0"/>
                    <a:cs typeface="Times New Roman" panose="02020603050405020304" pitchFamily="18" charset="0"/>
                  </a:rPr>
                  <a:t>terletak</a:t>
                </a:r>
                <a:r>
                  <a:rPr lang="en-ID" sz="1600" dirty="0">
                    <a:latin typeface="Calibri" panose="020F0502020204030204" pitchFamily="34" charset="0"/>
                    <a:ea typeface="Calibri" panose="020F0502020204030204" pitchFamily="34" charset="0"/>
                    <a:cs typeface="Times New Roman" panose="02020603050405020304" pitchFamily="18" charset="0"/>
                  </a:rPr>
                  <a:t> di </a:t>
                </a:r>
                <a:r>
                  <a:rPr lang="en-ID" sz="1600" dirty="0" err="1">
                    <a:latin typeface="Calibri" panose="020F0502020204030204" pitchFamily="34" charset="0"/>
                    <a:ea typeface="Calibri" panose="020F0502020204030204" pitchFamily="34" charset="0"/>
                    <a:cs typeface="Times New Roman" panose="02020603050405020304" pitchFamily="18" charset="0"/>
                  </a:rPr>
                  <a:t>belakang</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bukan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nol</a:t>
                </a:r>
                <a:r>
                  <a:rPr lang="en-ID" sz="1600" dirty="0">
                    <a:latin typeface="Calibri" panose="020F0502020204030204" pitchFamily="34" charset="0"/>
                    <a:ea typeface="Calibri" panose="020F0502020204030204" pitchFamily="34" charset="0"/>
                    <a:cs typeface="Times New Roman" panose="02020603050405020304" pitchFamily="18" charset="0"/>
                  </a:rPr>
                  <a:t> yang </a:t>
                </a:r>
                <a:r>
                  <a:rPr lang="en-ID" sz="1600" dirty="0" err="1">
                    <a:latin typeface="Calibri" panose="020F0502020204030204" pitchFamily="34" charset="0"/>
                    <a:ea typeface="Calibri" panose="020F0502020204030204" pitchFamily="34" charset="0"/>
                    <a:cs typeface="Times New Roman" panose="02020603050405020304" pitchFamily="18" charset="0"/>
                  </a:rPr>
                  <a:t>terakhir</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dan</a:t>
                </a:r>
                <a:r>
                  <a:rPr lang="en-ID" sz="1600" dirty="0">
                    <a:latin typeface="Calibri" panose="020F0502020204030204" pitchFamily="34" charset="0"/>
                    <a:ea typeface="Calibri" panose="020F0502020204030204" pitchFamily="34" charset="0"/>
                    <a:cs typeface="Times New Roman" panose="02020603050405020304" pitchFamily="18" charset="0"/>
                  </a:rPr>
                  <a:t> di </a:t>
                </a:r>
                <a:r>
                  <a:rPr lang="en-ID" sz="1600" dirty="0" err="1">
                    <a:latin typeface="Calibri" panose="020F0502020204030204" pitchFamily="34" charset="0"/>
                    <a:ea typeface="Calibri" panose="020F0502020204030204" pitchFamily="34" charset="0"/>
                    <a:cs typeface="Times New Roman" panose="02020603050405020304" pitchFamily="18" charset="0"/>
                  </a:rPr>
                  <a:t>belakang</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tanda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desimal</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adalah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Contoh</a:t>
                </a:r>
                <a:r>
                  <a:rPr lang="en-ID" sz="1600" dirty="0">
                    <a:latin typeface="Calibri" panose="020F0502020204030204" pitchFamily="34" charset="0"/>
                    <a:ea typeface="Calibri" panose="020F0502020204030204" pitchFamily="34" charset="0"/>
                    <a:cs typeface="Times New Roman" panose="02020603050405020304" pitchFamily="18" charset="0"/>
                  </a:rPr>
                  <a:t>: 43,20 mm </a:t>
                </a:r>
                <a:r>
                  <a:rPr lang="en-ID" sz="1600" dirty="0" err="1">
                    <a:latin typeface="Calibri" panose="020F0502020204030204" pitchFamily="34" charset="0"/>
                    <a:ea typeface="Calibri" panose="020F0502020204030204" pitchFamily="34" charset="0"/>
                    <a:cs typeface="Times New Roman" panose="02020603050405020304" pitchFamily="18" charset="0"/>
                  </a:rPr>
                  <a:t>memiliki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empat</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en-ID" sz="1600" dirty="0">
                    <a:latin typeface="Calibri" panose="020F0502020204030204" pitchFamily="34" charset="0"/>
                    <a:ea typeface="Calibri" panose="020F0502020204030204" pitchFamily="34" charset="0"/>
                    <a:cs typeface="Times New Roman" panose="02020603050405020304" pitchFamily="18" charset="0"/>
                  </a:rPr>
                  <a:t>. </a:t>
                </a:r>
                <a:endParaRPr lang="en-ID" sz="16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32" name="Oval 31"/>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3</a:t>
              </a:r>
              <a:endParaRPr lang="en-US" sz="1600" b="1" dirty="0">
                <a:solidFill>
                  <a:schemeClr val="tx1"/>
                </a:solidFill>
                <a:latin typeface="Arial Rounded MT Bold" panose="020F0704030504030204" pitchFamily="34" charset="0"/>
              </a:endParaRPr>
            </a:p>
          </p:txBody>
        </p:sp>
      </p:grpSp>
      <p:grpSp>
        <p:nvGrpSpPr>
          <p:cNvPr id="35" name="Group 34"/>
          <p:cNvGrpSpPr/>
          <p:nvPr/>
        </p:nvGrpSpPr>
        <p:grpSpPr>
          <a:xfrm>
            <a:off x="1266848" y="3579870"/>
            <a:ext cx="7409608" cy="566612"/>
            <a:chOff x="1266848" y="1525743"/>
            <a:chExt cx="7409608" cy="566612"/>
          </a:xfrm>
        </p:grpSpPr>
        <p:grpSp>
          <p:nvGrpSpPr>
            <p:cNvPr id="36" name="Group 35"/>
            <p:cNvGrpSpPr/>
            <p:nvPr/>
          </p:nvGrpSpPr>
          <p:grpSpPr>
            <a:xfrm>
              <a:off x="1266848" y="1525743"/>
              <a:ext cx="7409608" cy="566612"/>
              <a:chOff x="1547664" y="3613967"/>
              <a:chExt cx="7409608" cy="566612"/>
            </a:xfrm>
          </p:grpSpPr>
          <p:pic>
            <p:nvPicPr>
              <p:cNvPr id="38" name="Picture 37"/>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39"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13967"/>
                <a:ext cx="6998440" cy="56661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7000"/>
                  </a:lnSpc>
                  <a:spcAft>
                    <a:spcPts val="600"/>
                  </a:spcAft>
                </a:pP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nol</a:t>
                </a:r>
                <a:r>
                  <a:rPr lang="en-ID" sz="1600" dirty="0">
                    <a:latin typeface="Calibri" panose="020F0502020204030204" pitchFamily="34" charset="0"/>
                    <a:ea typeface="Calibri" panose="020F0502020204030204" pitchFamily="34" charset="0"/>
                    <a:cs typeface="Times New Roman" panose="02020603050405020304" pitchFamily="18" charset="0"/>
                  </a:rPr>
                  <a:t> yang </a:t>
                </a:r>
                <a:r>
                  <a:rPr lang="en-ID" sz="1600" dirty="0" err="1">
                    <a:latin typeface="Calibri" panose="020F0502020204030204" pitchFamily="34" charset="0"/>
                    <a:ea typeface="Calibri" panose="020F0502020204030204" pitchFamily="34" charset="0"/>
                    <a:cs typeface="Times New Roman" panose="02020603050405020304" pitchFamily="18" charset="0"/>
                  </a:rPr>
                  <a:t>terletak</a:t>
                </a:r>
                <a:r>
                  <a:rPr lang="en-ID" sz="1600" dirty="0">
                    <a:latin typeface="Calibri" panose="020F0502020204030204" pitchFamily="34" charset="0"/>
                    <a:ea typeface="Calibri" panose="020F0502020204030204" pitchFamily="34" charset="0"/>
                    <a:cs typeface="Times New Roman" panose="02020603050405020304" pitchFamily="18" charset="0"/>
                  </a:rPr>
                  <a:t> di </a:t>
                </a:r>
                <a:r>
                  <a:rPr lang="en-ID" sz="1600" dirty="0" err="1">
                    <a:latin typeface="Calibri" panose="020F0502020204030204" pitchFamily="34" charset="0"/>
                    <a:ea typeface="Calibri" panose="020F0502020204030204" pitchFamily="34" charset="0"/>
                    <a:cs typeface="Times New Roman" panose="02020603050405020304" pitchFamily="18" charset="0"/>
                  </a:rPr>
                  <a:t>depan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bukan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nol</a:t>
                </a:r>
                <a:r>
                  <a:rPr lang="en-ID" sz="1600" dirty="0">
                    <a:latin typeface="Calibri" panose="020F0502020204030204" pitchFamily="34" charset="0"/>
                    <a:ea typeface="Calibri" panose="020F0502020204030204" pitchFamily="34" charset="0"/>
                    <a:cs typeface="Times New Roman" panose="02020603050405020304" pitchFamily="18" charset="0"/>
                  </a:rPr>
                  <a:t> yang </a:t>
                </a:r>
                <a:r>
                  <a:rPr lang="en-ID" sz="1600" dirty="0" err="1">
                    <a:latin typeface="Calibri" panose="020F0502020204030204" pitchFamily="34" charset="0"/>
                    <a:ea typeface="Calibri" panose="020F0502020204030204" pitchFamily="34" charset="0"/>
                    <a:cs typeface="Times New Roman" panose="02020603050405020304" pitchFamily="18" charset="0"/>
                  </a:rPr>
                  <a:t>pertama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baik</a:t>
                </a:r>
                <a:r>
                  <a:rPr lang="en-ID" sz="1600" dirty="0">
                    <a:latin typeface="Calibri" panose="020F0502020204030204" pitchFamily="34" charset="0"/>
                    <a:ea typeface="Calibri" panose="020F0502020204030204" pitchFamily="34" charset="0"/>
                    <a:cs typeface="Times New Roman" panose="02020603050405020304" pitchFamily="18" charset="0"/>
                  </a:rPr>
                  <a:t> di </a:t>
                </a:r>
                <a:r>
                  <a:rPr lang="en-ID" sz="1600" dirty="0" err="1">
                    <a:latin typeface="Calibri" panose="020F0502020204030204" pitchFamily="34" charset="0"/>
                    <a:ea typeface="Calibri" panose="020F0502020204030204" pitchFamily="34" charset="0"/>
                    <a:cs typeface="Times New Roman" panose="02020603050405020304" pitchFamily="18" charset="0"/>
                  </a:rPr>
                  <a:t>sebelah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kiri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atau</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kanan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tanda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desimal</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adalah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tidak</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en-ID" sz="1600" dirty="0">
                    <a:latin typeface="Calibri" panose="020F0502020204030204" pitchFamily="34" charset="0"/>
                    <a:ea typeface="Calibri" panose="020F0502020204030204" pitchFamily="34" charset="0"/>
                    <a:cs typeface="Times New Roman" panose="02020603050405020304" pitchFamily="18" charset="0"/>
                  </a:rPr>
                  <a:t>.</a:t>
                </a:r>
                <a:r>
                  <a:rPr lang="id-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Contoh</a:t>
                </a:r>
                <a:r>
                  <a:rPr lang="en-ID" sz="1600" dirty="0">
                    <a:latin typeface="Calibri" panose="020F0502020204030204" pitchFamily="34" charset="0"/>
                    <a:ea typeface="Calibri" panose="020F0502020204030204" pitchFamily="34" charset="0"/>
                    <a:cs typeface="Times New Roman" panose="02020603050405020304" pitchFamily="18" charset="0"/>
                  </a:rPr>
                  <a:t>: 0,25 kg </a:t>
                </a:r>
                <a:r>
                  <a:rPr lang="en-ID" sz="1600" dirty="0" err="1">
                    <a:latin typeface="Calibri" panose="020F0502020204030204" pitchFamily="34" charset="0"/>
                    <a:ea typeface="Calibri" panose="020F0502020204030204" pitchFamily="34" charset="0"/>
                    <a:cs typeface="Times New Roman" panose="02020603050405020304" pitchFamily="18" charset="0"/>
                  </a:rPr>
                  <a:t>memiliki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dua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smtClean="0">
                    <a:latin typeface="Calibri" panose="020F0502020204030204" pitchFamily="34" charset="0"/>
                    <a:ea typeface="Calibri" panose="020F0502020204030204" pitchFamily="34" charset="0"/>
                    <a:cs typeface="Times New Roman" panose="02020603050405020304" pitchFamily="18" charset="0"/>
                  </a:rPr>
                  <a:t>dan</a:t>
                </a:r>
                <a:r>
                  <a:rPr lang="en-ID" sz="1600" dirty="0" smtClean="0">
                    <a:latin typeface="Calibri" panose="020F0502020204030204" pitchFamily="34" charset="0"/>
                    <a:ea typeface="Calibri" panose="020F0502020204030204" pitchFamily="34" charset="0"/>
                    <a:cs typeface="Times New Roman" panose="02020603050405020304" pitchFamily="18" charset="0"/>
                  </a:rPr>
                  <a:t> 0,003 </a:t>
                </a:r>
                <a:r>
                  <a:rPr lang="en-ID" sz="1600" dirty="0">
                    <a:latin typeface="Calibri" panose="020F0502020204030204" pitchFamily="34" charset="0"/>
                    <a:ea typeface="Calibri" panose="020F0502020204030204" pitchFamily="34" charset="0"/>
                    <a:cs typeface="Times New Roman" panose="02020603050405020304" pitchFamily="18" charset="0"/>
                  </a:rPr>
                  <a:t>kg </a:t>
                </a:r>
                <a:r>
                  <a:rPr lang="en-ID" sz="1600" dirty="0" err="1">
                    <a:latin typeface="Calibri" panose="020F0502020204030204" pitchFamily="34" charset="0"/>
                    <a:ea typeface="Calibri" panose="020F0502020204030204" pitchFamily="34" charset="0"/>
                    <a:cs typeface="Times New Roman" panose="02020603050405020304" pitchFamily="18" charset="0"/>
                  </a:rPr>
                  <a:t>memiliki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satu</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angka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penting</a:t>
                </a:r>
                <a:r>
                  <a:rPr lang="id-ID" sz="1600" dirty="0">
                    <a:latin typeface="Calibri" panose="020F0502020204030204" pitchFamily="34" charset="0"/>
                    <a:ea typeface="Calibri" panose="020F0502020204030204" pitchFamily="34" charset="0"/>
                    <a:cs typeface="Times New Roman" panose="02020603050405020304" pitchFamily="18" charset="0"/>
                  </a:rPr>
                  <a:t>.</a:t>
                </a:r>
                <a:endParaRPr lang="id-ID" sz="16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37" name="Oval 36"/>
            <p:cNvSpPr/>
            <p:nvPr/>
          </p:nvSpPr>
          <p:spPr>
            <a:xfrm>
              <a:off x="1322879" y="16041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4</a:t>
              </a:r>
              <a:endParaRPr lang="en-US" sz="1600" b="1" dirty="0">
                <a:solidFill>
                  <a:schemeClr val="tx1"/>
                </a:solidFill>
                <a:latin typeface="Arial Rounded MT Bold" panose="020F0704030504030204" pitchFamily="34" charset="0"/>
              </a:endParaRPr>
            </a:p>
          </p:txBody>
        </p:sp>
      </p:grpSp>
    </p:spTree>
    <p:extLst>
      <p:ext uri="{BB962C8B-B14F-4D97-AF65-F5344CB8AC3E}">
        <p14:creationId xmlns:p14="http://schemas.microsoft.com/office/powerpoint/2010/main" val="59492225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randombar(horizontal)">
                                      <p:cBhvr>
                                        <p:cTn id="21" dur="500"/>
                                        <p:tgtEl>
                                          <p:spTgt spid="18"/>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randombar(horizontal)">
                                      <p:cBhvr>
                                        <p:cTn id="25" dur="500"/>
                                        <p:tgtEl>
                                          <p:spTgt spid="30"/>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randombar(horizontal)">
                                      <p:cBhvr>
                                        <p:cTn id="2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13039" y="411510"/>
            <a:ext cx="7004853" cy="69771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Aturan</a:t>
            </a:r>
            <a:r>
              <a:rPr lang="en-US" sz="2800" b="1" dirty="0" smtClean="0">
                <a:solidFill>
                  <a:srgbClr val="F06881"/>
                </a:solidFill>
                <a:latin typeface="Calibri" panose="020F0502020204030204" pitchFamily="34" charset="0"/>
              </a:rPr>
              <a:t> untuk </a:t>
            </a:r>
            <a:r>
              <a:rPr lang="en-US" sz="2800" b="1" dirty="0" err="1" smtClean="0">
                <a:solidFill>
                  <a:srgbClr val="F06881"/>
                </a:solidFill>
                <a:latin typeface="Calibri" panose="020F0502020204030204" pitchFamily="34" charset="0"/>
              </a:rPr>
              <a:t>Menentukan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Angka</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Penting</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266848" y="1520446"/>
            <a:ext cx="504056" cy="504056"/>
          </a:xfrm>
          <a:prstGeom prst="rect">
            <a:avLst/>
          </a:prstGeom>
        </p:spPr>
      </p:pic>
      <p:grpSp>
        <p:nvGrpSpPr>
          <p:cNvPr id="3" name="Group 2"/>
          <p:cNvGrpSpPr/>
          <p:nvPr/>
        </p:nvGrpSpPr>
        <p:grpSpPr>
          <a:xfrm>
            <a:off x="1322879" y="1547700"/>
            <a:ext cx="7281570" cy="1980927"/>
            <a:chOff x="1322879" y="1547700"/>
            <a:chExt cx="7281570" cy="1980927"/>
          </a:xfrm>
        </p:grpSpPr>
        <p:sp>
          <p:nvSpPr>
            <p:cNvPr id="4" name="Oval 3"/>
            <p:cNvSpPr/>
            <p:nvPr/>
          </p:nvSpPr>
          <p:spPr>
            <a:xfrm>
              <a:off x="1322879" y="1560966"/>
              <a:ext cx="395989" cy="391520"/>
            </a:xfrm>
            <a:prstGeom prst="ellipse">
              <a:avLst/>
            </a:prstGeom>
            <a:solidFill>
              <a:srgbClr val="F2C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Rounded MT Bold" panose="020F0704030504030204" pitchFamily="34" charset="0"/>
                </a:rPr>
                <a:t>5</a:t>
              </a:r>
              <a:endParaRPr lang="en-US" sz="1600" b="1" dirty="0">
                <a:solidFill>
                  <a:schemeClr val="tx1"/>
                </a:solidFill>
                <a:latin typeface="Arial Rounded MT Bold" panose="020F0704030504030204" pitchFamily="34" charset="0"/>
              </a:endParaRPr>
            </a:p>
          </p:txBody>
        </p:sp>
        <p:sp>
          <p:nvSpPr>
            <p:cNvPr id="40" name="TextBox 39">
              <a:extLst>
                <a:ext uri="{FF2B5EF4-FFF2-40B4-BE49-F238E27FC236}">
                  <a16:creationId xmlns:a16="http://schemas.microsoft.com/office/drawing/2014/main" id="{4B4CC63A-3F76-5F63-9554-9380328D7B5E}"/>
                </a:ext>
              </a:extLst>
            </p:cNvPr>
            <p:cNvSpPr txBox="1"/>
            <p:nvPr/>
          </p:nvSpPr>
          <p:spPr>
            <a:xfrm>
              <a:off x="1770905" y="1547700"/>
              <a:ext cx="6833544" cy="1980927"/>
            </a:xfrm>
            <a:prstGeom prst="rect">
              <a:avLst/>
            </a:prstGeom>
            <a:noFill/>
          </p:spPr>
          <p:txBody>
            <a:bodyPr wrap="square">
              <a:spAutoFit/>
            </a:bodyPr>
            <a:lstStyle/>
            <a:p>
              <a:pPr>
                <a:lnSpc>
                  <a:spcPct val="107000"/>
                </a:lnSpc>
                <a:spcAft>
                  <a:spcPts val="600"/>
                </a:spcAft>
              </a:pPr>
              <a:r>
                <a:rPr lang="en-ID" sz="1600"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Angka</a:t>
              </a:r>
              <a:r>
                <a:rPr lang="en-ID"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nol</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yang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terletak</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di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belakang</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angka</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bukan</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nol</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dan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tidak</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diberi</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garis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bawah</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adalah</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angka</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tidak</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penting</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endParaRPr lang="id-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Contoh</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u="sng" dirty="0">
                  <a:solidFill>
                    <a:srgbClr val="4F81BD"/>
                  </a:solidFill>
                  <a:latin typeface="Calibri" panose="020F0502020204030204" pitchFamily="34" charset="0"/>
                  <a:ea typeface="Calibri" panose="020F0502020204030204" pitchFamily="34" charset="0"/>
                  <a:cs typeface="Times New Roman" panose="02020603050405020304" pitchFamily="18" charset="0"/>
                </a:rPr>
                <a:t>1</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00 g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memiliki</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satu</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angka</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penting</a:t>
              </a:r>
              <a:endParaRPr lang="id-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US"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US"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2</a:t>
              </a:r>
              <a:r>
                <a:rPr lang="en-ID" sz="1600" u="sng" dirty="0">
                  <a:solidFill>
                    <a:srgbClr val="4F81BD"/>
                  </a:solidFill>
                  <a:latin typeface="Calibri" panose="020F0502020204030204" pitchFamily="34" charset="0"/>
                  <a:ea typeface="Calibri" panose="020F0502020204030204" pitchFamily="34" charset="0"/>
                  <a:cs typeface="Times New Roman" panose="02020603050405020304" pitchFamily="18" charset="0"/>
                </a:rPr>
                <a:t>0</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0 g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memiliki</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dua</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angka</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penting</a:t>
              </a:r>
              <a:r>
                <a:rPr lang="en-ID"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endParaRPr lang="id-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US"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US"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1</a:t>
              </a:r>
              <a:r>
                <a:rPr lang="en-ID" sz="1600" u="sng"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2</a:t>
              </a:r>
              <a:r>
                <a:rPr lang="en-ID"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0 </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g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memiliki</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dua</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a:solidFill>
                    <a:srgbClr val="4F81BD"/>
                  </a:solidFill>
                  <a:latin typeface="Calibri" panose="020F0502020204030204" pitchFamily="34" charset="0"/>
                  <a:ea typeface="Calibri" panose="020F0502020204030204" pitchFamily="34" charset="0"/>
                  <a:cs typeface="Times New Roman" panose="02020603050405020304" pitchFamily="18" charset="0"/>
                </a:rPr>
                <a:t>angka</a:t>
              </a:r>
              <a:r>
                <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en-ID" sz="1600"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penting</a:t>
              </a:r>
              <a:endParaRPr lang="en-ID" sz="1600"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endParaRPr lang="en-ID" sz="1600"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7988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13039" y="411510"/>
            <a:ext cx="7004853" cy="69771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Notasi</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Eksponen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Notasi</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Ilmiah</a:t>
            </a:r>
            <a:r>
              <a:rPr lang="en-US" sz="2800" b="1" dirty="0" smtClean="0">
                <a:solidFill>
                  <a:srgbClr val="F06881"/>
                </a:solidFill>
                <a:latin typeface="Calibri" panose="020F0502020204030204" pitchFamily="34" charset="0"/>
              </a:rPr>
              <a:t>)</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2" name="Rectangle 1"/>
          <p:cNvSpPr/>
          <p:nvPr/>
        </p:nvSpPr>
        <p:spPr>
          <a:xfrm>
            <a:off x="1069902" y="1534838"/>
            <a:ext cx="7750570" cy="1200329"/>
          </a:xfrm>
          <a:prstGeom prst="rect">
            <a:avLst/>
          </a:prstGeom>
        </p:spPr>
        <p:txBody>
          <a:bodyPr wrap="square">
            <a:spAutoFit/>
          </a:bodyPr>
          <a:lstStyle/>
          <a:p>
            <a:pPr marL="285750" indent="-285750">
              <a:spcAft>
                <a:spcPts val="600"/>
              </a:spcAft>
              <a:buFont typeface="Wingdings" panose="05000000000000000000" pitchFamily="2" charset="2"/>
              <a:buChar char="ü"/>
            </a:pPr>
            <a:r>
              <a:rPr lang="id-ID" dirty="0">
                <a:solidFill>
                  <a:srgbClr val="4F81BD"/>
                </a:solidFill>
              </a:rPr>
              <a:t>Dalam hasil perhitungan fisika sering diperoleh hasil yang sangat besar atau sangat kecil. Untuk memudahkan penulisan, digunakan notasi ilmiah atau notasi eksponen yang terdiri atas angka penting dan orde besaran. Adapun bentuk penulisan notasi ilmiah adalah sebagai berikut.</a:t>
            </a:r>
            <a:endParaRPr lang="id-ID" dirty="0">
              <a:solidFill>
                <a:srgbClr val="4F81BD"/>
              </a:solidFill>
            </a:endParaRPr>
          </a:p>
        </p:txBody>
      </p:sp>
      <mc:AlternateContent xmlns:mc="http://schemas.openxmlformats.org/markup-compatibility/2006">
        <mc:Choice xmlns:a14="http://schemas.microsoft.com/office/drawing/2010/main" Requires="a14">
          <p:sp>
            <p:nvSpPr>
              <p:cNvPr id="40" name="TextBox 39">
                <a:extLst>
                  <a:ext uri="{FF2B5EF4-FFF2-40B4-BE49-F238E27FC236}">
                    <a16:creationId xmlns:a16="http://schemas.microsoft.com/office/drawing/2014/main" id="{54220CDD-2F96-9D30-650B-B9110AEF4D9F}"/>
                  </a:ext>
                </a:extLst>
              </p:cNvPr>
              <p:cNvSpPr txBox="1"/>
              <p:nvPr/>
            </p:nvSpPr>
            <p:spPr>
              <a:xfrm>
                <a:off x="2843808" y="2969144"/>
                <a:ext cx="1368152" cy="369332"/>
              </a:xfrm>
              <a:prstGeom prst="rect">
                <a:avLst/>
              </a:prstGeom>
              <a:ln>
                <a:solidFill>
                  <a:srgbClr val="E589AF"/>
                </a:solidFill>
              </a:ln>
            </p:spPr>
            <p:style>
              <a:lnRef idx="2">
                <a:schemeClr val="accent5"/>
              </a:lnRef>
              <a:fillRef idx="1">
                <a:schemeClr val="lt1"/>
              </a:fillRef>
              <a:effectRef idx="0">
                <a:schemeClr val="accent5"/>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d-ID" sz="2400" i="1" smtClean="0">
                          <a:solidFill>
                            <a:srgbClr val="4F81BD"/>
                          </a:solidFill>
                          <a:latin typeface="Cambria Math" panose="02040503050406030204" pitchFamily="18" charset="0"/>
                          <a:ea typeface="Cambria Math" panose="02040503050406030204" pitchFamily="18" charset="0"/>
                        </a:rPr>
                        <m:t>𝑎</m:t>
                      </m:r>
                      <m:r>
                        <a:rPr lang="id-ID" sz="2400" b="0" i="1" smtClean="0">
                          <a:solidFill>
                            <a:srgbClr val="4F81BD"/>
                          </a:solidFill>
                          <a:latin typeface="Cambria Math" panose="02040503050406030204" pitchFamily="18" charset="0"/>
                          <a:ea typeface="Cambria Math" panose="02040503050406030204" pitchFamily="18" charset="0"/>
                        </a:rPr>
                        <m:t>,…×</m:t>
                      </m:r>
                      <m:sSup>
                        <m:sSupPr>
                          <m:ctrlPr>
                            <a:rPr lang="id-ID" sz="2400" b="0" i="1" smtClean="0">
                              <a:solidFill>
                                <a:srgbClr val="4F81BD"/>
                              </a:solidFill>
                              <a:latin typeface="Cambria Math" panose="02040503050406030204" pitchFamily="18" charset="0"/>
                              <a:ea typeface="Cambria Math" panose="02040503050406030204" pitchFamily="18" charset="0"/>
                            </a:rPr>
                          </m:ctrlPr>
                        </m:sSupPr>
                        <m:e>
                          <m:r>
                            <a:rPr lang="id-ID" sz="2400" b="0" i="1" smtClean="0">
                              <a:solidFill>
                                <a:srgbClr val="4F81BD"/>
                              </a:solidFill>
                              <a:latin typeface="Cambria Math" panose="02040503050406030204" pitchFamily="18" charset="0"/>
                              <a:ea typeface="Cambria Math" panose="02040503050406030204" pitchFamily="18" charset="0"/>
                            </a:rPr>
                            <m:t>10</m:t>
                          </m:r>
                        </m:e>
                        <m:sup>
                          <m:r>
                            <a:rPr lang="id-ID" sz="2400" b="0" i="1" smtClean="0">
                              <a:solidFill>
                                <a:srgbClr val="4F81BD"/>
                              </a:solidFill>
                              <a:latin typeface="Cambria Math" panose="02040503050406030204" pitchFamily="18" charset="0"/>
                              <a:ea typeface="Cambria Math" panose="02040503050406030204" pitchFamily="18" charset="0"/>
                            </a:rPr>
                            <m:t>𝑛</m:t>
                          </m:r>
                        </m:sup>
                      </m:sSup>
                    </m:oMath>
                  </m:oMathPara>
                </a14:m>
                <a:endParaRPr lang="en-ID" sz="2400" dirty="0">
                  <a:solidFill>
                    <a:srgbClr val="4F81BD"/>
                  </a:solidFill>
                </a:endParaRPr>
              </a:p>
            </p:txBody>
          </p:sp>
        </mc:Choice>
        <mc:Fallback>
          <p:sp>
            <p:nvSpPr>
              <p:cNvPr id="40" name="TextBox 39">
                <a:extLst>
                  <a:ext uri="{FF2B5EF4-FFF2-40B4-BE49-F238E27FC236}">
                    <a16:creationId xmlns:a16="http://schemas.microsoft.com/office/drawing/2014/main" id="{54220CDD-2F96-9D30-650B-B9110AEF4D9F}"/>
                  </a:ext>
                </a:extLst>
              </p:cNvPr>
              <p:cNvSpPr txBox="1">
                <a:spLocks noRot="1" noChangeAspect="1" noMove="1" noResize="1" noEditPoints="1" noAdjustHandles="1" noChangeArrowheads="1" noChangeShapeType="1" noTextEdit="1"/>
              </p:cNvSpPr>
              <p:nvPr/>
            </p:nvSpPr>
            <p:spPr>
              <a:xfrm>
                <a:off x="2843808" y="2969144"/>
                <a:ext cx="1368152" cy="369332"/>
              </a:xfrm>
              <a:prstGeom prst="rect">
                <a:avLst/>
              </a:prstGeom>
              <a:blipFill>
                <a:blip r:embed="rId4"/>
                <a:stretch>
                  <a:fillRect l="-4386" r="-1754" b="-3077"/>
                </a:stretch>
              </a:blipFill>
              <a:ln>
                <a:solidFill>
                  <a:srgbClr val="E589AF"/>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1" name="TextBox 40">
                <a:extLst>
                  <a:ext uri="{FF2B5EF4-FFF2-40B4-BE49-F238E27FC236}">
                    <a16:creationId xmlns:a16="http://schemas.microsoft.com/office/drawing/2014/main" id="{83086EC1-0DEC-2CE0-B476-ADD6C15B648E}"/>
                  </a:ext>
                </a:extLst>
              </p:cNvPr>
              <p:cNvSpPr txBox="1"/>
              <p:nvPr/>
            </p:nvSpPr>
            <p:spPr>
              <a:xfrm>
                <a:off x="4889120" y="2830945"/>
                <a:ext cx="2880320" cy="1169551"/>
              </a:xfrm>
              <a:prstGeom prst="rect">
                <a:avLst/>
              </a:prstGeom>
              <a:noFill/>
            </p:spPr>
            <p:txBody>
              <a:bodyPr wrap="square">
                <a:spAutoFit/>
              </a:bodyPr>
              <a:lstStyle/>
              <a:p>
                <a:r>
                  <a:rPr lang="id-ID" sz="1400" dirty="0" smtClean="0">
                    <a:solidFill>
                      <a:srgbClr val="4F81BD"/>
                    </a:solidFill>
                  </a:rPr>
                  <a:t>dengan </a:t>
                </a:r>
              </a:p>
              <a:p>
                <a14:m>
                  <m:oMath xmlns:m="http://schemas.openxmlformats.org/officeDocument/2006/math">
                    <m:r>
                      <a:rPr lang="id-ID" sz="1400" b="0" i="1" smtClean="0">
                        <a:solidFill>
                          <a:srgbClr val="4F81BD"/>
                        </a:solidFill>
                        <a:latin typeface="Cambria Math" panose="02040503050406030204" pitchFamily="18" charset="0"/>
                      </a:rPr>
                      <m:t>𝑎</m:t>
                    </m:r>
                  </m:oMath>
                </a14:m>
                <a:r>
                  <a:rPr lang="id-ID" sz="1400" dirty="0">
                    <a:solidFill>
                      <a:srgbClr val="4F81BD"/>
                    </a:solidFill>
                  </a:rPr>
                  <a:t> = bilangan asli (1, 2, 3, ...., 9),</a:t>
                </a:r>
              </a:p>
              <a:p>
                <a14:m>
                  <m:oMath xmlns:m="http://schemas.openxmlformats.org/officeDocument/2006/math">
                    <m:r>
                      <a:rPr lang="id-ID" sz="1400" b="0" i="1" smtClean="0">
                        <a:solidFill>
                          <a:srgbClr val="4F81BD"/>
                        </a:solidFill>
                        <a:latin typeface="Cambria Math" panose="02040503050406030204" pitchFamily="18" charset="0"/>
                        <a:ea typeface="Cambria Math" panose="02040503050406030204" pitchFamily="18" charset="0"/>
                      </a:rPr>
                      <m:t>𝑛</m:t>
                    </m:r>
                  </m:oMath>
                </a14:m>
                <a:r>
                  <a:rPr lang="id-ID" sz="1400" dirty="0">
                    <a:solidFill>
                      <a:srgbClr val="4F81BD"/>
                    </a:solidFill>
                    <a:latin typeface="Calibri" panose="020F0502020204030204" pitchFamily="34" charset="0"/>
                  </a:rPr>
                  <a:t> = eksponen (bilangan bulat),</a:t>
                </a:r>
              </a:p>
              <a:p>
                <a14:m>
                  <m:oMath xmlns:m="http://schemas.openxmlformats.org/officeDocument/2006/math">
                    <m:r>
                      <a:rPr lang="id-ID" sz="1400" i="1">
                        <a:solidFill>
                          <a:srgbClr val="4F81BD"/>
                        </a:solidFill>
                        <a:latin typeface="Cambria Math" panose="02040503050406030204" pitchFamily="18" charset="0"/>
                      </a:rPr>
                      <m:t>𝑎</m:t>
                    </m:r>
                  </m:oMath>
                </a14:m>
                <a:r>
                  <a:rPr lang="id-ID" sz="1400" dirty="0">
                    <a:solidFill>
                      <a:srgbClr val="4F81BD"/>
                    </a:solidFill>
                  </a:rPr>
                  <a:t>,... = bilangan pentingnya, dan</a:t>
                </a:r>
              </a:p>
              <a:p>
                <a14:m>
                  <m:oMath xmlns:m="http://schemas.openxmlformats.org/officeDocument/2006/math">
                    <m:sSup>
                      <m:sSupPr>
                        <m:ctrlPr>
                          <a:rPr lang="id-ID" sz="1400" b="0" i="1" smtClean="0">
                            <a:solidFill>
                              <a:srgbClr val="4F81BD"/>
                            </a:solidFill>
                            <a:latin typeface="Cambria Math" panose="02040503050406030204" pitchFamily="18" charset="0"/>
                            <a:ea typeface="Cambria Math" panose="02040503050406030204" pitchFamily="18" charset="0"/>
                          </a:rPr>
                        </m:ctrlPr>
                      </m:sSupPr>
                      <m:e>
                        <m:r>
                          <a:rPr lang="id-ID" sz="1400" b="0" i="1" smtClean="0">
                            <a:solidFill>
                              <a:srgbClr val="4F81BD"/>
                            </a:solidFill>
                            <a:latin typeface="Cambria Math" panose="02040503050406030204" pitchFamily="18" charset="0"/>
                            <a:ea typeface="Cambria Math" panose="02040503050406030204" pitchFamily="18" charset="0"/>
                          </a:rPr>
                          <m:t>10</m:t>
                        </m:r>
                      </m:e>
                      <m:sup>
                        <m:r>
                          <a:rPr lang="id-ID" sz="1400" b="0" i="1" smtClean="0">
                            <a:solidFill>
                              <a:srgbClr val="4F81BD"/>
                            </a:solidFill>
                            <a:latin typeface="Cambria Math" panose="02040503050406030204" pitchFamily="18" charset="0"/>
                            <a:ea typeface="Cambria Math" panose="02040503050406030204" pitchFamily="18" charset="0"/>
                          </a:rPr>
                          <m:t>𝑛</m:t>
                        </m:r>
                      </m:sup>
                    </m:sSup>
                  </m:oMath>
                </a14:m>
                <a:r>
                  <a:rPr lang="id-ID" sz="1400" i="1" dirty="0">
                    <a:solidFill>
                      <a:srgbClr val="4F81BD"/>
                    </a:solidFill>
                    <a:latin typeface="Calibri" panose="020F0502020204030204" pitchFamily="34" charset="0"/>
                  </a:rPr>
                  <a:t> </a:t>
                </a:r>
                <a:r>
                  <a:rPr lang="id-ID" sz="1400" dirty="0">
                    <a:solidFill>
                      <a:srgbClr val="4F81BD"/>
                    </a:solidFill>
                    <a:latin typeface="Calibri" panose="020F0502020204030204" pitchFamily="34" charset="0"/>
                  </a:rPr>
                  <a:t>= orde besarnya.</a:t>
                </a:r>
              </a:p>
            </p:txBody>
          </p:sp>
        </mc:Choice>
        <mc:Fallback>
          <p:sp>
            <p:nvSpPr>
              <p:cNvPr id="41" name="TextBox 40">
                <a:extLst>
                  <a:ext uri="{FF2B5EF4-FFF2-40B4-BE49-F238E27FC236}">
                    <a16:creationId xmlns:a16="http://schemas.microsoft.com/office/drawing/2014/main" id="{83086EC1-0DEC-2CE0-B476-ADD6C15B648E}"/>
                  </a:ext>
                </a:extLst>
              </p:cNvPr>
              <p:cNvSpPr txBox="1">
                <a:spLocks noRot="1" noChangeAspect="1" noMove="1" noResize="1" noEditPoints="1" noAdjustHandles="1" noChangeArrowheads="1" noChangeShapeType="1" noTextEdit="1"/>
              </p:cNvSpPr>
              <p:nvPr/>
            </p:nvSpPr>
            <p:spPr>
              <a:xfrm>
                <a:off x="4889120" y="2830945"/>
                <a:ext cx="2880320" cy="1169551"/>
              </a:xfrm>
              <a:prstGeom prst="rect">
                <a:avLst/>
              </a:prstGeom>
              <a:blipFill>
                <a:blip r:embed="rId5"/>
                <a:stretch>
                  <a:fillRect l="-634" t="-521" b="-4688"/>
                </a:stretch>
              </a:blipFill>
            </p:spPr>
            <p:txBody>
              <a:bodyPr/>
              <a:lstStyle/>
              <a:p>
                <a:r>
                  <a:rPr lang="en-US">
                    <a:noFill/>
                  </a:rPr>
                  <a:t> </a:t>
                </a:r>
              </a:p>
            </p:txBody>
          </p:sp>
        </mc:Fallback>
      </mc:AlternateContent>
    </p:spTree>
    <p:extLst>
      <p:ext uri="{BB962C8B-B14F-4D97-AF65-F5344CB8AC3E}">
        <p14:creationId xmlns:p14="http://schemas.microsoft.com/office/powerpoint/2010/main" val="204555552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7" dur="500"/>
                                        <p:tgtEl>
                                          <p:spTgt spid="2">
                                            <p:txEl>
                                              <p:pRg st="0" end="0"/>
                                            </p:txEl>
                                          </p:spTgt>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40" grpId="0" animBg="1"/>
      <p:bldP spid="41"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13039" y="289110"/>
            <a:ext cx="7004853" cy="69771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400" b="1" dirty="0" err="1" smtClean="0">
                <a:solidFill>
                  <a:srgbClr val="F06881"/>
                </a:solidFill>
                <a:latin typeface="Calibri" panose="020F0502020204030204" pitchFamily="34" charset="0"/>
              </a:rPr>
              <a:t>Aturan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Pembulatan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Penjumlahan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Pengurangan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Perkalian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dan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Pembagian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Angka</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Penting</a:t>
            </a:r>
            <a:endParaRPr lang="en-US" sz="24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2" name="Rectangle 1"/>
          <p:cNvSpPr/>
          <p:nvPr/>
        </p:nvSpPr>
        <p:spPr>
          <a:xfrm>
            <a:off x="1069902" y="1534838"/>
            <a:ext cx="7750570" cy="2617127"/>
          </a:xfrm>
          <a:prstGeom prst="rect">
            <a:avLst/>
          </a:prstGeom>
        </p:spPr>
        <p:txBody>
          <a:bodyPr wrap="square">
            <a:spAutoFit/>
          </a:bodyPr>
          <a:lstStyle/>
          <a:p>
            <a:pPr marL="285750" indent="-285750">
              <a:lnSpc>
                <a:spcPct val="107000"/>
              </a:lnSpc>
              <a:spcAft>
                <a:spcPts val="600"/>
              </a:spcAft>
              <a:buFont typeface="Wingdings" panose="05000000000000000000" pitchFamily="2" charset="2"/>
              <a:buChar char="ü"/>
            </a:pPr>
            <a:r>
              <a:rPr lang="id-ID" dirty="0">
                <a:solidFill>
                  <a:srgbClr val="4F81BD"/>
                </a:solidFill>
              </a:rPr>
              <a:t>Dalam melakukan </a:t>
            </a:r>
            <a:r>
              <a:rPr lang="id-ID" b="1" dirty="0">
                <a:solidFill>
                  <a:srgbClr val="FF3399"/>
                </a:solidFill>
              </a:rPr>
              <a:t>pembulatan</a:t>
            </a:r>
            <a:r>
              <a:rPr lang="id-ID" dirty="0">
                <a:solidFill>
                  <a:srgbClr val="4F81BD"/>
                </a:solidFill>
              </a:rPr>
              <a:t>, angka lebih dari 5 dibulatkan ke atas dan angka kurang dari 5 dibulatkan ke </a:t>
            </a:r>
            <a:r>
              <a:rPr lang="id-ID" dirty="0" smtClean="0">
                <a:solidFill>
                  <a:srgbClr val="4F81BD"/>
                </a:solidFill>
              </a:rPr>
              <a:t>bawah.</a:t>
            </a:r>
            <a:r>
              <a:rPr lang="en-US" dirty="0" smtClean="0">
                <a:solidFill>
                  <a:srgbClr val="4F81BD"/>
                </a:solidFill>
              </a:rPr>
              <a:t> </a:t>
            </a:r>
            <a:r>
              <a:rPr lang="id-ID" dirty="0" smtClean="0">
                <a:solidFill>
                  <a:srgbClr val="4F81BD"/>
                </a:solidFill>
              </a:rPr>
              <a:t>Contoh</a:t>
            </a:r>
            <a:r>
              <a:rPr lang="id-ID" dirty="0">
                <a:solidFill>
                  <a:srgbClr val="4F81BD"/>
                </a:solidFill>
              </a:rPr>
              <a:t>: </a:t>
            </a:r>
            <a:r>
              <a:rPr lang="id-ID" dirty="0" smtClean="0">
                <a:solidFill>
                  <a:srgbClr val="4F81BD"/>
                </a:solidFill>
              </a:rPr>
              <a:t>2,527 </a:t>
            </a:r>
            <a:r>
              <a:rPr lang="id-ID" dirty="0">
                <a:solidFill>
                  <a:srgbClr val="4F81BD"/>
                </a:solidFill>
              </a:rPr>
              <a:t>cm ditulis menjadi 2,53 </a:t>
            </a:r>
            <a:r>
              <a:rPr lang="id-ID" dirty="0" smtClean="0">
                <a:solidFill>
                  <a:srgbClr val="4F81BD"/>
                </a:solidFill>
              </a:rPr>
              <a:t>cm</a:t>
            </a:r>
            <a:r>
              <a:rPr lang="en-US" dirty="0" smtClean="0">
                <a:solidFill>
                  <a:srgbClr val="4F81BD"/>
                </a:solidFill>
              </a:rPr>
              <a:t>.</a:t>
            </a:r>
          </a:p>
          <a:p>
            <a:pPr marL="285750" indent="-285750">
              <a:lnSpc>
                <a:spcPct val="107000"/>
              </a:lnSpc>
              <a:spcAft>
                <a:spcPts val="600"/>
              </a:spcAft>
              <a:buFont typeface="Wingdings" panose="05000000000000000000" pitchFamily="2" charset="2"/>
              <a:buChar char="ü"/>
            </a:pPr>
            <a:r>
              <a:rPr lang="sv-SE" dirty="0">
                <a:solidFill>
                  <a:srgbClr val="4F81BD"/>
                </a:solidFill>
              </a:rPr>
              <a:t>Dalam melakukan </a:t>
            </a:r>
            <a:r>
              <a:rPr lang="sv-SE" b="1" dirty="0">
                <a:solidFill>
                  <a:srgbClr val="FF3399"/>
                </a:solidFill>
              </a:rPr>
              <a:t>penjumlahan atau pengurangan</a:t>
            </a:r>
            <a:r>
              <a:rPr lang="sv-SE" dirty="0">
                <a:solidFill>
                  <a:srgbClr val="FF3399"/>
                </a:solidFill>
              </a:rPr>
              <a:t> </a:t>
            </a:r>
            <a:r>
              <a:rPr lang="sv-SE" dirty="0">
                <a:solidFill>
                  <a:srgbClr val="4F81BD"/>
                </a:solidFill>
              </a:rPr>
              <a:t>hanya boleh mengandung satu angka taksiran sehingga diperlukan </a:t>
            </a:r>
            <a:r>
              <a:rPr lang="sv-SE" dirty="0" smtClean="0">
                <a:solidFill>
                  <a:srgbClr val="4F81BD"/>
                </a:solidFill>
              </a:rPr>
              <a:t>pembulatan.</a:t>
            </a:r>
            <a:r>
              <a:rPr lang="en-US" dirty="0" smtClean="0">
                <a:solidFill>
                  <a:srgbClr val="4F81BD"/>
                </a:solidFill>
              </a:rPr>
              <a:t> </a:t>
            </a:r>
            <a:r>
              <a:rPr lang="id-ID" dirty="0" smtClean="0">
                <a:solidFill>
                  <a:srgbClr val="4F81BD"/>
                </a:solidFill>
              </a:rPr>
              <a:t>Contoh</a:t>
            </a:r>
            <a:r>
              <a:rPr lang="en-US" dirty="0" smtClean="0">
                <a:solidFill>
                  <a:srgbClr val="4F81BD"/>
                </a:solidFill>
              </a:rPr>
              <a:t>: </a:t>
            </a:r>
            <a:r>
              <a:rPr lang="id-ID" dirty="0" smtClean="0">
                <a:solidFill>
                  <a:srgbClr val="4F81BD"/>
                </a:solidFill>
                <a:latin typeface="Calibri" panose="020F0502020204030204" pitchFamily="34" charset="0"/>
                <a:ea typeface="Calibri" panose="020F0502020204030204" pitchFamily="34" charset="0"/>
                <a:cs typeface="Calibri" panose="020F0502020204030204" pitchFamily="34" charset="0"/>
              </a:rPr>
              <a:t>25,84 </a:t>
            </a:r>
            <a:r>
              <a:rPr lang="id-ID" dirty="0">
                <a:solidFill>
                  <a:srgbClr val="4F81BD"/>
                </a:solidFill>
                <a:latin typeface="Calibri" panose="020F0502020204030204" pitchFamily="34" charset="0"/>
                <a:ea typeface="Calibri" panose="020F0502020204030204" pitchFamily="34" charset="0"/>
                <a:cs typeface="Calibri" panose="020F0502020204030204" pitchFamily="34" charset="0"/>
              </a:rPr>
              <a:t>mm + 25,50 mm = 51,34 </a:t>
            </a:r>
            <a:r>
              <a:rPr lang="id-ID" dirty="0" smtClean="0">
                <a:solidFill>
                  <a:srgbClr val="4F81BD"/>
                </a:solidFill>
                <a:latin typeface="Calibri" panose="020F0502020204030204" pitchFamily="34" charset="0"/>
                <a:ea typeface="Calibri" panose="020F0502020204030204" pitchFamily="34" charset="0"/>
                <a:cs typeface="Calibri" panose="020F0502020204030204" pitchFamily="34" charset="0"/>
              </a:rPr>
              <a:t>mm</a:t>
            </a:r>
            <a:r>
              <a:rPr lang="en-US" dirty="0" smtClean="0">
                <a:solidFill>
                  <a:srgbClr val="4F81BD"/>
                </a:solidFill>
                <a:latin typeface="Calibri" panose="020F0502020204030204" pitchFamily="34" charset="0"/>
                <a:ea typeface="Calibri" panose="020F0502020204030204" pitchFamily="34" charset="0"/>
                <a:cs typeface="Calibri" panose="020F0502020204030204" pitchFamily="34" charset="0"/>
              </a:rPr>
              <a:t>. </a:t>
            </a:r>
            <a:r>
              <a:rPr lang="id-ID" dirty="0" smtClean="0">
                <a:solidFill>
                  <a:srgbClr val="4F81BD"/>
                </a:solidFill>
                <a:latin typeface="Calibri" panose="020F0502020204030204" pitchFamily="34" charset="0"/>
                <a:ea typeface="Calibri" panose="020F0502020204030204" pitchFamily="34" charset="0"/>
              </a:rPr>
              <a:t>Penulisan </a:t>
            </a:r>
            <a:r>
              <a:rPr lang="id-ID" dirty="0">
                <a:solidFill>
                  <a:srgbClr val="4F81BD"/>
                </a:solidFill>
                <a:latin typeface="Calibri" panose="020F0502020204030204" pitchFamily="34" charset="0"/>
                <a:ea typeface="Calibri" panose="020F0502020204030204" pitchFamily="34" charset="0"/>
              </a:rPr>
              <a:t>yang benar dari hasil penjumlahan tersebut adalah 51,3 mm </a:t>
            </a:r>
            <a:r>
              <a:rPr lang="id-ID" dirty="0" smtClean="0">
                <a:solidFill>
                  <a:srgbClr val="4F81BD"/>
                </a:solidFill>
                <a:latin typeface="Calibri" panose="020F0502020204030204" pitchFamily="34" charset="0"/>
                <a:ea typeface="Calibri" panose="020F0502020204030204" pitchFamily="34" charset="0"/>
              </a:rPr>
              <a:t>dengan </a:t>
            </a:r>
            <a:r>
              <a:rPr lang="id-ID" dirty="0">
                <a:solidFill>
                  <a:srgbClr val="4F81BD"/>
                </a:solidFill>
                <a:latin typeface="Calibri" panose="020F0502020204030204" pitchFamily="34" charset="0"/>
                <a:ea typeface="Calibri" panose="020F0502020204030204" pitchFamily="34" charset="0"/>
              </a:rPr>
              <a:t>angka 3 merupakan angka taksiran.</a:t>
            </a:r>
            <a:endParaRPr lang="id-ID" dirty="0">
              <a:solidFill>
                <a:srgbClr val="4F81BD"/>
              </a:solidFill>
            </a:endParaRPr>
          </a:p>
          <a:p>
            <a:pPr marL="285750" indent="-285750">
              <a:lnSpc>
                <a:spcPct val="107000"/>
              </a:lnSpc>
              <a:spcAft>
                <a:spcPts val="600"/>
              </a:spcAft>
              <a:buFont typeface="Wingdings" panose="05000000000000000000" pitchFamily="2" charset="2"/>
              <a:buChar char="ü"/>
            </a:pPr>
            <a:endParaRPr lang="id-ID" dirty="0">
              <a:solidFill>
                <a:srgbClr val="4F81BD"/>
              </a:solidFill>
            </a:endParaRPr>
          </a:p>
        </p:txBody>
      </p:sp>
    </p:spTree>
    <p:extLst>
      <p:ext uri="{BB962C8B-B14F-4D97-AF65-F5344CB8AC3E}">
        <p14:creationId xmlns:p14="http://schemas.microsoft.com/office/powerpoint/2010/main" val="175637165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7" dur="500"/>
                                        <p:tgtEl>
                                          <p:spTgt spid="2">
                                            <p:txEl>
                                              <p:pRg st="0" end="0"/>
                                            </p:txEl>
                                          </p:spTgt>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1"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3">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13039" y="289110"/>
            <a:ext cx="7004853" cy="697716"/>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400" b="1" dirty="0" err="1" smtClean="0">
                <a:solidFill>
                  <a:srgbClr val="F06881"/>
                </a:solidFill>
                <a:latin typeface="Calibri" panose="020F0502020204030204" pitchFamily="34" charset="0"/>
              </a:rPr>
              <a:t>Aturan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Pembulatan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Penjumlahan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Pengurangan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Perkalian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dan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Pembagian</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Angka</a:t>
            </a:r>
            <a:r>
              <a:rPr lang="en-US" sz="2400" b="1" dirty="0" smtClean="0">
                <a:solidFill>
                  <a:srgbClr val="F06881"/>
                </a:solidFill>
                <a:latin typeface="Calibri" panose="020F0502020204030204" pitchFamily="34" charset="0"/>
              </a:rPr>
              <a:t> </a:t>
            </a:r>
            <a:r>
              <a:rPr lang="en-US" sz="2400" b="1" dirty="0" err="1" smtClean="0">
                <a:solidFill>
                  <a:srgbClr val="F06881"/>
                </a:solidFill>
                <a:latin typeface="Calibri" panose="020F0502020204030204" pitchFamily="34" charset="0"/>
              </a:rPr>
              <a:t>Penting</a:t>
            </a:r>
            <a:endParaRPr lang="en-US" sz="24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4"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8" name="TextBox 7">
            <a:extLst>
              <a:ext uri="{FF2B5EF4-FFF2-40B4-BE49-F238E27FC236}">
                <a16:creationId xmlns:a16="http://schemas.microsoft.com/office/drawing/2014/main" id="{ECD930D3-CD02-F035-0828-57C8BCC8C422}"/>
              </a:ext>
            </a:extLst>
          </p:cNvPr>
          <p:cNvSpPr txBox="1"/>
          <p:nvPr/>
        </p:nvSpPr>
        <p:spPr>
          <a:xfrm>
            <a:off x="1040982" y="1635646"/>
            <a:ext cx="7707482" cy="2461508"/>
          </a:xfrm>
          <a:prstGeom prst="rect">
            <a:avLst/>
          </a:prstGeom>
          <a:noFill/>
        </p:spPr>
        <p:txBody>
          <a:bodyPr wrap="square">
            <a:spAutoFit/>
          </a:bodyPr>
          <a:lstStyle/>
          <a:p>
            <a:pPr marL="285750" indent="-285750">
              <a:lnSpc>
                <a:spcPct val="107000"/>
              </a:lnSpc>
              <a:spcAft>
                <a:spcPts val="600"/>
              </a:spcAft>
              <a:buFont typeface="Wingdings" panose="05000000000000000000" pitchFamily="2" charset="2"/>
              <a:buChar char="ü"/>
            </a:pPr>
            <a:r>
              <a:rPr lang="id-ID" dirty="0">
                <a:solidFill>
                  <a:srgbClr val="4F81BD"/>
                </a:solidFill>
              </a:rPr>
              <a:t>Pada operasi </a:t>
            </a:r>
            <a:r>
              <a:rPr lang="id-ID" b="1" dirty="0">
                <a:solidFill>
                  <a:srgbClr val="FF3399"/>
                </a:solidFill>
              </a:rPr>
              <a:t>perkalian atau pembagian</a:t>
            </a:r>
            <a:r>
              <a:rPr lang="id-ID" dirty="0">
                <a:solidFill>
                  <a:srgbClr val="4F81BD"/>
                </a:solidFill>
              </a:rPr>
              <a:t>, banyak angka penting hasilnya harus sama dengan jumlah angka penting yang terkecil.</a:t>
            </a:r>
          </a:p>
          <a:p>
            <a:pPr indent="268288">
              <a:lnSpc>
                <a:spcPct val="107000"/>
              </a:lnSpc>
              <a:spcAft>
                <a:spcPts val="600"/>
              </a:spcAft>
            </a:pPr>
            <a:r>
              <a:rPr lang="id-ID" sz="1800" dirty="0">
                <a:solidFill>
                  <a:srgbClr val="4F81BD"/>
                </a:solidFill>
                <a:effectLst/>
                <a:latin typeface="Calibri" panose="020F0502020204030204" pitchFamily="34" charset="0"/>
                <a:ea typeface="Calibri" panose="020F0502020204030204" pitchFamily="34" charset="0"/>
              </a:rPr>
              <a:t>Contoh: </a:t>
            </a:r>
            <a:r>
              <a:rPr lang="id-ID" sz="1800" dirty="0" smtClean="0">
                <a:solidFill>
                  <a:srgbClr val="4F81BD"/>
                </a:solidFill>
                <a:effectLst/>
                <a:latin typeface="Calibri" panose="020F0502020204030204" pitchFamily="34" charset="0"/>
                <a:ea typeface="Calibri" panose="020F0502020204030204" pitchFamily="34" charset="0"/>
              </a:rPr>
              <a:t>43,25 </a:t>
            </a:r>
            <a:r>
              <a:rPr lang="id-ID" sz="1800" dirty="0">
                <a:solidFill>
                  <a:srgbClr val="4F81BD"/>
                </a:solidFill>
                <a:effectLst/>
                <a:latin typeface="Calibri" panose="020F0502020204030204" pitchFamily="34" charset="0"/>
                <a:ea typeface="Calibri" panose="020F0502020204030204" pitchFamily="34" charset="0"/>
              </a:rPr>
              <a:t>mm</a:t>
            </a:r>
            <a:r>
              <a:rPr lang="id-ID" dirty="0">
                <a:solidFill>
                  <a:srgbClr val="4F81BD"/>
                </a:solidFill>
                <a:latin typeface="Calibri" panose="020F0502020204030204" pitchFamily="34" charset="0"/>
                <a:ea typeface="Calibri" panose="020F0502020204030204" pitchFamily="34" charset="0"/>
              </a:rPr>
              <a:t> </a:t>
            </a:r>
            <a:r>
              <a:rPr lang="id-ID" sz="1800" dirty="0">
                <a:solidFill>
                  <a:srgbClr val="4F81BD"/>
                </a:solidFill>
                <a:effectLst/>
                <a:latin typeface="Calibri" panose="020F0502020204030204" pitchFamily="34" charset="0"/>
                <a:ea typeface="Calibri" panose="020F0502020204030204" pitchFamily="34" charset="0"/>
              </a:rPr>
              <a:t>(</a:t>
            </a:r>
            <a:r>
              <a:rPr lang="id-ID" sz="1800" dirty="0">
                <a:solidFill>
                  <a:srgbClr val="4F81BD"/>
                </a:solidFill>
                <a:effectLst/>
                <a:latin typeface="Calibri" panose="020F0502020204030204" pitchFamily="34" charset="0"/>
                <a:ea typeface="Calibri" panose="020F0502020204030204" pitchFamily="34" charset="0"/>
                <a:cs typeface="Calibri" panose="020F0502020204030204" pitchFamily="34" charset="0"/>
              </a:rPr>
              <a:t>memiliki empat angka penting</a:t>
            </a:r>
            <a:r>
              <a:rPr lang="id-ID" sz="1800" dirty="0">
                <a:solidFill>
                  <a:srgbClr val="4F81BD"/>
                </a:solidFill>
                <a:effectLst/>
                <a:latin typeface="Calibri" panose="020F0502020204030204" pitchFamily="34" charset="0"/>
                <a:ea typeface="Calibri" panose="020F0502020204030204" pitchFamily="34" charset="0"/>
              </a:rPr>
              <a:t>)</a:t>
            </a:r>
          </a:p>
          <a:p>
            <a:pPr>
              <a:lnSpc>
                <a:spcPct val="107000"/>
              </a:lnSpc>
              <a:spcAft>
                <a:spcPts val="600"/>
              </a:spcAft>
            </a:pPr>
            <a:r>
              <a:rPr lang="id-ID" dirty="0">
                <a:solidFill>
                  <a:srgbClr val="4F81BD"/>
                </a:solidFill>
                <a:latin typeface="Calibri" panose="020F0502020204030204" pitchFamily="34" charset="0"/>
              </a:rPr>
              <a:t>	</a:t>
            </a:r>
            <a:r>
              <a:rPr lang="en-US" dirty="0" smtClean="0">
                <a:solidFill>
                  <a:srgbClr val="4F81BD"/>
                </a:solidFill>
                <a:latin typeface="Calibri" panose="020F0502020204030204" pitchFamily="34" charset="0"/>
              </a:rPr>
              <a:t>  </a:t>
            </a:r>
            <a:r>
              <a:rPr lang="id-ID" sz="1800" dirty="0" smtClean="0">
                <a:solidFill>
                  <a:srgbClr val="4F81BD"/>
                </a:solidFill>
                <a:effectLst/>
                <a:latin typeface="Calibri" panose="020F0502020204030204" pitchFamily="34" charset="0"/>
                <a:ea typeface="Calibri" panose="020F0502020204030204" pitchFamily="34" charset="0"/>
                <a:cs typeface="Calibri" panose="020F0502020204030204" pitchFamily="34" charset="0"/>
              </a:rPr>
              <a:t>2,53 </a:t>
            </a:r>
            <a:r>
              <a:rPr lang="id-ID" sz="1800" dirty="0">
                <a:solidFill>
                  <a:srgbClr val="4F81BD"/>
                </a:solidFill>
                <a:effectLst/>
                <a:latin typeface="Calibri" panose="020F0502020204030204" pitchFamily="34" charset="0"/>
                <a:ea typeface="Calibri" panose="020F0502020204030204" pitchFamily="34" charset="0"/>
                <a:cs typeface="Calibri" panose="020F0502020204030204" pitchFamily="34" charset="0"/>
              </a:rPr>
              <a:t>mm </a:t>
            </a:r>
            <a:r>
              <a:rPr lang="id-ID" sz="1800" dirty="0">
                <a:solidFill>
                  <a:srgbClr val="4F81BD"/>
                </a:solidFill>
                <a:effectLst/>
                <a:latin typeface="Calibri" panose="020F0502020204030204" pitchFamily="34" charset="0"/>
                <a:ea typeface="Calibri" panose="020F0502020204030204" pitchFamily="34" charset="0"/>
              </a:rPr>
              <a:t>(</a:t>
            </a:r>
            <a:r>
              <a:rPr lang="id-ID" sz="1800" dirty="0">
                <a:solidFill>
                  <a:srgbClr val="4F81BD"/>
                </a:solidFill>
                <a:effectLst/>
                <a:latin typeface="Calibri" panose="020F0502020204030204" pitchFamily="34" charset="0"/>
                <a:ea typeface="Calibri" panose="020F0502020204030204" pitchFamily="34" charset="0"/>
                <a:cs typeface="Calibri" panose="020F0502020204030204" pitchFamily="34" charset="0"/>
              </a:rPr>
              <a:t>memiliki tiga angka penting</a:t>
            </a:r>
            <a:r>
              <a:rPr lang="id-ID" sz="1800" dirty="0">
                <a:solidFill>
                  <a:srgbClr val="4F81BD"/>
                </a:solidFill>
                <a:effectLst/>
                <a:latin typeface="Calibri" panose="020F0502020204030204" pitchFamily="34" charset="0"/>
                <a:ea typeface="Calibri" panose="020F0502020204030204" pitchFamily="34" charset="0"/>
              </a:rPr>
              <a:t>)</a:t>
            </a:r>
          </a:p>
          <a:p>
            <a:pPr>
              <a:lnSpc>
                <a:spcPct val="107000"/>
              </a:lnSpc>
              <a:spcAft>
                <a:spcPts val="600"/>
              </a:spcAft>
            </a:pPr>
            <a:r>
              <a:rPr lang="id-ID" sz="1800" dirty="0">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smtClean="0">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 </a:t>
            </a:r>
            <a:r>
              <a:rPr lang="id-ID" sz="1800" dirty="0" smtClean="0">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109,4225 </a:t>
            </a:r>
            <a:r>
              <a:rPr lang="id-ID" sz="1800" dirty="0">
                <a:solidFill>
                  <a:srgbClr val="4F81BD"/>
                </a:solidFill>
                <a:effectLst/>
                <a:latin typeface="Calibri" panose="020F0502020204030204" pitchFamily="34" charset="0"/>
                <a:ea typeface="Calibri" panose="020F0502020204030204" pitchFamily="34" charset="0"/>
                <a:cs typeface="Times New Roman" panose="02020603050405020304" pitchFamily="18" charset="0"/>
              </a:rPr>
              <a:t>mm</a:t>
            </a:r>
          </a:p>
          <a:p>
            <a:pPr marL="358775" marR="0" indent="-358775" algn="just">
              <a:lnSpc>
                <a:spcPct val="107000"/>
              </a:lnSpc>
              <a:spcBef>
                <a:spcPts val="0"/>
              </a:spcBef>
              <a:spcAft>
                <a:spcPts val="800"/>
              </a:spcAft>
            </a:pPr>
            <a:r>
              <a:rPr lang="en-US" sz="1800" dirty="0" smtClean="0">
                <a:solidFill>
                  <a:srgbClr val="4F81BD"/>
                </a:solidFill>
                <a:effectLst/>
                <a:latin typeface="Calibri" panose="020F0502020204030204" pitchFamily="34" charset="0"/>
                <a:ea typeface="Calibri" panose="020F0502020204030204" pitchFamily="34" charset="0"/>
                <a:cs typeface="Calibri" panose="020F0502020204030204" pitchFamily="34" charset="0"/>
              </a:rPr>
              <a:t>	</a:t>
            </a:r>
            <a:r>
              <a:rPr lang="id-ID" sz="1800" dirty="0" smtClean="0">
                <a:solidFill>
                  <a:srgbClr val="4F81BD"/>
                </a:solidFill>
                <a:effectLst/>
                <a:latin typeface="Calibri" panose="020F0502020204030204" pitchFamily="34" charset="0"/>
                <a:ea typeface="Calibri" panose="020F0502020204030204" pitchFamily="34" charset="0"/>
                <a:cs typeface="Calibri" panose="020F0502020204030204" pitchFamily="34" charset="0"/>
              </a:rPr>
              <a:t>Penulisan </a:t>
            </a:r>
            <a:r>
              <a:rPr lang="id-ID" sz="1800" dirty="0">
                <a:solidFill>
                  <a:srgbClr val="4F81BD"/>
                </a:solidFill>
                <a:effectLst/>
                <a:latin typeface="Calibri" panose="020F0502020204030204" pitchFamily="34" charset="0"/>
                <a:ea typeface="Calibri" panose="020F0502020204030204" pitchFamily="34" charset="0"/>
                <a:cs typeface="Calibri" panose="020F0502020204030204" pitchFamily="34" charset="0"/>
              </a:rPr>
              <a:t>yang benar dari hasil perkalian tersebut adalah 109 terdiri atas </a:t>
            </a:r>
            <a:r>
              <a:rPr lang="en-US" sz="1800" dirty="0" smtClean="0">
                <a:solidFill>
                  <a:srgbClr val="4F81BD"/>
                </a:solidFill>
                <a:effectLst/>
                <a:latin typeface="Calibri" panose="020F0502020204030204" pitchFamily="34" charset="0"/>
                <a:ea typeface="Calibri" panose="020F0502020204030204" pitchFamily="34" charset="0"/>
                <a:cs typeface="Calibri" panose="020F0502020204030204" pitchFamily="34" charset="0"/>
              </a:rPr>
              <a:t>  </a:t>
            </a:r>
            <a:r>
              <a:rPr lang="id-ID" sz="1800" i="1" dirty="0" smtClean="0">
                <a:solidFill>
                  <a:srgbClr val="4F81BD"/>
                </a:solidFill>
                <a:effectLst/>
                <a:latin typeface="Calibri" panose="020F0502020204030204" pitchFamily="34" charset="0"/>
                <a:ea typeface="Calibri" panose="020F0502020204030204" pitchFamily="34" charset="0"/>
                <a:cs typeface="Calibri" panose="020F0502020204030204" pitchFamily="34" charset="0"/>
              </a:rPr>
              <a:t>tiga </a:t>
            </a:r>
            <a:r>
              <a:rPr lang="id-ID" sz="1800" i="1" dirty="0">
                <a:solidFill>
                  <a:srgbClr val="4F81BD"/>
                </a:solidFill>
                <a:effectLst/>
                <a:latin typeface="Calibri" panose="020F0502020204030204" pitchFamily="34" charset="0"/>
                <a:ea typeface="Calibri" panose="020F0502020204030204" pitchFamily="34" charset="0"/>
                <a:cs typeface="Calibri" panose="020F0502020204030204" pitchFamily="34" charset="0"/>
              </a:rPr>
              <a:t>angka penting</a:t>
            </a:r>
            <a:r>
              <a:rPr lang="id-ID" sz="1800" dirty="0">
                <a:solidFill>
                  <a:srgbClr val="4F81BD"/>
                </a:solidFill>
                <a:effectLst/>
                <a:latin typeface="Calibri" panose="020F0502020204030204" pitchFamily="34" charset="0"/>
                <a:ea typeface="Calibri" panose="020F0502020204030204" pitchFamily="34" charset="0"/>
                <a:cs typeface="Calibri" panose="020F0502020204030204" pitchFamily="34" charset="0"/>
              </a:rPr>
              <a:t>.</a:t>
            </a:r>
            <a:endParaRPr lang="id-ID" dirty="0">
              <a:solidFill>
                <a:srgbClr val="4F81BD"/>
              </a:solidFill>
            </a:endParaRPr>
          </a:p>
        </p:txBody>
      </p:sp>
      <p:cxnSp>
        <p:nvCxnSpPr>
          <p:cNvPr id="9" name="Straight Connector 8">
            <a:extLst>
              <a:ext uri="{FF2B5EF4-FFF2-40B4-BE49-F238E27FC236}">
                <a16:creationId xmlns:a16="http://schemas.microsoft.com/office/drawing/2014/main" id="{DE0C4BE3-B475-FD18-D590-8BBD70D37C1F}"/>
              </a:ext>
            </a:extLst>
          </p:cNvPr>
          <p:cNvCxnSpPr/>
          <p:nvPr/>
        </p:nvCxnSpPr>
        <p:spPr>
          <a:xfrm>
            <a:off x="2123728" y="3075806"/>
            <a:ext cx="1152128"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BCCFA73-60FC-D285-9EBD-87B444AC746E}"/>
              </a:ext>
            </a:extLst>
          </p:cNvPr>
          <p:cNvSpPr/>
          <p:nvPr/>
        </p:nvSpPr>
        <p:spPr>
          <a:xfrm>
            <a:off x="3019761" y="2948003"/>
            <a:ext cx="360040" cy="21602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id-ID" dirty="0">
                <a:solidFill>
                  <a:srgbClr val="4F81BD"/>
                </a:solidFill>
              </a:rPr>
              <a:t>x</a:t>
            </a:r>
            <a:endParaRPr lang="en-ID" dirty="0">
              <a:solidFill>
                <a:srgbClr val="4F81BD"/>
              </a:solidFill>
            </a:endParaRPr>
          </a:p>
        </p:txBody>
      </p:sp>
    </p:spTree>
    <p:extLst>
      <p:ext uri="{BB962C8B-B14F-4D97-AF65-F5344CB8AC3E}">
        <p14:creationId xmlns:p14="http://schemas.microsoft.com/office/powerpoint/2010/main" val="40696272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1" dur="500"/>
                                        <p:tgtEl>
                                          <p:spTgt spid="8">
                                            <p:txEl>
                                              <p:pRg st="1" end="1"/>
                                            </p:txEl>
                                          </p:spTgt>
                                        </p:tgtEl>
                                      </p:cBhvr>
                                    </p:animEffect>
                                  </p:childTnLst>
                                </p:cTn>
                              </p:par>
                              <p:par>
                                <p:cTn id="12" presetID="14" presetClass="entr" presetSubtype="10" fill="hold" nodeType="with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randombar(horizontal)">
                                      <p:cBhvr>
                                        <p:cTn id="14" dur="500"/>
                                        <p:tgtEl>
                                          <p:spTgt spid="8">
                                            <p:txEl>
                                              <p:pRg st="2" end="2"/>
                                            </p:txEl>
                                          </p:spTgt>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nodeType="with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animEffect transition="in" filter="randombar(horizontal)">
                                      <p:cBhvr>
                                        <p:cTn id="23" dur="500"/>
                                        <p:tgtEl>
                                          <p:spTgt spid="8">
                                            <p:txEl>
                                              <p:pRg st="3" end="3"/>
                                            </p:txEl>
                                          </p:spTgt>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randombar(horizontal)">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Hakikat</a:t>
              </a:r>
              <a:r>
                <a:rPr lang="en-US" b="1" dirty="0" smtClean="0">
                  <a:solidFill>
                    <a:schemeClr val="tx1"/>
                  </a:solidFill>
                  <a:latin typeface="Calibri" panose="020F0502020204030204" pitchFamily="34" charset="0"/>
                </a:rPr>
                <a:t> Fisika</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13131" y="716571"/>
              <a:ext cx="2448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40267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A</a:t>
              </a:r>
              <a:endParaRPr lang="en-US" sz="2800" b="1" dirty="0">
                <a:solidFill>
                  <a:schemeClr val="bg1"/>
                </a:solidFill>
                <a:latin typeface="Calibri" panose="020F0502020204030204" pitchFamily="34" charset="0"/>
              </a:endParaRPr>
            </a:p>
          </p:txBody>
        </p:sp>
      </p:gr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13" name="Rectangle 12"/>
          <p:cNvSpPr/>
          <p:nvPr/>
        </p:nvSpPr>
        <p:spPr>
          <a:xfrm>
            <a:off x="656506" y="1164098"/>
            <a:ext cx="7083845" cy="1200329"/>
          </a:xfrm>
          <a:prstGeom prst="rect">
            <a:avLst/>
          </a:prstGeom>
        </p:spPr>
        <p:txBody>
          <a:bodyPr wrap="square">
            <a:spAutoFit/>
          </a:bodyPr>
          <a:lstStyle/>
          <a:p>
            <a:pPr marL="380990" indent="-380990">
              <a:buFont typeface="Wingdings" panose="05000000000000000000" pitchFamily="2" charset="2"/>
              <a:buChar char="ü"/>
            </a:pPr>
            <a:r>
              <a:rPr lang="id-ID" dirty="0">
                <a:latin typeface="Calibri" panose="020F0502020204030204" pitchFamily="34" charset="0"/>
              </a:rPr>
              <a:t>Sains merupakan ilmu pengetahuan yang mempelajari gejala alam melalui pengamatan, eksperimen, dan analisis. </a:t>
            </a:r>
          </a:p>
          <a:p>
            <a:pPr marL="380990" indent="-380990">
              <a:buFont typeface="Wingdings" panose="05000000000000000000" pitchFamily="2" charset="2"/>
              <a:buChar char="ü"/>
            </a:pPr>
            <a:r>
              <a:rPr lang="id-ID" dirty="0">
                <a:latin typeface="Calibri" panose="020F0502020204030204" pitchFamily="34" charset="0"/>
              </a:rPr>
              <a:t>Fisika adalah salah satu cabang sains yang mempelajari gejala alam atau fenomena alam dan interaksi yang menyertainya. </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219" y="2813966"/>
            <a:ext cx="2042164" cy="2334773"/>
          </a:xfrm>
          <a:prstGeom prst="rect">
            <a:avLst/>
          </a:prstGeom>
        </p:spPr>
      </p:pic>
      <p:sp>
        <p:nvSpPr>
          <p:cNvPr id="14" name="Rectangle 13"/>
          <p:cNvSpPr/>
          <p:nvPr/>
        </p:nvSpPr>
        <p:spPr>
          <a:xfrm>
            <a:off x="2195736" y="2292389"/>
            <a:ext cx="5768196" cy="2031325"/>
          </a:xfrm>
          <a:prstGeom prst="rect">
            <a:avLst/>
          </a:prstGeom>
        </p:spPr>
        <p:txBody>
          <a:bodyPr wrap="square">
            <a:spAutoFit/>
          </a:bodyPr>
          <a:lstStyle/>
          <a:p>
            <a:pPr marL="380990" indent="-380990">
              <a:buFont typeface="Wingdings" panose="05000000000000000000" pitchFamily="2" charset="2"/>
              <a:buChar char="ü"/>
            </a:pPr>
            <a:r>
              <a:rPr lang="id-ID" dirty="0"/>
              <a:t>Teori Fisika banyak yang dinyatakan dalam persamaan matematis. Oleh karena itu, Fisika juga berkaitan dengan matematika.</a:t>
            </a:r>
            <a:endParaRPr lang="en-ID" dirty="0"/>
          </a:p>
          <a:p>
            <a:pPr marL="380990" indent="-380990">
              <a:buFont typeface="Wingdings" panose="05000000000000000000" pitchFamily="2" charset="2"/>
              <a:buChar char="ü"/>
            </a:pPr>
            <a:r>
              <a:rPr lang="id-ID" dirty="0">
                <a:latin typeface="Calibri" panose="020F0502020204030204" pitchFamily="34" charset="0"/>
              </a:rPr>
              <a:t>Hakikat fisika sama dengan hakikat sains. Hakikat fisika adalah fisika sebagai produk </a:t>
            </a:r>
            <a:r>
              <a:rPr lang="id-ID" i="1" dirty="0">
                <a:latin typeface="Calibri" panose="020F0502020204030204" pitchFamily="34" charset="0"/>
              </a:rPr>
              <a:t>(a body of knowledge</a:t>
            </a:r>
            <a:r>
              <a:rPr lang="id-ID" dirty="0">
                <a:latin typeface="Calibri" panose="020F0502020204030204" pitchFamily="34" charset="0"/>
              </a:rPr>
              <a:t>), fisika sebagai proses </a:t>
            </a:r>
            <a:r>
              <a:rPr lang="id-ID" i="1" dirty="0">
                <a:latin typeface="Calibri" panose="020F0502020204030204" pitchFamily="34" charset="0"/>
              </a:rPr>
              <a:t>(a way of investigating)</a:t>
            </a:r>
            <a:r>
              <a:rPr lang="id-ID" dirty="0">
                <a:latin typeface="Calibri" panose="020F0502020204030204" pitchFamily="34" charset="0"/>
              </a:rPr>
              <a:t>, dan fisika sebagai sikap </a:t>
            </a:r>
            <a:r>
              <a:rPr lang="id-ID" i="1" dirty="0">
                <a:latin typeface="Calibri" panose="020F0502020204030204" pitchFamily="34" charset="0"/>
              </a:rPr>
              <a:t>(a way of thinking)</a:t>
            </a:r>
            <a:r>
              <a:rPr lang="id-ID" dirty="0">
                <a:latin typeface="Calibri" panose="020F0502020204030204" pitchFamily="34" charset="0"/>
              </a:rPr>
              <a:t>.</a:t>
            </a:r>
          </a:p>
        </p:txBody>
      </p:sp>
    </p:spTree>
    <p:extLst>
      <p:ext uri="{BB962C8B-B14F-4D97-AF65-F5344CB8AC3E}">
        <p14:creationId xmlns:p14="http://schemas.microsoft.com/office/powerpoint/2010/main" val="2247114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14" presetClass="entr" presetSubtype="10" fill="hold" nodeType="after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20" dur="500"/>
                                        <p:tgtEl>
                                          <p:spTgt spid="13">
                                            <p:txEl>
                                              <p:pRg st="0" end="0"/>
                                            </p:txEl>
                                          </p:spTgt>
                                        </p:tgtEl>
                                      </p:cBhvr>
                                    </p:animEffect>
                                  </p:childTnLst>
                                </p:cTn>
                              </p:par>
                            </p:childTnLst>
                          </p:cTn>
                        </p:par>
                        <p:par>
                          <p:cTn id="21" fill="hold">
                            <p:stCondLst>
                              <p:cond delay="2250"/>
                            </p:stCondLst>
                            <p:childTnLst>
                              <p:par>
                                <p:cTn id="22" presetID="14" presetClass="entr" presetSubtype="10" fill="hold" nodeType="afterEffect">
                                  <p:stCondLst>
                                    <p:cond delay="0"/>
                                  </p:stCondLst>
                                  <p:childTnLst>
                                    <p:set>
                                      <p:cBhvr>
                                        <p:cTn id="23" dur="1" fill="hold">
                                          <p:stCondLst>
                                            <p:cond delay="0"/>
                                          </p:stCondLst>
                                        </p:cTn>
                                        <p:tgtEl>
                                          <p:spTgt spid="13">
                                            <p:txEl>
                                              <p:pRg st="1" end="1"/>
                                            </p:txEl>
                                          </p:spTgt>
                                        </p:tgtEl>
                                        <p:attrNameLst>
                                          <p:attrName>style.visibility</p:attrName>
                                        </p:attrNameLst>
                                      </p:cBhvr>
                                      <p:to>
                                        <p:strVal val="visible"/>
                                      </p:to>
                                    </p:set>
                                    <p:animEffect transition="in" filter="randombar(horizontal)">
                                      <p:cBhvr>
                                        <p:cTn id="24" dur="500"/>
                                        <p:tgtEl>
                                          <p:spTgt spid="13">
                                            <p:txEl>
                                              <p:pRg st="1" end="1"/>
                                            </p:txEl>
                                          </p:spTgt>
                                        </p:tgtEl>
                                      </p:cBhvr>
                                    </p:animEffect>
                                  </p:childTnLst>
                                </p:cTn>
                              </p:par>
                            </p:childTnLst>
                          </p:cTn>
                        </p:par>
                        <p:par>
                          <p:cTn id="25" fill="hold">
                            <p:stCondLst>
                              <p:cond delay="2750"/>
                            </p:stCondLst>
                            <p:childTnLst>
                              <p:par>
                                <p:cTn id="26" presetID="14" presetClass="entr" presetSubtype="10" fill="hold" nodeType="after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8" dur="500"/>
                                        <p:tgtEl>
                                          <p:spTgt spid="14">
                                            <p:txEl>
                                              <p:pRg st="0" end="0"/>
                                            </p:txEl>
                                          </p:spTgt>
                                        </p:tgtEl>
                                      </p:cBhvr>
                                    </p:animEffect>
                                  </p:childTnLst>
                                </p:cTn>
                              </p:par>
                            </p:childTnLst>
                          </p:cTn>
                        </p:par>
                        <p:par>
                          <p:cTn id="29" fill="hold">
                            <p:stCondLst>
                              <p:cond delay="3250"/>
                            </p:stCondLst>
                            <p:childTnLst>
                              <p:par>
                                <p:cTn id="30" presetID="14" presetClass="entr" presetSubtype="10" fill="hold" nodeType="afterEffect">
                                  <p:stCondLst>
                                    <p:cond delay="0"/>
                                  </p:stCondLst>
                                  <p:childTnLst>
                                    <p:set>
                                      <p:cBhvr>
                                        <p:cTn id="3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3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8C9194E9-C64E-FBF1-4FDE-F6311AA0764F}"/>
              </a:ext>
            </a:extLst>
          </p:cNvPr>
          <p:cNvSpPr txBox="1"/>
          <p:nvPr/>
        </p:nvSpPr>
        <p:spPr>
          <a:xfrm>
            <a:off x="469041" y="997884"/>
            <a:ext cx="5184576" cy="375552"/>
          </a:xfrm>
          <a:prstGeom prst="rect">
            <a:avLst/>
          </a:prstGeom>
          <a:noFill/>
        </p:spPr>
        <p:txBody>
          <a:bodyPr wrap="square">
            <a:spAutoFit/>
          </a:bodyPr>
          <a:lstStyle/>
          <a:p>
            <a:pPr marL="285750" indent="-285750">
              <a:lnSpc>
                <a:spcPct val="107000"/>
              </a:lnSpc>
              <a:spcAft>
                <a:spcPts val="600"/>
              </a:spcAft>
              <a:buFont typeface="Wingdings" panose="05000000000000000000" pitchFamily="2" charset="2"/>
              <a:buChar char="ü"/>
            </a:pP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8" name="Group 17">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20"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Besaran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dan</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Satuan</a:t>
              </a:r>
              <a:r>
                <a:rPr lang="en-US" b="1" dirty="0" smtClean="0">
                  <a:solidFill>
                    <a:schemeClr val="tx1"/>
                  </a:solidFill>
                  <a:latin typeface="Calibri" panose="020F0502020204030204" pitchFamily="34" charset="0"/>
                </a:rPr>
                <a:t> </a:t>
              </a:r>
              <a:endParaRPr lang="en-US" b="1" dirty="0">
                <a:solidFill>
                  <a:schemeClr val="tx1"/>
                </a:solidFill>
                <a:latin typeface="Calibri" panose="020F0502020204030204" pitchFamily="34" charset="0"/>
              </a:endParaRPr>
            </a:p>
          </p:txBody>
        </p:sp>
        <p:sp>
          <p:nvSpPr>
            <p:cNvPr id="21"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22"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24" name="正方形/長方形 15">
              <a:extLst>
                <a:ext uri="{FF2B5EF4-FFF2-40B4-BE49-F238E27FC236}">
                  <a16:creationId xmlns:a16="http://schemas.microsoft.com/office/drawing/2014/main" id="{57DC62A0-338C-462D-955E-1DD70283263E}"/>
                </a:ext>
              </a:extLst>
            </p:cNvPr>
            <p:cNvSpPr/>
            <p:nvPr/>
          </p:nvSpPr>
          <p:spPr>
            <a:xfrm>
              <a:off x="1005737" y="701031"/>
              <a:ext cx="3492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25" name="TextBox 24">
              <a:extLst>
                <a:ext uri="{FF2B5EF4-FFF2-40B4-BE49-F238E27FC236}">
                  <a16:creationId xmlns:a16="http://schemas.microsoft.com/office/drawing/2014/main" id="{B212A415-2C76-476C-9864-670DA094215C}"/>
                </a:ext>
              </a:extLst>
            </p:cNvPr>
            <p:cNvSpPr txBox="1"/>
            <p:nvPr/>
          </p:nvSpPr>
          <p:spPr>
            <a:xfrm>
              <a:off x="376823" y="254009"/>
              <a:ext cx="410690"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H</a:t>
              </a:r>
              <a:endParaRPr lang="en-US" sz="2800" b="1" dirty="0">
                <a:solidFill>
                  <a:schemeClr val="bg1"/>
                </a:solidFill>
                <a:latin typeface="Calibri" panose="020F0502020204030204" pitchFamily="34" charset="0"/>
              </a:endParaRPr>
            </a:p>
          </p:txBody>
        </p:sp>
      </p:grpSp>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l="48278" t="10095" r="7854"/>
          <a:stretch/>
        </p:blipFill>
        <p:spPr>
          <a:xfrm>
            <a:off x="4860032" y="797337"/>
            <a:ext cx="3685252" cy="4248473"/>
          </a:xfrm>
          <a:prstGeom prst="rect">
            <a:avLst/>
          </a:prstGeom>
        </p:spPr>
      </p:pic>
      <p:sp>
        <p:nvSpPr>
          <p:cNvPr id="27" name="Rectangle 26"/>
          <p:cNvSpPr/>
          <p:nvPr/>
        </p:nvSpPr>
        <p:spPr>
          <a:xfrm>
            <a:off x="5013515" y="1309586"/>
            <a:ext cx="3384376" cy="2153731"/>
          </a:xfrm>
          <a:prstGeom prst="rect">
            <a:avLst/>
          </a:prstGeom>
        </p:spPr>
        <p:txBody>
          <a:bodyPr wrap="square">
            <a:spAutoFit/>
          </a:bodyPr>
          <a:lstStyle/>
          <a:p>
            <a:pPr>
              <a:lnSpc>
                <a:spcPct val="107000"/>
              </a:lnSpc>
              <a:spcAft>
                <a:spcPts val="600"/>
              </a:spcAft>
            </a:pPr>
            <a:r>
              <a:rPr lang="id-ID" dirty="0"/>
              <a:t>Besaran adalah segala sesuatu yang mempunyai ukuran dan satuan. Panjang, massa, dan waktu disebut besaran karena dapat diukur dan memiliki satuan. Satuan merupakan ukuran dari suatu besaran. </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0038" y="2355726"/>
            <a:ext cx="3279914" cy="2401953"/>
          </a:xfrm>
          <a:prstGeom prst="rect">
            <a:avLst/>
          </a:prstGeom>
        </p:spPr>
      </p:pic>
    </p:spTree>
    <p:extLst>
      <p:ext uri="{BB962C8B-B14F-4D97-AF65-F5344CB8AC3E}">
        <p14:creationId xmlns:p14="http://schemas.microsoft.com/office/powerpoint/2010/main" val="248597146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750"/>
                                        <p:tgtEl>
                                          <p:spTgt spid="18"/>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42"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14" presetClass="entr" presetSubtype="10" fill="hold" nodeType="with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19"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Besaran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Pokok</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68071"/>
            <a:ext cx="7704856" cy="1354730"/>
          </a:xfrm>
          <a:prstGeom prst="rect">
            <a:avLst/>
          </a:prstGeom>
          <a:noFill/>
        </p:spPr>
        <p:txBody>
          <a:bodyPr wrap="square">
            <a:spAutoFit/>
          </a:bodyPr>
          <a:lstStyle/>
          <a:p>
            <a:pPr marL="285750" indent="-285750">
              <a:lnSpc>
                <a:spcPct val="107000"/>
              </a:lnSpc>
              <a:spcAft>
                <a:spcPts val="600"/>
              </a:spcAft>
              <a:buFont typeface="Wingdings" panose="05000000000000000000" pitchFamily="2" charset="2"/>
              <a:buChar char="§"/>
            </a:pPr>
            <a:r>
              <a:rPr lang="id-ID" dirty="0">
                <a:solidFill>
                  <a:srgbClr val="4F81BD"/>
                </a:solidFill>
              </a:rPr>
              <a:t>Besaran pokok adalah besaran yang satuannya telah ditetapkan terlebih dahulu dan tidak diturunkan dari besaran lain.</a:t>
            </a:r>
          </a:p>
          <a:p>
            <a:pPr marL="285750" indent="-285750">
              <a:lnSpc>
                <a:spcPct val="107000"/>
              </a:lnSpc>
              <a:spcAft>
                <a:spcPts val="600"/>
              </a:spcAft>
              <a:buFont typeface="Wingdings" panose="05000000000000000000" pitchFamily="2" charset="2"/>
              <a:buChar char="§"/>
            </a:pPr>
            <a:r>
              <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rPr>
              <a:t>Terdapat </a:t>
            </a:r>
            <a:r>
              <a:rPr lang="en-US" dirty="0" err="1"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tujuh</a:t>
            </a:r>
            <a:r>
              <a:rPr lang="id-ID" dirty="0" smtClean="0">
                <a:solidFill>
                  <a:srgbClr val="4F81BD"/>
                </a:solidFill>
                <a:latin typeface="Calibri" panose="020F0502020204030204" pitchFamily="34" charset="0"/>
                <a:ea typeface="Calibri" panose="020F0502020204030204" pitchFamily="34" charset="0"/>
                <a:cs typeface="Times New Roman" panose="02020603050405020304" pitchFamily="18" charset="0"/>
              </a:rPr>
              <a:t> </a:t>
            </a:r>
            <a:r>
              <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rPr>
              <a:t>besaran pokok, yaitu: panjang, massa, waktu, kuat arus listrik, intensitas cahaya, suhu mutlak, jumlah zat.</a:t>
            </a:r>
            <a:endParaRPr lang="en-ID"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2656613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7" dur="500"/>
                                        <p:tgtEl>
                                          <p:spTgt spid="18">
                                            <p:txEl>
                                              <p:pRg st="0" end="0"/>
                                            </p:txEl>
                                          </p:spTgt>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animEffect transition="in" filter="randombar(horizontal)">
                                      <p:cBhvr>
                                        <p:cTn id="21"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Besaran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Turunan</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41176"/>
            <a:ext cx="7704856" cy="2900346"/>
          </a:xfrm>
          <a:prstGeom prst="rect">
            <a:avLst/>
          </a:prstGeom>
          <a:noFill/>
        </p:spPr>
        <p:txBody>
          <a:bodyPr wrap="square">
            <a:spAutoFit/>
          </a:bodyPr>
          <a:lstStyle/>
          <a:p>
            <a:pPr marL="285750" indent="-285750">
              <a:lnSpc>
                <a:spcPct val="107000"/>
              </a:lnSpc>
              <a:spcAft>
                <a:spcPts val="600"/>
              </a:spcAft>
              <a:buFont typeface="Wingdings" panose="05000000000000000000" pitchFamily="2" charset="2"/>
              <a:buChar char="§"/>
            </a:pPr>
            <a:r>
              <a:rPr lang="id-ID" dirty="0">
                <a:solidFill>
                  <a:srgbClr val="4F81BD"/>
                </a:solidFill>
              </a:rPr>
              <a:t>Besaran turunan merupakan besaran yang satuannya diturunkan dari besaran pokok. </a:t>
            </a:r>
          </a:p>
          <a:p>
            <a:pPr marL="285750" indent="-285750">
              <a:lnSpc>
                <a:spcPct val="107000"/>
              </a:lnSpc>
              <a:spcAft>
                <a:spcPts val="600"/>
              </a:spcAft>
              <a:buFont typeface="Wingdings" panose="05000000000000000000" pitchFamily="2" charset="2"/>
              <a:buChar char="§"/>
            </a:pPr>
            <a:r>
              <a:rPr lang="id-ID" dirty="0">
                <a:solidFill>
                  <a:srgbClr val="4F81BD"/>
                </a:solidFill>
              </a:rPr>
              <a:t>Sistem satuan menggunakan sistem satuan baku yang disebut sistem Satuan Internasional (SI). Sistem SI ini juga disebut sistem metrik (MKS), yaitu meter, kilogram, sekon. Selain sistem MKS, dalam fisika juga digunakan sistem CGS, yaitu sentimeter, gram, dan sekon.</a:t>
            </a:r>
          </a:p>
          <a:p>
            <a:pPr marL="285750" indent="-285750">
              <a:lnSpc>
                <a:spcPct val="107000"/>
              </a:lnSpc>
              <a:spcAft>
                <a:spcPts val="600"/>
              </a:spcAft>
              <a:buFont typeface="Wingdings" panose="05000000000000000000" pitchFamily="2" charset="2"/>
              <a:buChar char="§"/>
            </a:pPr>
            <a:r>
              <a:rPr lang="id-ID" dirty="0">
                <a:solidFill>
                  <a:srgbClr val="4F81BD"/>
                </a:solidFill>
              </a:rPr>
              <a:t>Contoh besaran turunan diantaranya luas, volume, massa jenis, kecepatan, percepatan, gaya, usaha, daya, momentum, impuls, momen gaya, dan lainnya</a:t>
            </a:r>
            <a:r>
              <a:rPr lang="id-ID" dirty="0" smtClean="0">
                <a:solidFill>
                  <a:srgbClr val="4F81BD"/>
                </a:solidFill>
              </a:rPr>
              <a:t>.</a:t>
            </a:r>
            <a:endParaRPr lang="id-ID" dirty="0">
              <a:solidFill>
                <a:srgbClr val="4F81BD"/>
              </a:solidFill>
            </a:endParaRPr>
          </a:p>
        </p:txBody>
      </p:sp>
    </p:spTree>
    <p:extLst>
      <p:ext uri="{BB962C8B-B14F-4D97-AF65-F5344CB8AC3E}">
        <p14:creationId xmlns:p14="http://schemas.microsoft.com/office/powerpoint/2010/main" val="165094641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7" dur="500"/>
                                        <p:tgtEl>
                                          <p:spTgt spid="18">
                                            <p:txEl>
                                              <p:pRg st="0" end="0"/>
                                            </p:txEl>
                                          </p:spTgt>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animEffect transition="in" filter="randombar(horizontal)">
                                      <p:cBhvr>
                                        <p:cTn id="21" dur="500"/>
                                        <p:tgtEl>
                                          <p:spTgt spid="18">
                                            <p:txEl>
                                              <p:pRg st="1" end="1"/>
                                            </p:txEl>
                                          </p:spTgt>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18">
                                            <p:txEl>
                                              <p:pRg st="2" end="2"/>
                                            </p:txEl>
                                          </p:spTgt>
                                        </p:tgtEl>
                                        <p:attrNameLst>
                                          <p:attrName>style.visibility</p:attrName>
                                        </p:attrNameLst>
                                      </p:cBhvr>
                                      <p:to>
                                        <p:strVal val="visible"/>
                                      </p:to>
                                    </p:set>
                                    <p:animEffect transition="in" filter="randombar(horizontal)">
                                      <p:cBhvr>
                                        <p:cTn id="2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51" name="Group 50"/>
          <p:cNvGrpSpPr/>
          <p:nvPr/>
        </p:nvGrpSpPr>
        <p:grpSpPr>
          <a:xfrm>
            <a:off x="881684" y="1203598"/>
            <a:ext cx="8057688" cy="3528392"/>
            <a:chOff x="395536" y="1347613"/>
            <a:chExt cx="8579949" cy="3849155"/>
          </a:xfrm>
        </p:grpSpPr>
        <p:pic>
          <p:nvPicPr>
            <p:cNvPr id="49" name="Picture 48"/>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579949" cy="3849155"/>
            </a:xfrm>
            <a:prstGeom prst="rect">
              <a:avLst/>
            </a:prstGeom>
          </p:spPr>
        </p:pic>
        <p:sp>
          <p:nvSpPr>
            <p:cNvPr id="50" name="Rectangle 49"/>
            <p:cNvSpPr/>
            <p:nvPr/>
          </p:nvSpPr>
          <p:spPr>
            <a:xfrm>
              <a:off x="1259633" y="1718332"/>
              <a:ext cx="954110" cy="3007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07704" y="328787"/>
            <a:ext cx="5211861" cy="55370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Dimensi</a:t>
            </a:r>
            <a:endParaRPr lang="en-US" sz="2800" b="1" dirty="0">
              <a:solidFill>
                <a:srgbClr val="F06881"/>
              </a:solidFill>
              <a:latin typeface="Calibri" panose="020F0502020204030204" pitchFamily="34" charset="0"/>
            </a:endParaRPr>
          </a:p>
        </p:txBody>
      </p:sp>
      <p:pic>
        <p:nvPicPr>
          <p:cNvPr id="55" name="Picture 5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123478"/>
            <a:ext cx="936104" cy="1416344"/>
          </a:xfrm>
          <a:prstGeom prst="rect">
            <a:avLst/>
          </a:prstGeom>
        </p:spPr>
      </p:pic>
      <p:sp>
        <p:nvSpPr>
          <p:cNvPr id="18" name="TextBox 17">
            <a:extLst>
              <a:ext uri="{FF2B5EF4-FFF2-40B4-BE49-F238E27FC236}">
                <a16:creationId xmlns:a16="http://schemas.microsoft.com/office/drawing/2014/main" id="{41D46127-EFCA-B18D-1B10-C21941496A3E}"/>
              </a:ext>
            </a:extLst>
          </p:cNvPr>
          <p:cNvSpPr txBox="1"/>
          <p:nvPr/>
        </p:nvSpPr>
        <p:spPr>
          <a:xfrm>
            <a:off x="1098598" y="1541176"/>
            <a:ext cx="4769546" cy="2913490"/>
          </a:xfrm>
          <a:prstGeom prst="rect">
            <a:avLst/>
          </a:prstGeom>
          <a:noFill/>
        </p:spPr>
        <p:txBody>
          <a:bodyPr wrap="square">
            <a:spAutoFit/>
          </a:bodyPr>
          <a:lstStyle/>
          <a:p>
            <a:pPr marL="285750" indent="-285750">
              <a:lnSpc>
                <a:spcPct val="107000"/>
              </a:lnSpc>
              <a:spcAft>
                <a:spcPts val="600"/>
              </a:spcAft>
              <a:buFont typeface="Wingdings" panose="05000000000000000000" pitchFamily="2" charset="2"/>
              <a:buChar char="ü"/>
            </a:pPr>
            <a:r>
              <a:rPr lang="id-ID" dirty="0">
                <a:solidFill>
                  <a:srgbClr val="4F81BD"/>
                </a:solidFill>
                <a:latin typeface="Calibri" panose="020F0502020204030204" pitchFamily="34" charset="0"/>
                <a:ea typeface="Calibri" panose="020F0502020204030204" pitchFamily="34" charset="0"/>
              </a:rPr>
              <a:t>Untuk mengetahui suatu besaran di dalam Fisika dapat digunakan analisis dimensional yang disebut dengan dimensi suatu besaran. </a:t>
            </a:r>
          </a:p>
          <a:p>
            <a:pPr marL="285750" indent="-285750">
              <a:lnSpc>
                <a:spcPct val="107000"/>
              </a:lnSpc>
              <a:spcAft>
                <a:spcPts val="600"/>
              </a:spcAft>
              <a:buFont typeface="Wingdings" panose="05000000000000000000" pitchFamily="2" charset="2"/>
              <a:buChar char="ü"/>
            </a:pPr>
            <a:r>
              <a:rPr lang="id-ID" dirty="0">
                <a:solidFill>
                  <a:srgbClr val="4F81BD"/>
                </a:solidFill>
                <a:latin typeface="Calibri" panose="020F0502020204030204" pitchFamily="34" charset="0"/>
                <a:ea typeface="Calibri" panose="020F0502020204030204" pitchFamily="34" charset="0"/>
              </a:rPr>
              <a:t>Dimensi adalah cara besaran tersebut disusun dari besaran-besaran pokok. </a:t>
            </a:r>
          </a:p>
          <a:p>
            <a:pPr marL="285750" indent="-285750">
              <a:lnSpc>
                <a:spcPct val="107000"/>
              </a:lnSpc>
              <a:spcAft>
                <a:spcPts val="600"/>
              </a:spcAft>
              <a:buFont typeface="Wingdings" panose="05000000000000000000" pitchFamily="2" charset="2"/>
              <a:buChar char="ü"/>
            </a:pPr>
            <a:r>
              <a:rPr lang="id-ID" dirty="0">
                <a:solidFill>
                  <a:srgbClr val="4F81BD"/>
                </a:solidFill>
                <a:latin typeface="Calibri" panose="020F0502020204030204" pitchFamily="34" charset="0"/>
                <a:ea typeface="Calibri" panose="020F0502020204030204" pitchFamily="34" charset="0"/>
              </a:rPr>
              <a:t>Semua besaran turunan dalam Fisika dapat dinyatakan dengan besaran pokok sehingga dimensi besaran turunan dapat ditentukan dari dimensi besaran pokok. </a:t>
            </a:r>
            <a:endParaRPr lang="id-ID" dirty="0">
              <a:solidFill>
                <a:srgbClr val="4F81BD"/>
              </a:solidFill>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graphicFrame>
            <p:nvGraphicFramePr>
              <p:cNvPr id="8" name="Table 9">
                <a:extLst>
                  <a:ext uri="{FF2B5EF4-FFF2-40B4-BE49-F238E27FC236}">
                    <a16:creationId xmlns:a16="http://schemas.microsoft.com/office/drawing/2014/main" id="{846FEAF2-596A-2B3F-6A2A-A44680718E9F}"/>
                  </a:ext>
                </a:extLst>
              </p:cNvPr>
              <p:cNvGraphicFramePr>
                <a:graphicFrameLocks noGrp="1"/>
              </p:cNvGraphicFramePr>
              <p:nvPr>
                <p:extLst>
                  <p:ext uri="{D42A27DB-BD31-4B8C-83A1-F6EECF244321}">
                    <p14:modId xmlns:p14="http://schemas.microsoft.com/office/powerpoint/2010/main" val="3942892687"/>
                  </p:ext>
                </p:extLst>
              </p:nvPr>
            </p:nvGraphicFramePr>
            <p:xfrm>
              <a:off x="5831996" y="1645502"/>
              <a:ext cx="2913230" cy="2552361"/>
            </p:xfrm>
            <a:graphic>
              <a:graphicData uri="http://schemas.openxmlformats.org/drawingml/2006/table">
                <a:tbl>
                  <a:tblPr firstRow="1" bandRow="1">
                    <a:tableStyleId>{BDBED569-4797-4DF1-A0F4-6AAB3CD982D8}</a:tableStyleId>
                  </a:tblPr>
                  <a:tblGrid>
                    <a:gridCol w="464958">
                      <a:extLst>
                        <a:ext uri="{9D8B030D-6E8A-4147-A177-3AD203B41FA5}">
                          <a16:colId xmlns:a16="http://schemas.microsoft.com/office/drawing/2014/main" val="1041599880"/>
                        </a:ext>
                      </a:extLst>
                    </a:gridCol>
                    <a:gridCol w="1512168">
                      <a:extLst>
                        <a:ext uri="{9D8B030D-6E8A-4147-A177-3AD203B41FA5}">
                          <a16:colId xmlns:a16="http://schemas.microsoft.com/office/drawing/2014/main" val="1434430276"/>
                        </a:ext>
                      </a:extLst>
                    </a:gridCol>
                    <a:gridCol w="936104">
                      <a:extLst>
                        <a:ext uri="{9D8B030D-6E8A-4147-A177-3AD203B41FA5}">
                          <a16:colId xmlns:a16="http://schemas.microsoft.com/office/drawing/2014/main" val="1431119058"/>
                        </a:ext>
                      </a:extLst>
                    </a:gridCol>
                  </a:tblGrid>
                  <a:tr h="370840">
                    <a:tc>
                      <a:txBody>
                        <a:bodyPr/>
                        <a:lstStyle/>
                        <a:p>
                          <a:pPr algn="ctr"/>
                          <a:r>
                            <a:rPr lang="id-ID" sz="1400" dirty="0"/>
                            <a:t>No</a:t>
                          </a:r>
                          <a:endParaRPr lang="en-ID" sz="1400" dirty="0"/>
                        </a:p>
                      </a:txBody>
                      <a:tcPr/>
                    </a:tc>
                    <a:tc>
                      <a:txBody>
                        <a:bodyPr/>
                        <a:lstStyle/>
                        <a:p>
                          <a:pPr algn="ctr"/>
                          <a:r>
                            <a:rPr lang="id-ID" sz="1400" dirty="0"/>
                            <a:t>Besaran Pokok</a:t>
                          </a:r>
                          <a:endParaRPr lang="en-ID" sz="1400" dirty="0"/>
                        </a:p>
                      </a:txBody>
                      <a:tcPr/>
                    </a:tc>
                    <a:tc>
                      <a:txBody>
                        <a:bodyPr/>
                        <a:lstStyle/>
                        <a:p>
                          <a:pPr algn="ctr"/>
                          <a:r>
                            <a:rPr lang="id-ID" sz="1400" dirty="0"/>
                            <a:t>Dimensi</a:t>
                          </a:r>
                          <a:endParaRPr lang="en-ID" sz="1400" dirty="0"/>
                        </a:p>
                      </a:txBody>
                      <a:tcPr/>
                    </a:tc>
                    <a:extLst>
                      <a:ext uri="{0D108BD9-81ED-4DB2-BD59-A6C34878D82A}">
                        <a16:rowId xmlns:a16="http://schemas.microsoft.com/office/drawing/2014/main" val="2645683174"/>
                      </a:ext>
                    </a:extLst>
                  </a:tr>
                  <a:tr h="321971">
                    <a:tc>
                      <a:txBody>
                        <a:bodyPr/>
                        <a:lstStyle/>
                        <a:p>
                          <a:pPr algn="ctr"/>
                          <a:r>
                            <a:rPr lang="id-ID" sz="1400" dirty="0"/>
                            <a:t>(1)</a:t>
                          </a:r>
                          <a:endParaRPr lang="en-ID" sz="1400" dirty="0"/>
                        </a:p>
                      </a:txBody>
                      <a:tcPr/>
                    </a:tc>
                    <a:tc>
                      <a:txBody>
                        <a:bodyPr/>
                        <a:lstStyle/>
                        <a:p>
                          <a:r>
                            <a:rPr lang="id-ID" sz="1400" dirty="0"/>
                            <a:t>Panjang</a:t>
                          </a:r>
                        </a:p>
                      </a:txBody>
                      <a:tcPr/>
                    </a:tc>
                    <a:tc>
                      <a:txBody>
                        <a:bodyPr/>
                        <a:lstStyle/>
                        <a:p>
                          <a:pPr algn="ctr"/>
                          <a:r>
                            <a:rPr lang="id-ID" sz="1400" dirty="0"/>
                            <a:t>[L]</a:t>
                          </a:r>
                          <a:endParaRPr lang="en-ID" sz="1400" dirty="0"/>
                        </a:p>
                      </a:txBody>
                      <a:tcPr/>
                    </a:tc>
                    <a:extLst>
                      <a:ext uri="{0D108BD9-81ED-4DB2-BD59-A6C34878D82A}">
                        <a16:rowId xmlns:a16="http://schemas.microsoft.com/office/drawing/2014/main" val="2912889358"/>
                      </a:ext>
                    </a:extLst>
                  </a:tr>
                  <a:tr h="311171">
                    <a:tc>
                      <a:txBody>
                        <a:bodyPr/>
                        <a:lstStyle/>
                        <a:p>
                          <a:pPr algn="ctr"/>
                          <a:r>
                            <a:rPr lang="id-ID" sz="1400" dirty="0"/>
                            <a:t>(2)</a:t>
                          </a:r>
                          <a:endParaRPr lang="en-ID" sz="1400" dirty="0"/>
                        </a:p>
                      </a:txBody>
                      <a:tcPr/>
                    </a:tc>
                    <a:tc>
                      <a:txBody>
                        <a:bodyPr/>
                        <a:lstStyle/>
                        <a:p>
                          <a:r>
                            <a:rPr lang="id-ID" sz="1400" dirty="0"/>
                            <a:t>Massa</a:t>
                          </a:r>
                          <a:endParaRPr lang="en-ID" sz="1400" dirty="0"/>
                        </a:p>
                      </a:txBody>
                      <a:tcPr/>
                    </a:tc>
                    <a:tc>
                      <a:txBody>
                        <a:bodyPr/>
                        <a:lstStyle/>
                        <a:p>
                          <a:pPr algn="ctr"/>
                          <a:r>
                            <a:rPr lang="id-ID" sz="1400" dirty="0"/>
                            <a:t>[M]</a:t>
                          </a:r>
                          <a:endParaRPr lang="en-ID" sz="1400" dirty="0"/>
                        </a:p>
                      </a:txBody>
                      <a:tcPr/>
                    </a:tc>
                    <a:extLst>
                      <a:ext uri="{0D108BD9-81ED-4DB2-BD59-A6C34878D82A}">
                        <a16:rowId xmlns:a16="http://schemas.microsoft.com/office/drawing/2014/main" val="2925942363"/>
                      </a:ext>
                    </a:extLst>
                  </a:tr>
                  <a:tr h="228363">
                    <a:tc>
                      <a:txBody>
                        <a:bodyPr/>
                        <a:lstStyle/>
                        <a:p>
                          <a:pPr algn="ctr"/>
                          <a:r>
                            <a:rPr lang="id-ID" sz="1400" dirty="0"/>
                            <a:t>(3)</a:t>
                          </a:r>
                          <a:endParaRPr lang="en-ID" sz="1400" dirty="0"/>
                        </a:p>
                      </a:txBody>
                      <a:tcPr/>
                    </a:tc>
                    <a:tc>
                      <a:txBody>
                        <a:bodyPr/>
                        <a:lstStyle/>
                        <a:p>
                          <a:r>
                            <a:rPr lang="id-ID" sz="1400" dirty="0"/>
                            <a:t>Waktu</a:t>
                          </a:r>
                          <a:endParaRPr lang="en-ID" sz="1400" dirty="0"/>
                        </a:p>
                      </a:txBody>
                      <a:tcPr/>
                    </a:tc>
                    <a:tc>
                      <a:txBody>
                        <a:bodyPr/>
                        <a:lstStyle/>
                        <a:p>
                          <a:pPr algn="ctr"/>
                          <a:r>
                            <a:rPr lang="id-ID" sz="1400" dirty="0"/>
                            <a:t>[T]</a:t>
                          </a:r>
                          <a:endParaRPr lang="en-ID" sz="1400" dirty="0"/>
                        </a:p>
                      </a:txBody>
                      <a:tcPr/>
                    </a:tc>
                    <a:extLst>
                      <a:ext uri="{0D108BD9-81ED-4DB2-BD59-A6C34878D82A}">
                        <a16:rowId xmlns:a16="http://schemas.microsoft.com/office/drawing/2014/main" val="1952333124"/>
                      </a:ext>
                    </a:extLst>
                  </a:tr>
                  <a:tr h="289571">
                    <a:tc>
                      <a:txBody>
                        <a:bodyPr/>
                        <a:lstStyle/>
                        <a:p>
                          <a:pPr algn="ctr"/>
                          <a:r>
                            <a:rPr lang="id-ID" sz="1400" dirty="0"/>
                            <a:t>(4)</a:t>
                          </a:r>
                          <a:endParaRPr lang="en-ID" sz="1400" dirty="0"/>
                        </a:p>
                      </a:txBody>
                      <a:tcPr/>
                    </a:tc>
                    <a:tc>
                      <a:txBody>
                        <a:bodyPr/>
                        <a:lstStyle/>
                        <a:p>
                          <a:r>
                            <a:rPr lang="id-ID" sz="1400" dirty="0"/>
                            <a:t>Kuat Arus Listrik</a:t>
                          </a:r>
                          <a:endParaRPr lang="en-ID" sz="1400" dirty="0"/>
                        </a:p>
                      </a:txBody>
                      <a:tcPr/>
                    </a:tc>
                    <a:tc>
                      <a:txBody>
                        <a:bodyPr/>
                        <a:lstStyle/>
                        <a:p>
                          <a:pPr algn="ctr"/>
                          <a:r>
                            <a:rPr lang="id-ID" sz="1400" dirty="0"/>
                            <a:t>[I]</a:t>
                          </a:r>
                          <a:endParaRPr lang="en-ID" sz="1400" dirty="0"/>
                        </a:p>
                      </a:txBody>
                      <a:tcPr/>
                    </a:tc>
                    <a:extLst>
                      <a:ext uri="{0D108BD9-81ED-4DB2-BD59-A6C34878D82A}">
                        <a16:rowId xmlns:a16="http://schemas.microsoft.com/office/drawing/2014/main" val="3063922918"/>
                      </a:ext>
                    </a:extLst>
                  </a:tr>
                  <a:tr h="278771">
                    <a:tc>
                      <a:txBody>
                        <a:bodyPr/>
                        <a:lstStyle/>
                        <a:p>
                          <a:pPr algn="ctr"/>
                          <a:r>
                            <a:rPr lang="id-ID" sz="1400" dirty="0"/>
                            <a:t>(5)</a:t>
                          </a:r>
                          <a:endParaRPr lang="en-ID" sz="1400" dirty="0"/>
                        </a:p>
                      </a:txBody>
                      <a:tcPr/>
                    </a:tc>
                    <a:tc>
                      <a:txBody>
                        <a:bodyPr/>
                        <a:lstStyle/>
                        <a:p>
                          <a:r>
                            <a:rPr lang="id-ID" sz="1400" dirty="0"/>
                            <a:t>Intensitas Cahaya</a:t>
                          </a:r>
                          <a:endParaRPr lang="en-ID" sz="1400" dirty="0"/>
                        </a:p>
                      </a:txBody>
                      <a:tcPr/>
                    </a:tc>
                    <a:tc>
                      <a:txBody>
                        <a:bodyPr/>
                        <a:lstStyle/>
                        <a:p>
                          <a:pPr algn="ctr"/>
                          <a:r>
                            <a:rPr lang="id-ID" sz="1400" dirty="0"/>
                            <a:t>[J]</a:t>
                          </a:r>
                          <a:endParaRPr lang="en-ID" sz="1400" dirty="0"/>
                        </a:p>
                      </a:txBody>
                      <a:tcPr/>
                    </a:tc>
                    <a:extLst>
                      <a:ext uri="{0D108BD9-81ED-4DB2-BD59-A6C34878D82A}">
                        <a16:rowId xmlns:a16="http://schemas.microsoft.com/office/drawing/2014/main" val="3138588926"/>
                      </a:ext>
                    </a:extLst>
                  </a:tr>
                  <a:tr h="267971">
                    <a:tc>
                      <a:txBody>
                        <a:bodyPr/>
                        <a:lstStyle/>
                        <a:p>
                          <a:pPr algn="ctr"/>
                          <a:r>
                            <a:rPr lang="id-ID" sz="1400" dirty="0"/>
                            <a:t>(6)</a:t>
                          </a:r>
                          <a:endParaRPr lang="en-ID" sz="1400" dirty="0"/>
                        </a:p>
                      </a:txBody>
                      <a:tcPr/>
                    </a:tc>
                    <a:tc>
                      <a:txBody>
                        <a:bodyPr/>
                        <a:lstStyle/>
                        <a:p>
                          <a:r>
                            <a:rPr lang="id-ID" sz="1400" dirty="0"/>
                            <a:t>Suhu Mutlak</a:t>
                          </a:r>
                          <a:endParaRPr lang="en-ID" sz="1400" dirty="0"/>
                        </a:p>
                      </a:txBody>
                      <a:tcPr/>
                    </a:tc>
                    <a:tc>
                      <a:txBody>
                        <a:bodyPr/>
                        <a:lstStyle/>
                        <a:p>
                          <a:pPr algn="ctr"/>
                          <a:r>
                            <a:rPr lang="id-ID" sz="1400" dirty="0"/>
                            <a:t>[</a:t>
                          </a:r>
                          <a14:m>
                            <m:oMath xmlns:m="http://schemas.openxmlformats.org/officeDocument/2006/math">
                              <m:r>
                                <a:rPr lang="id-ID" sz="1400" i="1" smtClean="0">
                                  <a:latin typeface="Cambria Math" panose="02040503050406030204" pitchFamily="18" charset="0"/>
                                  <a:ea typeface="Cambria Math" panose="02040503050406030204" pitchFamily="18" charset="0"/>
                                </a:rPr>
                                <m:t>𝜃</m:t>
                              </m:r>
                            </m:oMath>
                          </a14:m>
                          <a:r>
                            <a:rPr lang="id-ID" sz="1400" dirty="0"/>
                            <a:t>]</a:t>
                          </a:r>
                          <a:endParaRPr lang="en-ID" sz="1400" dirty="0"/>
                        </a:p>
                      </a:txBody>
                      <a:tcPr/>
                    </a:tc>
                    <a:extLst>
                      <a:ext uri="{0D108BD9-81ED-4DB2-BD59-A6C34878D82A}">
                        <a16:rowId xmlns:a16="http://schemas.microsoft.com/office/drawing/2014/main" val="2719622757"/>
                      </a:ext>
                    </a:extLst>
                  </a:tr>
                  <a:tr h="329179">
                    <a:tc>
                      <a:txBody>
                        <a:bodyPr/>
                        <a:lstStyle/>
                        <a:p>
                          <a:pPr algn="ctr"/>
                          <a:r>
                            <a:rPr lang="id-ID" sz="1400" dirty="0"/>
                            <a:t>(7)</a:t>
                          </a:r>
                          <a:endParaRPr lang="en-ID" sz="1400" dirty="0"/>
                        </a:p>
                      </a:txBody>
                      <a:tcPr/>
                    </a:tc>
                    <a:tc>
                      <a:txBody>
                        <a:bodyPr/>
                        <a:lstStyle/>
                        <a:p>
                          <a:r>
                            <a:rPr lang="id-ID" sz="1400" dirty="0"/>
                            <a:t>Jumlah zat</a:t>
                          </a:r>
                          <a:endParaRPr lang="en-ID" sz="1400" dirty="0"/>
                        </a:p>
                      </a:txBody>
                      <a:tcPr/>
                    </a:tc>
                    <a:tc>
                      <a:txBody>
                        <a:bodyPr/>
                        <a:lstStyle/>
                        <a:p>
                          <a:pPr algn="ctr"/>
                          <a:r>
                            <a:rPr lang="id-ID" sz="1400" dirty="0"/>
                            <a:t>[N]</a:t>
                          </a:r>
                          <a:endParaRPr lang="en-ID" sz="1400" dirty="0"/>
                        </a:p>
                      </a:txBody>
                      <a:tcPr/>
                    </a:tc>
                    <a:extLst>
                      <a:ext uri="{0D108BD9-81ED-4DB2-BD59-A6C34878D82A}">
                        <a16:rowId xmlns:a16="http://schemas.microsoft.com/office/drawing/2014/main" val="4186963941"/>
                      </a:ext>
                    </a:extLst>
                  </a:tr>
                </a:tbl>
              </a:graphicData>
            </a:graphic>
          </p:graphicFrame>
        </mc:Choice>
        <mc:Fallback>
          <p:graphicFrame>
            <p:nvGraphicFramePr>
              <p:cNvPr id="8" name="Table 9">
                <a:extLst>
                  <a:ext uri="{FF2B5EF4-FFF2-40B4-BE49-F238E27FC236}">
                    <a16:creationId xmlns:a16="http://schemas.microsoft.com/office/drawing/2014/main" id="{846FEAF2-596A-2B3F-6A2A-A44680718E9F}"/>
                  </a:ext>
                </a:extLst>
              </p:cNvPr>
              <p:cNvGraphicFramePr>
                <a:graphicFrameLocks noGrp="1"/>
              </p:cNvGraphicFramePr>
              <p:nvPr>
                <p:extLst>
                  <p:ext uri="{D42A27DB-BD31-4B8C-83A1-F6EECF244321}">
                    <p14:modId xmlns:p14="http://schemas.microsoft.com/office/powerpoint/2010/main" val="3942892687"/>
                  </p:ext>
                </p:extLst>
              </p:nvPr>
            </p:nvGraphicFramePr>
            <p:xfrm>
              <a:off x="5831996" y="1645502"/>
              <a:ext cx="2913230" cy="2552361"/>
            </p:xfrm>
            <a:graphic>
              <a:graphicData uri="http://schemas.openxmlformats.org/drawingml/2006/table">
                <a:tbl>
                  <a:tblPr firstRow="1" bandRow="1">
                    <a:tableStyleId>{BDBED569-4797-4DF1-A0F4-6AAB3CD982D8}</a:tableStyleId>
                  </a:tblPr>
                  <a:tblGrid>
                    <a:gridCol w="464958">
                      <a:extLst>
                        <a:ext uri="{9D8B030D-6E8A-4147-A177-3AD203B41FA5}">
                          <a16:colId xmlns:a16="http://schemas.microsoft.com/office/drawing/2014/main" val="1041599880"/>
                        </a:ext>
                      </a:extLst>
                    </a:gridCol>
                    <a:gridCol w="1512168">
                      <a:extLst>
                        <a:ext uri="{9D8B030D-6E8A-4147-A177-3AD203B41FA5}">
                          <a16:colId xmlns:a16="http://schemas.microsoft.com/office/drawing/2014/main" val="1434430276"/>
                        </a:ext>
                      </a:extLst>
                    </a:gridCol>
                    <a:gridCol w="936104">
                      <a:extLst>
                        <a:ext uri="{9D8B030D-6E8A-4147-A177-3AD203B41FA5}">
                          <a16:colId xmlns:a16="http://schemas.microsoft.com/office/drawing/2014/main" val="1431119058"/>
                        </a:ext>
                      </a:extLst>
                    </a:gridCol>
                  </a:tblGrid>
                  <a:tr h="370840">
                    <a:tc>
                      <a:txBody>
                        <a:bodyPr/>
                        <a:lstStyle/>
                        <a:p>
                          <a:pPr algn="ctr"/>
                          <a:r>
                            <a:rPr lang="id-ID" sz="1400" dirty="0"/>
                            <a:t>No</a:t>
                          </a:r>
                          <a:endParaRPr lang="en-ID" sz="1400" dirty="0"/>
                        </a:p>
                      </a:txBody>
                      <a:tcPr/>
                    </a:tc>
                    <a:tc>
                      <a:txBody>
                        <a:bodyPr/>
                        <a:lstStyle/>
                        <a:p>
                          <a:pPr algn="ctr"/>
                          <a:r>
                            <a:rPr lang="id-ID" sz="1400" dirty="0"/>
                            <a:t>Besaran Pokok</a:t>
                          </a:r>
                          <a:endParaRPr lang="en-ID" sz="1400" dirty="0"/>
                        </a:p>
                      </a:txBody>
                      <a:tcPr/>
                    </a:tc>
                    <a:tc>
                      <a:txBody>
                        <a:bodyPr/>
                        <a:lstStyle/>
                        <a:p>
                          <a:pPr algn="ctr"/>
                          <a:r>
                            <a:rPr lang="id-ID" sz="1400" dirty="0"/>
                            <a:t>Dimensi</a:t>
                          </a:r>
                          <a:endParaRPr lang="en-ID" sz="1400" dirty="0"/>
                        </a:p>
                      </a:txBody>
                      <a:tcPr/>
                    </a:tc>
                    <a:extLst>
                      <a:ext uri="{0D108BD9-81ED-4DB2-BD59-A6C34878D82A}">
                        <a16:rowId xmlns:a16="http://schemas.microsoft.com/office/drawing/2014/main" val="2645683174"/>
                      </a:ext>
                    </a:extLst>
                  </a:tr>
                  <a:tr h="321971">
                    <a:tc>
                      <a:txBody>
                        <a:bodyPr/>
                        <a:lstStyle/>
                        <a:p>
                          <a:pPr algn="ctr"/>
                          <a:r>
                            <a:rPr lang="id-ID" sz="1400" dirty="0"/>
                            <a:t>(1)</a:t>
                          </a:r>
                          <a:endParaRPr lang="en-ID" sz="1400" dirty="0"/>
                        </a:p>
                      </a:txBody>
                      <a:tcPr/>
                    </a:tc>
                    <a:tc>
                      <a:txBody>
                        <a:bodyPr/>
                        <a:lstStyle/>
                        <a:p>
                          <a:r>
                            <a:rPr lang="id-ID" sz="1400" dirty="0"/>
                            <a:t>Panjang</a:t>
                          </a:r>
                        </a:p>
                      </a:txBody>
                      <a:tcPr/>
                    </a:tc>
                    <a:tc>
                      <a:txBody>
                        <a:bodyPr/>
                        <a:lstStyle/>
                        <a:p>
                          <a:pPr algn="ctr"/>
                          <a:r>
                            <a:rPr lang="id-ID" sz="1400" dirty="0"/>
                            <a:t>[L]</a:t>
                          </a:r>
                          <a:endParaRPr lang="en-ID" sz="1400" dirty="0"/>
                        </a:p>
                      </a:txBody>
                      <a:tcPr/>
                    </a:tc>
                    <a:extLst>
                      <a:ext uri="{0D108BD9-81ED-4DB2-BD59-A6C34878D82A}">
                        <a16:rowId xmlns:a16="http://schemas.microsoft.com/office/drawing/2014/main" val="2912889358"/>
                      </a:ext>
                    </a:extLst>
                  </a:tr>
                  <a:tr h="311171">
                    <a:tc>
                      <a:txBody>
                        <a:bodyPr/>
                        <a:lstStyle/>
                        <a:p>
                          <a:pPr algn="ctr"/>
                          <a:r>
                            <a:rPr lang="id-ID" sz="1400" dirty="0"/>
                            <a:t>(2)</a:t>
                          </a:r>
                          <a:endParaRPr lang="en-ID" sz="1400" dirty="0"/>
                        </a:p>
                      </a:txBody>
                      <a:tcPr/>
                    </a:tc>
                    <a:tc>
                      <a:txBody>
                        <a:bodyPr/>
                        <a:lstStyle/>
                        <a:p>
                          <a:r>
                            <a:rPr lang="id-ID" sz="1400" dirty="0"/>
                            <a:t>Massa</a:t>
                          </a:r>
                          <a:endParaRPr lang="en-ID" sz="1400" dirty="0"/>
                        </a:p>
                      </a:txBody>
                      <a:tcPr/>
                    </a:tc>
                    <a:tc>
                      <a:txBody>
                        <a:bodyPr/>
                        <a:lstStyle/>
                        <a:p>
                          <a:pPr algn="ctr"/>
                          <a:r>
                            <a:rPr lang="id-ID" sz="1400" dirty="0"/>
                            <a:t>[M]</a:t>
                          </a:r>
                          <a:endParaRPr lang="en-ID" sz="1400" dirty="0"/>
                        </a:p>
                      </a:txBody>
                      <a:tcPr/>
                    </a:tc>
                    <a:extLst>
                      <a:ext uri="{0D108BD9-81ED-4DB2-BD59-A6C34878D82A}">
                        <a16:rowId xmlns:a16="http://schemas.microsoft.com/office/drawing/2014/main" val="2925942363"/>
                      </a:ext>
                    </a:extLst>
                  </a:tr>
                  <a:tr h="304800">
                    <a:tc>
                      <a:txBody>
                        <a:bodyPr/>
                        <a:lstStyle/>
                        <a:p>
                          <a:pPr algn="ctr"/>
                          <a:r>
                            <a:rPr lang="id-ID" sz="1400" dirty="0"/>
                            <a:t>(3)</a:t>
                          </a:r>
                          <a:endParaRPr lang="en-ID" sz="1400" dirty="0"/>
                        </a:p>
                      </a:txBody>
                      <a:tcPr/>
                    </a:tc>
                    <a:tc>
                      <a:txBody>
                        <a:bodyPr/>
                        <a:lstStyle/>
                        <a:p>
                          <a:r>
                            <a:rPr lang="id-ID" sz="1400" dirty="0"/>
                            <a:t>Waktu</a:t>
                          </a:r>
                          <a:endParaRPr lang="en-ID" sz="1400" dirty="0"/>
                        </a:p>
                      </a:txBody>
                      <a:tcPr/>
                    </a:tc>
                    <a:tc>
                      <a:txBody>
                        <a:bodyPr/>
                        <a:lstStyle/>
                        <a:p>
                          <a:pPr algn="ctr"/>
                          <a:r>
                            <a:rPr lang="id-ID" sz="1400" dirty="0"/>
                            <a:t>[T]</a:t>
                          </a:r>
                          <a:endParaRPr lang="en-ID" sz="1400" dirty="0"/>
                        </a:p>
                      </a:txBody>
                      <a:tcPr/>
                    </a:tc>
                    <a:extLst>
                      <a:ext uri="{0D108BD9-81ED-4DB2-BD59-A6C34878D82A}">
                        <a16:rowId xmlns:a16="http://schemas.microsoft.com/office/drawing/2014/main" val="1952333124"/>
                      </a:ext>
                    </a:extLst>
                  </a:tr>
                  <a:tr h="304800">
                    <a:tc>
                      <a:txBody>
                        <a:bodyPr/>
                        <a:lstStyle/>
                        <a:p>
                          <a:pPr algn="ctr"/>
                          <a:r>
                            <a:rPr lang="id-ID" sz="1400" dirty="0"/>
                            <a:t>(4)</a:t>
                          </a:r>
                          <a:endParaRPr lang="en-ID" sz="1400" dirty="0"/>
                        </a:p>
                      </a:txBody>
                      <a:tcPr/>
                    </a:tc>
                    <a:tc>
                      <a:txBody>
                        <a:bodyPr/>
                        <a:lstStyle/>
                        <a:p>
                          <a:r>
                            <a:rPr lang="id-ID" sz="1400" dirty="0"/>
                            <a:t>Kuat Arus Listrik</a:t>
                          </a:r>
                          <a:endParaRPr lang="en-ID" sz="1400" dirty="0"/>
                        </a:p>
                      </a:txBody>
                      <a:tcPr/>
                    </a:tc>
                    <a:tc>
                      <a:txBody>
                        <a:bodyPr/>
                        <a:lstStyle/>
                        <a:p>
                          <a:pPr algn="ctr"/>
                          <a:r>
                            <a:rPr lang="id-ID" sz="1400" dirty="0"/>
                            <a:t>[I]</a:t>
                          </a:r>
                          <a:endParaRPr lang="en-ID" sz="1400" dirty="0"/>
                        </a:p>
                      </a:txBody>
                      <a:tcPr/>
                    </a:tc>
                    <a:extLst>
                      <a:ext uri="{0D108BD9-81ED-4DB2-BD59-A6C34878D82A}">
                        <a16:rowId xmlns:a16="http://schemas.microsoft.com/office/drawing/2014/main" val="3063922918"/>
                      </a:ext>
                    </a:extLst>
                  </a:tr>
                  <a:tr h="304800">
                    <a:tc>
                      <a:txBody>
                        <a:bodyPr/>
                        <a:lstStyle/>
                        <a:p>
                          <a:pPr algn="ctr"/>
                          <a:r>
                            <a:rPr lang="id-ID" sz="1400" dirty="0"/>
                            <a:t>(5)</a:t>
                          </a:r>
                          <a:endParaRPr lang="en-ID" sz="1400" dirty="0"/>
                        </a:p>
                      </a:txBody>
                      <a:tcPr/>
                    </a:tc>
                    <a:tc>
                      <a:txBody>
                        <a:bodyPr/>
                        <a:lstStyle/>
                        <a:p>
                          <a:r>
                            <a:rPr lang="id-ID" sz="1400" dirty="0"/>
                            <a:t>Intensitas Cahaya</a:t>
                          </a:r>
                          <a:endParaRPr lang="en-ID" sz="1400" dirty="0"/>
                        </a:p>
                      </a:txBody>
                      <a:tcPr/>
                    </a:tc>
                    <a:tc>
                      <a:txBody>
                        <a:bodyPr/>
                        <a:lstStyle/>
                        <a:p>
                          <a:pPr algn="ctr"/>
                          <a:r>
                            <a:rPr lang="id-ID" sz="1400" dirty="0"/>
                            <a:t>[J]</a:t>
                          </a:r>
                          <a:endParaRPr lang="en-ID" sz="1400" dirty="0"/>
                        </a:p>
                      </a:txBody>
                      <a:tcPr/>
                    </a:tc>
                    <a:extLst>
                      <a:ext uri="{0D108BD9-81ED-4DB2-BD59-A6C34878D82A}">
                        <a16:rowId xmlns:a16="http://schemas.microsoft.com/office/drawing/2014/main" val="3138588926"/>
                      </a:ext>
                    </a:extLst>
                  </a:tr>
                  <a:tr h="304800">
                    <a:tc>
                      <a:txBody>
                        <a:bodyPr/>
                        <a:lstStyle/>
                        <a:p>
                          <a:pPr algn="ctr"/>
                          <a:r>
                            <a:rPr lang="id-ID" sz="1400" dirty="0"/>
                            <a:t>(6)</a:t>
                          </a:r>
                          <a:endParaRPr lang="en-ID" sz="1400" dirty="0"/>
                        </a:p>
                      </a:txBody>
                      <a:tcPr/>
                    </a:tc>
                    <a:tc>
                      <a:txBody>
                        <a:bodyPr/>
                        <a:lstStyle/>
                        <a:p>
                          <a:r>
                            <a:rPr lang="id-ID" sz="1400" dirty="0"/>
                            <a:t>Suhu Mutlak</a:t>
                          </a:r>
                          <a:endParaRPr lang="en-ID" sz="1400" dirty="0"/>
                        </a:p>
                      </a:txBody>
                      <a:tcPr/>
                    </a:tc>
                    <a:tc>
                      <a:txBody>
                        <a:bodyPr/>
                        <a:lstStyle/>
                        <a:p>
                          <a:endParaRPr lang="en-US"/>
                        </a:p>
                      </a:txBody>
                      <a:tcPr>
                        <a:blipFill>
                          <a:blip r:embed="rId4"/>
                          <a:stretch>
                            <a:fillRect l="-211688" t="-634000" r="-1948" b="-120000"/>
                          </a:stretch>
                        </a:blipFill>
                      </a:tcPr>
                    </a:tc>
                    <a:extLst>
                      <a:ext uri="{0D108BD9-81ED-4DB2-BD59-A6C34878D82A}">
                        <a16:rowId xmlns:a16="http://schemas.microsoft.com/office/drawing/2014/main" val="2719622757"/>
                      </a:ext>
                    </a:extLst>
                  </a:tr>
                  <a:tr h="329179">
                    <a:tc>
                      <a:txBody>
                        <a:bodyPr/>
                        <a:lstStyle/>
                        <a:p>
                          <a:pPr algn="ctr"/>
                          <a:r>
                            <a:rPr lang="id-ID" sz="1400" dirty="0"/>
                            <a:t>(7)</a:t>
                          </a:r>
                          <a:endParaRPr lang="en-ID" sz="1400" dirty="0"/>
                        </a:p>
                      </a:txBody>
                      <a:tcPr/>
                    </a:tc>
                    <a:tc>
                      <a:txBody>
                        <a:bodyPr/>
                        <a:lstStyle/>
                        <a:p>
                          <a:r>
                            <a:rPr lang="id-ID" sz="1400" dirty="0"/>
                            <a:t>Jumlah zat</a:t>
                          </a:r>
                          <a:endParaRPr lang="en-ID" sz="1400" dirty="0"/>
                        </a:p>
                      </a:txBody>
                      <a:tcPr/>
                    </a:tc>
                    <a:tc>
                      <a:txBody>
                        <a:bodyPr/>
                        <a:lstStyle/>
                        <a:p>
                          <a:pPr algn="ctr"/>
                          <a:r>
                            <a:rPr lang="id-ID" sz="1400" dirty="0"/>
                            <a:t>[N]</a:t>
                          </a:r>
                          <a:endParaRPr lang="en-ID" sz="1400" dirty="0"/>
                        </a:p>
                      </a:txBody>
                      <a:tcPr/>
                    </a:tc>
                    <a:extLst>
                      <a:ext uri="{0D108BD9-81ED-4DB2-BD59-A6C34878D82A}">
                        <a16:rowId xmlns:a16="http://schemas.microsoft.com/office/drawing/2014/main" val="4186963941"/>
                      </a:ext>
                    </a:extLst>
                  </a:tr>
                </a:tbl>
              </a:graphicData>
            </a:graphic>
          </p:graphicFrame>
        </mc:Fallback>
      </mc:AlternateContent>
    </p:spTree>
    <p:extLst>
      <p:ext uri="{BB962C8B-B14F-4D97-AF65-F5344CB8AC3E}">
        <p14:creationId xmlns:p14="http://schemas.microsoft.com/office/powerpoint/2010/main" val="28643101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7" dur="500"/>
                                        <p:tgtEl>
                                          <p:spTgt spid="18">
                                            <p:txEl>
                                              <p:pRg st="0" end="0"/>
                                            </p:txEl>
                                          </p:spTgt>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animEffect transition="in" filter="randombar(horizontal)">
                                      <p:cBhvr>
                                        <p:cTn id="21" dur="500"/>
                                        <p:tgtEl>
                                          <p:spTgt spid="18">
                                            <p:txEl>
                                              <p:pRg st="1" end="1"/>
                                            </p:txEl>
                                          </p:spTgt>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18">
                                            <p:txEl>
                                              <p:pRg st="2" end="2"/>
                                            </p:txEl>
                                          </p:spTgt>
                                        </p:tgtEl>
                                        <p:attrNameLst>
                                          <p:attrName>style.visibility</p:attrName>
                                        </p:attrNameLst>
                                      </p:cBhvr>
                                      <p:to>
                                        <p:strVal val="visible"/>
                                      </p:to>
                                    </p:set>
                                    <p:animEffect transition="in" filter="randombar(horizontal)">
                                      <p:cBhvr>
                                        <p:cTn id="25" dur="500"/>
                                        <p:tgtEl>
                                          <p:spTgt spid="18">
                                            <p:txEl>
                                              <p:pRg st="2" end="2"/>
                                            </p:txEl>
                                          </p:spTgt>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4642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244815"/>
            <a:ext cx="4045188" cy="4247317"/>
          </a:xfrm>
          <a:prstGeom prst="rect">
            <a:avLst/>
          </a:prstGeom>
          <a:noFill/>
        </p:spPr>
        <p:txBody>
          <a:bodyPr wrap="square">
            <a:spAutoFit/>
          </a:bodyPr>
          <a:lstStyle/>
          <a:p>
            <a:pPr marL="380990" indent="-380990">
              <a:buFont typeface="Wingdings" panose="05000000000000000000" pitchFamily="2" charset="2"/>
              <a:buChar char="§"/>
            </a:pPr>
            <a:r>
              <a:rPr lang="id-ID" dirty="0" smtClean="0">
                <a:latin typeface="Calibri" panose="020F0502020204030204" pitchFamily="34" charset="0"/>
              </a:rPr>
              <a:t>Hasil penemuan dari berbagai penyelidikan dikumpulkan dan disusun secara sistematis menjadi sebuah kumpulan pengetahuan yang kemudian disebut sebagai produk. </a:t>
            </a:r>
          </a:p>
          <a:p>
            <a:pPr marL="380990" indent="-380990">
              <a:buFont typeface="Wingdings" panose="05000000000000000000" pitchFamily="2" charset="2"/>
              <a:buChar char="§"/>
            </a:pPr>
            <a:r>
              <a:rPr lang="id-ID" dirty="0" smtClean="0">
                <a:latin typeface="Calibri" panose="020F0502020204030204" pitchFamily="34" charset="0"/>
              </a:rPr>
              <a:t>Fisika juga didefinisikan sebagai ilmu pengetahuan yang mempelajari materi dan energi, serta interaksi antara keduanya. </a:t>
            </a:r>
            <a:endParaRPr lang="en-US" dirty="0" smtClean="0">
              <a:latin typeface="Calibri" panose="020F0502020204030204" pitchFamily="34" charset="0"/>
            </a:endParaRPr>
          </a:p>
          <a:p>
            <a:pPr marL="380990" indent="-380990">
              <a:buFont typeface="Wingdings" panose="05000000000000000000" pitchFamily="2" charset="2"/>
              <a:buChar char="§"/>
            </a:pPr>
            <a:r>
              <a:rPr lang="en-US" dirty="0" smtClean="0">
                <a:latin typeface="Calibri" panose="020F0502020204030204" pitchFamily="34" charset="0"/>
              </a:rPr>
              <a:t>Kumpulan </a:t>
            </a:r>
            <a:r>
              <a:rPr lang="en-US" dirty="0" err="1" smtClean="0">
                <a:latin typeface="Calibri" panose="020F0502020204030204" pitchFamily="34" charset="0"/>
              </a:rPr>
              <a:t>pengetahuan</a:t>
            </a:r>
            <a:r>
              <a:rPr lang="en-US" dirty="0" smtClean="0">
                <a:latin typeface="Calibri" panose="020F0502020204030204" pitchFamily="34" charset="0"/>
              </a:rPr>
              <a:t> </a:t>
            </a:r>
            <a:r>
              <a:rPr lang="en-US" dirty="0" err="1" smtClean="0">
                <a:latin typeface="Calibri" panose="020F0502020204030204" pitchFamily="34" charset="0"/>
              </a:rPr>
              <a:t>dapat</a:t>
            </a:r>
            <a:r>
              <a:rPr lang="en-US" dirty="0" smtClean="0">
                <a:latin typeface="Calibri" panose="020F0502020204030204" pitchFamily="34" charset="0"/>
              </a:rPr>
              <a:t> </a:t>
            </a:r>
            <a:r>
              <a:rPr lang="en-US" dirty="0" err="1" smtClean="0">
                <a:latin typeface="Calibri" panose="020F0502020204030204" pitchFamily="34" charset="0"/>
              </a:rPr>
              <a:t>berupa</a:t>
            </a:r>
            <a:r>
              <a:rPr lang="en-US" dirty="0" smtClean="0">
                <a:latin typeface="Calibri" panose="020F0502020204030204" pitchFamily="34" charset="0"/>
              </a:rPr>
              <a:t>: </a:t>
            </a:r>
          </a:p>
          <a:p>
            <a:pPr marL="623888" indent="-266700">
              <a:buFont typeface="Wingdings" panose="05000000000000000000" pitchFamily="2" charset="2"/>
              <a:buChar char="ü"/>
            </a:pPr>
            <a:r>
              <a:rPr lang="en-US" dirty="0" err="1" smtClean="0">
                <a:latin typeface="Calibri" panose="020F0502020204030204" pitchFamily="34" charset="0"/>
              </a:rPr>
              <a:t>fakta</a:t>
            </a:r>
            <a:r>
              <a:rPr lang="en-US" dirty="0" smtClean="0">
                <a:latin typeface="Calibri" panose="020F0502020204030204" pitchFamily="34" charset="0"/>
              </a:rPr>
              <a:t>, </a:t>
            </a:r>
          </a:p>
          <a:p>
            <a:pPr marL="623888" indent="-266700">
              <a:buFont typeface="Wingdings" panose="05000000000000000000" pitchFamily="2" charset="2"/>
              <a:buChar char="ü"/>
            </a:pPr>
            <a:r>
              <a:rPr lang="en-US" dirty="0" err="1" smtClean="0">
                <a:latin typeface="Calibri" panose="020F0502020204030204" pitchFamily="34" charset="0"/>
              </a:rPr>
              <a:t>konsep</a:t>
            </a:r>
            <a:r>
              <a:rPr lang="en-US" dirty="0" smtClean="0">
                <a:latin typeface="Calibri" panose="020F0502020204030204" pitchFamily="34" charset="0"/>
              </a:rPr>
              <a:t>, </a:t>
            </a:r>
          </a:p>
          <a:p>
            <a:pPr marL="623888" indent="-266700">
              <a:buFont typeface="Wingdings" panose="05000000000000000000" pitchFamily="2" charset="2"/>
              <a:buChar char="ü"/>
            </a:pPr>
            <a:r>
              <a:rPr lang="en-US" dirty="0" err="1" smtClean="0">
                <a:latin typeface="Calibri" panose="020F0502020204030204" pitchFamily="34" charset="0"/>
              </a:rPr>
              <a:t>prinsip</a:t>
            </a:r>
            <a:r>
              <a:rPr lang="en-US" dirty="0" smtClean="0">
                <a:latin typeface="Calibri" panose="020F0502020204030204" pitchFamily="34" charset="0"/>
              </a:rPr>
              <a:t>, </a:t>
            </a:r>
          </a:p>
          <a:p>
            <a:pPr marL="623888" indent="-266700">
              <a:buFont typeface="Wingdings" panose="05000000000000000000" pitchFamily="2" charset="2"/>
              <a:buChar char="ü"/>
            </a:pPr>
            <a:r>
              <a:rPr lang="en-US" dirty="0" err="1" smtClean="0">
                <a:latin typeface="Calibri" panose="020F0502020204030204" pitchFamily="34" charset="0"/>
              </a:rPr>
              <a:t>hukum</a:t>
            </a:r>
            <a:r>
              <a:rPr lang="en-US" dirty="0" smtClean="0">
                <a:latin typeface="Calibri" panose="020F0502020204030204" pitchFamily="34" charset="0"/>
              </a:rPr>
              <a:t>, </a:t>
            </a:r>
            <a:endParaRPr lang="en-US" dirty="0">
              <a:latin typeface="Calibri" panose="020F0502020204030204" pitchFamily="34" charset="0"/>
            </a:endParaRP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527789" y="2283718"/>
              <a:ext cx="2970584" cy="16126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lnSpc>
                  <a:spcPct val="100000"/>
                </a:lnSpc>
              </a:pPr>
              <a:r>
                <a:rPr lang="en-US" sz="3600" b="1" dirty="0" smtClean="0">
                  <a:solidFill>
                    <a:srgbClr val="F06881"/>
                  </a:solidFill>
                  <a:latin typeface="Calibri" panose="020F0502020204030204" pitchFamily="34" charset="0"/>
                </a:rPr>
                <a:t>Fisika </a:t>
              </a:r>
              <a:r>
                <a:rPr lang="en-US" sz="3600" b="1" dirty="0" err="1" smtClean="0">
                  <a:solidFill>
                    <a:srgbClr val="F06881"/>
                  </a:solidFill>
                  <a:latin typeface="Calibri" panose="020F0502020204030204" pitchFamily="34" charset="0"/>
                </a:rPr>
                <a:t>sebagai</a:t>
              </a:r>
              <a:r>
                <a:rPr lang="en-US" sz="3600" b="1" dirty="0" smtClean="0">
                  <a:solidFill>
                    <a:srgbClr val="F06881"/>
                  </a:solidFill>
                  <a:latin typeface="Calibri" panose="020F0502020204030204" pitchFamily="34" charset="0"/>
                </a:rPr>
                <a:t> </a:t>
              </a:r>
              <a:r>
                <a:rPr lang="en-US" sz="3600" b="1" dirty="0" err="1" smtClean="0">
                  <a:solidFill>
                    <a:srgbClr val="F06881"/>
                  </a:solidFill>
                  <a:latin typeface="Calibri" panose="020F0502020204030204" pitchFamily="34" charset="0"/>
                </a:rPr>
                <a:t>Produk</a:t>
              </a:r>
              <a:endParaRPr lang="en-US" sz="3600" b="1" dirty="0">
                <a:solidFill>
                  <a:srgbClr val="F06881"/>
                </a:solidFill>
                <a:latin typeface="Calibri" panose="020F0502020204030204" pitchFamily="34" charset="0"/>
              </a:endParaRPr>
            </a:p>
          </p:txBody>
        </p:sp>
      </p:grpSp>
      <p:sp>
        <p:nvSpPr>
          <p:cNvPr id="2" name="Rectangle 1"/>
          <p:cNvSpPr/>
          <p:nvPr/>
        </p:nvSpPr>
        <p:spPr>
          <a:xfrm rot="215982">
            <a:off x="1712157" y="3165438"/>
            <a:ext cx="2112861" cy="923330"/>
          </a:xfrm>
          <a:prstGeom prst="rect">
            <a:avLst/>
          </a:prstGeom>
        </p:spPr>
        <p:txBody>
          <a:bodyPr wrap="square">
            <a:spAutoFit/>
          </a:bodyPr>
          <a:lstStyle/>
          <a:p>
            <a:pPr marL="623888" indent="-266700">
              <a:buFont typeface="Wingdings" panose="05000000000000000000" pitchFamily="2" charset="2"/>
              <a:buChar char="ü"/>
            </a:pPr>
            <a:r>
              <a:rPr lang="en-US" dirty="0" err="1">
                <a:latin typeface="Calibri" panose="020F0502020204030204" pitchFamily="34" charset="0"/>
              </a:rPr>
              <a:t>rumus</a:t>
            </a:r>
            <a:r>
              <a:rPr lang="en-US" dirty="0">
                <a:latin typeface="Calibri" panose="020F0502020204030204" pitchFamily="34" charset="0"/>
              </a:rPr>
              <a:t>, </a:t>
            </a:r>
          </a:p>
          <a:p>
            <a:pPr marL="623888" indent="-266700">
              <a:buFont typeface="Wingdings" panose="05000000000000000000" pitchFamily="2" charset="2"/>
              <a:buChar char="ü"/>
            </a:pPr>
            <a:r>
              <a:rPr lang="en-US" dirty="0" err="1">
                <a:latin typeface="Calibri" panose="020F0502020204030204" pitchFamily="34" charset="0"/>
              </a:rPr>
              <a:t>teori</a:t>
            </a:r>
            <a:r>
              <a:rPr lang="en-US" dirty="0">
                <a:latin typeface="Calibri" panose="020F0502020204030204" pitchFamily="34" charset="0"/>
              </a:rPr>
              <a:t>, </a:t>
            </a:r>
            <a:r>
              <a:rPr lang="en-US" dirty="0" err="1">
                <a:latin typeface="Calibri" panose="020F0502020204030204" pitchFamily="34" charset="0"/>
              </a:rPr>
              <a:t>dan</a:t>
            </a:r>
            <a:endParaRPr lang="en-US" dirty="0">
              <a:latin typeface="Calibri" panose="020F0502020204030204" pitchFamily="34" charset="0"/>
            </a:endParaRPr>
          </a:p>
          <a:p>
            <a:pPr marL="623888" indent="-266700">
              <a:buFont typeface="Wingdings" panose="05000000000000000000" pitchFamily="2" charset="2"/>
              <a:buChar char="ü"/>
            </a:pPr>
            <a:r>
              <a:rPr lang="en-US" dirty="0">
                <a:latin typeface="Calibri" panose="020F0502020204030204" pitchFamily="34" charset="0"/>
              </a:rPr>
              <a:t>m</a:t>
            </a:r>
            <a:r>
              <a:rPr lang="en-US" dirty="0" smtClean="0">
                <a:latin typeface="Calibri" panose="020F0502020204030204" pitchFamily="34" charset="0"/>
              </a:rPr>
              <a:t>odel.</a:t>
            </a:r>
            <a:endParaRPr lang="id-ID" dirty="0">
              <a:latin typeface="Calibri" panose="020F0502020204030204" pitchFamily="34" charset="0"/>
            </a:endParaRPr>
          </a:p>
        </p:txBody>
      </p:sp>
      <p:grpSp>
        <p:nvGrpSpPr>
          <p:cNvPr id="10" name="Group 9"/>
          <p:cNvGrpSpPr/>
          <p:nvPr/>
        </p:nvGrpSpPr>
        <p:grpSpPr>
          <a:xfrm>
            <a:off x="3467897" y="3017420"/>
            <a:ext cx="1809801" cy="1872208"/>
            <a:chOff x="6963075" y="2727391"/>
            <a:chExt cx="1809801" cy="1872208"/>
          </a:xfrm>
        </p:grpSpPr>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35154" t="36000" r="36143" b="22000"/>
            <a:stretch/>
          </p:blipFill>
          <p:spPr>
            <a:xfrm rot="335140">
              <a:off x="6963075" y="2727391"/>
              <a:ext cx="1809801" cy="1872208"/>
            </a:xfrm>
            <a:prstGeom prst="rect">
              <a:avLst/>
            </a:prstGeom>
          </p:spPr>
        </p:pic>
        <p:sp>
          <p:nvSpPr>
            <p:cNvPr id="12" name="Rectangle 11"/>
            <p:cNvSpPr/>
            <p:nvPr/>
          </p:nvSpPr>
          <p:spPr>
            <a:xfrm rot="273043">
              <a:off x="7177897" y="3156327"/>
              <a:ext cx="1467130" cy="1015663"/>
            </a:xfrm>
            <a:prstGeom prst="rect">
              <a:avLst/>
            </a:prstGeom>
          </p:spPr>
          <p:txBody>
            <a:bodyPr wrap="square">
              <a:spAutoFit/>
            </a:bodyPr>
            <a:lstStyle/>
            <a:p>
              <a:r>
                <a:rPr lang="en-US" sz="1200" dirty="0" err="1" smtClean="0">
                  <a:latin typeface="Calibri" panose="020F0502020204030204" pitchFamily="34" charset="0"/>
                </a:rPr>
                <a:t>Penjelasan</a:t>
              </a:r>
              <a:r>
                <a:rPr lang="en-US" sz="1200" dirty="0" smtClean="0">
                  <a:latin typeface="Calibri" panose="020F0502020204030204" pitchFamily="34" charset="0"/>
                </a:rPr>
                <a:t> </a:t>
              </a:r>
              <a:r>
                <a:rPr lang="en-US" sz="1200" dirty="0" err="1" smtClean="0">
                  <a:latin typeface="Calibri" panose="020F0502020204030204" pitchFamily="34" charset="0"/>
                </a:rPr>
                <a:t>lebih</a:t>
              </a:r>
              <a:r>
                <a:rPr lang="en-US" sz="1200" dirty="0" smtClean="0">
                  <a:latin typeface="Calibri" panose="020F0502020204030204" pitchFamily="34" charset="0"/>
                </a:rPr>
                <a:t> detail, </a:t>
              </a:r>
              <a:r>
                <a:rPr lang="en-US" sz="1200" dirty="0" err="1" smtClean="0">
                  <a:latin typeface="Calibri" panose="020F0502020204030204" pitchFamily="34" charset="0"/>
                </a:rPr>
                <a:t>ada</a:t>
              </a:r>
              <a:r>
                <a:rPr lang="en-US" sz="1200" dirty="0" smtClean="0">
                  <a:latin typeface="Calibri" panose="020F0502020204030204" pitchFamily="34" charset="0"/>
                </a:rPr>
                <a:t> di </a:t>
              </a:r>
              <a:r>
                <a:rPr lang="en-US" sz="1200" dirty="0" err="1" smtClean="0">
                  <a:latin typeface="Calibri" panose="020F0502020204030204" pitchFamily="34" charset="0"/>
                </a:rPr>
                <a:t>buku</a:t>
              </a:r>
              <a:r>
                <a:rPr lang="en-US" sz="1200" dirty="0" smtClean="0">
                  <a:latin typeface="Calibri" panose="020F0502020204030204" pitchFamily="34" charset="0"/>
                </a:rPr>
                <a:t> IPA Fisika SMA </a:t>
              </a:r>
              <a:r>
                <a:rPr lang="en-US" sz="1200" dirty="0" err="1" smtClean="0">
                  <a:latin typeface="Calibri" panose="020F0502020204030204" pitchFamily="34" charset="0"/>
                </a:rPr>
                <a:t>Penerbit</a:t>
              </a:r>
              <a:r>
                <a:rPr lang="en-US" sz="1200" dirty="0" smtClean="0">
                  <a:latin typeface="Calibri" panose="020F0502020204030204" pitchFamily="34" charset="0"/>
                </a:rPr>
                <a:t> </a:t>
              </a:r>
              <a:r>
                <a:rPr lang="en-US" sz="1200" dirty="0" err="1" smtClean="0">
                  <a:latin typeface="Calibri" panose="020F0502020204030204" pitchFamily="34" charset="0"/>
                </a:rPr>
                <a:t>Erlangga</a:t>
              </a:r>
              <a:r>
                <a:rPr lang="en-US" sz="1200" dirty="0" smtClean="0">
                  <a:latin typeface="Calibri" panose="020F0502020204030204" pitchFamily="34" charset="0"/>
                </a:rPr>
                <a:t> Hal 3</a:t>
              </a:r>
              <a:r>
                <a:rPr lang="en-US" sz="1200" dirty="0" smtClean="0">
                  <a:latin typeface="Calibri" panose="020F0502020204030204" pitchFamily="34" charset="0"/>
                  <a:sym typeface="Symbol" panose="05050102010706020507" pitchFamily="18" charset="2"/>
                </a:rPr>
                <a:t></a:t>
              </a:r>
              <a:r>
                <a:rPr lang="en-US" sz="1200" dirty="0" smtClean="0">
                  <a:latin typeface="Calibri" panose="020F0502020204030204" pitchFamily="34" charset="0"/>
                </a:rPr>
                <a:t>6. </a:t>
              </a:r>
              <a:endParaRPr lang="id-ID" sz="1200" dirty="0">
                <a:latin typeface="Calibri" panose="020F0502020204030204" pitchFamily="34" charset="0"/>
              </a:endParaRPr>
            </a:p>
          </p:txBody>
        </p:sp>
      </p:grpSp>
    </p:spTree>
    <p:extLst>
      <p:ext uri="{BB962C8B-B14F-4D97-AF65-F5344CB8AC3E}">
        <p14:creationId xmlns:p14="http://schemas.microsoft.com/office/powerpoint/2010/main" val="183605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6" dur="500"/>
                                        <p:tgtEl>
                                          <p:spTgt spid="15">
                                            <p:txEl>
                                              <p:pRg st="0" end="0"/>
                                            </p:txEl>
                                          </p:spTgt>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4" dur="500"/>
                                        <p:tgtEl>
                                          <p:spTgt spid="15">
                                            <p:txEl>
                                              <p:pRg st="2" end="2"/>
                                            </p:txEl>
                                          </p:spTgt>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28" dur="500"/>
                                        <p:tgtEl>
                                          <p:spTgt spid="15">
                                            <p:txEl>
                                              <p:pRg st="3" end="3"/>
                                            </p:txEl>
                                          </p:spTgt>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15">
                                            <p:txEl>
                                              <p:pRg st="4" end="4"/>
                                            </p:txEl>
                                          </p:spTgt>
                                        </p:tgtEl>
                                        <p:attrNameLst>
                                          <p:attrName>style.visibility</p:attrName>
                                        </p:attrNameLst>
                                      </p:cBhvr>
                                      <p:to>
                                        <p:strVal val="visible"/>
                                      </p:to>
                                    </p:set>
                                    <p:animEffect transition="in" filter="randombar(horizontal)">
                                      <p:cBhvr>
                                        <p:cTn id="32" dur="500"/>
                                        <p:tgtEl>
                                          <p:spTgt spid="15">
                                            <p:txEl>
                                              <p:pRg st="4" end="4"/>
                                            </p:txEl>
                                          </p:spTgt>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5">
                                            <p:txEl>
                                              <p:pRg st="5" end="5"/>
                                            </p:txEl>
                                          </p:spTgt>
                                        </p:tgtEl>
                                        <p:attrNameLst>
                                          <p:attrName>style.visibility</p:attrName>
                                        </p:attrNameLst>
                                      </p:cBhvr>
                                      <p:to>
                                        <p:strVal val="visible"/>
                                      </p:to>
                                    </p:set>
                                    <p:animEffect transition="in" filter="randombar(horizontal)">
                                      <p:cBhvr>
                                        <p:cTn id="36" dur="500"/>
                                        <p:tgtEl>
                                          <p:spTgt spid="15">
                                            <p:txEl>
                                              <p:pRg st="5" end="5"/>
                                            </p:txEl>
                                          </p:spTgt>
                                        </p:tgtEl>
                                      </p:cBhvr>
                                    </p:animEffect>
                                  </p:childTnLst>
                                </p:cTn>
                              </p:par>
                            </p:childTnLst>
                          </p:cTn>
                        </p:par>
                        <p:par>
                          <p:cTn id="37" fill="hold">
                            <p:stCondLst>
                              <p:cond delay="4000"/>
                            </p:stCondLst>
                            <p:childTnLst>
                              <p:par>
                                <p:cTn id="38" presetID="14" presetClass="entr" presetSubtype="10" fill="hold" nodeType="afterEffect">
                                  <p:stCondLst>
                                    <p:cond delay="0"/>
                                  </p:stCondLst>
                                  <p:childTnLst>
                                    <p:set>
                                      <p:cBhvr>
                                        <p:cTn id="39" dur="1" fill="hold">
                                          <p:stCondLst>
                                            <p:cond delay="0"/>
                                          </p:stCondLst>
                                        </p:cTn>
                                        <p:tgtEl>
                                          <p:spTgt spid="15">
                                            <p:txEl>
                                              <p:pRg st="6" end="6"/>
                                            </p:txEl>
                                          </p:spTgt>
                                        </p:tgtEl>
                                        <p:attrNameLst>
                                          <p:attrName>style.visibility</p:attrName>
                                        </p:attrNameLst>
                                      </p:cBhvr>
                                      <p:to>
                                        <p:strVal val="visible"/>
                                      </p:to>
                                    </p:set>
                                    <p:animEffect transition="in" filter="randombar(horizontal)">
                                      <p:cBhvr>
                                        <p:cTn id="40" dur="500"/>
                                        <p:tgtEl>
                                          <p:spTgt spid="15">
                                            <p:txEl>
                                              <p:pRg st="6" end="6"/>
                                            </p:txEl>
                                          </p:spTgt>
                                        </p:tgtEl>
                                      </p:cBhvr>
                                    </p:animEffect>
                                  </p:childTnLst>
                                </p:cTn>
                              </p:par>
                            </p:childTnLst>
                          </p:cTn>
                        </p:par>
                        <p:par>
                          <p:cTn id="41" fill="hold">
                            <p:stCondLst>
                              <p:cond delay="4500"/>
                            </p:stCondLst>
                            <p:childTnLst>
                              <p:par>
                                <p:cTn id="42" presetID="14" presetClass="entr" presetSubtype="10" fill="hold" nodeType="afterEffect">
                                  <p:stCondLst>
                                    <p:cond delay="0"/>
                                  </p:stCondLst>
                                  <p:childTnLst>
                                    <p:set>
                                      <p:cBhvr>
                                        <p:cTn id="43" dur="1" fill="hold">
                                          <p:stCondLst>
                                            <p:cond delay="0"/>
                                          </p:stCondLst>
                                        </p:cTn>
                                        <p:tgtEl>
                                          <p:spTgt spid="2">
                                            <p:txEl>
                                              <p:pRg st="0" end="0"/>
                                            </p:txEl>
                                          </p:spTgt>
                                        </p:tgtEl>
                                        <p:attrNameLst>
                                          <p:attrName>style.visibility</p:attrName>
                                        </p:attrNameLst>
                                      </p:cBhvr>
                                      <p:to>
                                        <p:strVal val="visible"/>
                                      </p:to>
                                    </p:set>
                                    <p:animEffect transition="in" filter="randombar(horizontal)">
                                      <p:cBhvr>
                                        <p:cTn id="44" dur="500"/>
                                        <p:tgtEl>
                                          <p:spTgt spid="2">
                                            <p:txEl>
                                              <p:pRg st="0" end="0"/>
                                            </p:txEl>
                                          </p:spTgt>
                                        </p:tgtEl>
                                      </p:cBhvr>
                                    </p:animEffect>
                                  </p:childTnLst>
                                </p:cTn>
                              </p:par>
                            </p:childTnLst>
                          </p:cTn>
                        </p:par>
                        <p:par>
                          <p:cTn id="45" fill="hold">
                            <p:stCondLst>
                              <p:cond delay="5000"/>
                            </p:stCondLst>
                            <p:childTnLst>
                              <p:par>
                                <p:cTn id="46" presetID="14" presetClass="entr" presetSubtype="10" fill="hold" nodeType="afterEffect">
                                  <p:stCondLst>
                                    <p:cond delay="0"/>
                                  </p:stCondLst>
                                  <p:childTnLst>
                                    <p:set>
                                      <p:cBhvr>
                                        <p:cTn id="4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48" dur="500"/>
                                        <p:tgtEl>
                                          <p:spTgt spid="2">
                                            <p:txEl>
                                              <p:pRg st="1" end="1"/>
                                            </p:txEl>
                                          </p:spTgt>
                                        </p:tgtEl>
                                      </p:cBhvr>
                                    </p:animEffect>
                                  </p:childTnLst>
                                </p:cTn>
                              </p:par>
                            </p:childTnLst>
                          </p:cTn>
                        </p:par>
                        <p:par>
                          <p:cTn id="49" fill="hold">
                            <p:stCondLst>
                              <p:cond delay="5500"/>
                            </p:stCondLst>
                            <p:childTnLst>
                              <p:par>
                                <p:cTn id="50" presetID="14" presetClass="entr" presetSubtype="10" fill="hold" nodeType="afterEffect">
                                  <p:stCondLst>
                                    <p:cond delay="0"/>
                                  </p:stCondLst>
                                  <p:childTnLst>
                                    <p:set>
                                      <p:cBhvr>
                                        <p:cTn id="5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52" dur="500"/>
                                        <p:tgtEl>
                                          <p:spTgt spid="2">
                                            <p:txEl>
                                              <p:pRg st="2" end="2"/>
                                            </p:txEl>
                                          </p:spTgt>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239505"/>
            <a:ext cx="4045188" cy="3416320"/>
          </a:xfrm>
          <a:prstGeom prst="rect">
            <a:avLst/>
          </a:prstGeom>
          <a:noFill/>
        </p:spPr>
        <p:txBody>
          <a:bodyPr wrap="square">
            <a:spAutoFit/>
          </a:bodyPr>
          <a:lstStyle/>
          <a:p>
            <a:pPr marL="380990" indent="-380990">
              <a:buFont typeface="Wingdings" panose="05000000000000000000" pitchFamily="2" charset="2"/>
              <a:buChar char="§"/>
            </a:pPr>
            <a:r>
              <a:rPr lang="id-ID" dirty="0">
                <a:latin typeface="Calibri" panose="020F0502020204030204" pitchFamily="34" charset="0"/>
              </a:rPr>
              <a:t>Pemahaman fisika sebagai proses adalah pemahaman mengenai bagaimana informasi ilmiah dalam fisika diperoleh, diuji, dan divalidasikan. </a:t>
            </a:r>
          </a:p>
          <a:p>
            <a:pPr marL="380990" indent="-380990">
              <a:buFont typeface="Wingdings" panose="05000000000000000000" pitchFamily="2" charset="2"/>
              <a:buChar char="§"/>
            </a:pPr>
            <a:r>
              <a:rPr lang="id-ID" dirty="0">
                <a:latin typeface="Calibri" panose="020F0502020204030204" pitchFamily="34" charset="0"/>
              </a:rPr>
              <a:t>Pemahaman fisika sebagai proses sangat berkaitan dengan fenomena, dugaan, pengamatan, pengukuran, penyelidikan, dan publikasi. </a:t>
            </a:r>
          </a:p>
          <a:p>
            <a:pPr marL="380990" indent="-380990">
              <a:buFont typeface="Wingdings" panose="05000000000000000000" pitchFamily="2" charset="2"/>
              <a:buChar char="§"/>
            </a:pPr>
            <a:r>
              <a:rPr lang="id-ID" dirty="0">
                <a:latin typeface="Calibri" panose="020F0502020204030204" pitchFamily="34" charset="0"/>
              </a:rPr>
              <a:t>Pembelajaran fisika sebagai proses hendaknya berhasil mengembangkan keterampilan proses sains. </a:t>
            </a: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527789" y="2283718"/>
              <a:ext cx="2970584" cy="16126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lnSpc>
                  <a:spcPct val="100000"/>
                </a:lnSpc>
              </a:pPr>
              <a:r>
                <a:rPr lang="en-US" sz="3600" b="1" dirty="0" smtClean="0">
                  <a:solidFill>
                    <a:srgbClr val="F06881"/>
                  </a:solidFill>
                  <a:latin typeface="Calibri" panose="020F0502020204030204" pitchFamily="34" charset="0"/>
                </a:rPr>
                <a:t>Fisika </a:t>
              </a:r>
              <a:r>
                <a:rPr lang="en-US" sz="3600" b="1" dirty="0" err="1" smtClean="0">
                  <a:solidFill>
                    <a:srgbClr val="F06881"/>
                  </a:solidFill>
                  <a:latin typeface="Calibri" panose="020F0502020204030204" pitchFamily="34" charset="0"/>
                </a:rPr>
                <a:t>sebagai</a:t>
              </a:r>
              <a:r>
                <a:rPr lang="en-US" sz="3600" b="1" dirty="0" smtClean="0">
                  <a:solidFill>
                    <a:srgbClr val="F06881"/>
                  </a:solidFill>
                  <a:latin typeface="Calibri" panose="020F0502020204030204" pitchFamily="34" charset="0"/>
                </a:rPr>
                <a:t> Proses</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3941574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6" dur="500"/>
                                        <p:tgtEl>
                                          <p:spTgt spid="15">
                                            <p:txEl>
                                              <p:pRg st="0" end="0"/>
                                            </p:txEl>
                                          </p:spTgt>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4"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164" y="261485"/>
            <a:ext cx="4045188" cy="2308324"/>
          </a:xfrm>
          <a:prstGeom prst="rect">
            <a:avLst/>
          </a:prstGeom>
          <a:noFill/>
        </p:spPr>
        <p:txBody>
          <a:bodyPr wrap="square">
            <a:spAutoFit/>
          </a:bodyPr>
          <a:lstStyle/>
          <a:p>
            <a:pPr marL="380990" indent="-380990">
              <a:buFont typeface="Wingdings" panose="05000000000000000000" pitchFamily="2" charset="2"/>
              <a:buChar char="§"/>
            </a:pPr>
            <a:r>
              <a:rPr lang="id-ID" dirty="0">
                <a:latin typeface="Calibri" panose="020F0502020204030204" pitchFamily="34" charset="0"/>
              </a:rPr>
              <a:t>Indikator dari setiap keterampilan proses meliputi mengamati, mengklasifikasi, mengukur, mengajukan pertanyaan, merumuskan hipotesis, merencanakan penyelidikan, menafsirkan, dan mengomunikasikan.</a:t>
            </a: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527789" y="2283718"/>
              <a:ext cx="2970584" cy="16126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lnSpc>
                  <a:spcPct val="100000"/>
                </a:lnSpc>
              </a:pPr>
              <a:r>
                <a:rPr lang="en-US" sz="3600" b="1" dirty="0" smtClean="0">
                  <a:solidFill>
                    <a:srgbClr val="F06881"/>
                  </a:solidFill>
                  <a:latin typeface="Calibri" panose="020F0502020204030204" pitchFamily="34" charset="0"/>
                </a:rPr>
                <a:t>Fisika </a:t>
              </a:r>
              <a:r>
                <a:rPr lang="en-US" sz="3600" b="1" dirty="0" err="1" smtClean="0">
                  <a:solidFill>
                    <a:srgbClr val="F06881"/>
                  </a:solidFill>
                  <a:latin typeface="Calibri" panose="020F0502020204030204" pitchFamily="34" charset="0"/>
                </a:rPr>
                <a:t>sebagai</a:t>
              </a:r>
              <a:r>
                <a:rPr lang="en-US" sz="3600" b="1" dirty="0" smtClean="0">
                  <a:solidFill>
                    <a:srgbClr val="F06881"/>
                  </a:solidFill>
                  <a:latin typeface="Calibri" panose="020F0502020204030204" pitchFamily="34" charset="0"/>
                </a:rPr>
                <a:t> Proses</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262869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9E7"/>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400" r="46063"/>
          <a:stretch/>
        </p:blipFill>
        <p:spPr>
          <a:xfrm>
            <a:off x="0" y="-20538"/>
            <a:ext cx="4932040" cy="51640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15" name="TextBox 14">
            <a:extLst>
              <a:ext uri="{FF2B5EF4-FFF2-40B4-BE49-F238E27FC236}">
                <a16:creationId xmlns:a16="http://schemas.microsoft.com/office/drawing/2014/main" id="{53AE699B-30D0-ABCE-87FF-7D39739FE66E}"/>
              </a:ext>
            </a:extLst>
          </p:cNvPr>
          <p:cNvSpPr txBox="1"/>
          <p:nvPr/>
        </p:nvSpPr>
        <p:spPr>
          <a:xfrm rot="278743">
            <a:off x="258023" y="280108"/>
            <a:ext cx="4130711" cy="4247317"/>
          </a:xfrm>
          <a:prstGeom prst="rect">
            <a:avLst/>
          </a:prstGeom>
          <a:noFill/>
        </p:spPr>
        <p:txBody>
          <a:bodyPr wrap="square">
            <a:spAutoFit/>
          </a:bodyPr>
          <a:lstStyle/>
          <a:p>
            <a:pPr marL="380990" indent="-380990">
              <a:buFont typeface="Wingdings" panose="05000000000000000000" pitchFamily="2" charset="2"/>
              <a:buChar char="§"/>
            </a:pPr>
            <a:r>
              <a:rPr lang="id-ID" dirty="0">
                <a:latin typeface="Calibri" panose="020F0502020204030204" pitchFamily="34" charset="0"/>
              </a:rPr>
              <a:t>Pemikiran para ilmuwan sains dipandang sebagai kegiatan kreatif karena ide-ide dan penjelasan dari suatu gejala alam disusun dalam pikiran dan sikap ilmiah yang baik. </a:t>
            </a:r>
          </a:p>
          <a:p>
            <a:pPr marL="380990" indent="-380990">
              <a:buFont typeface="Wingdings" panose="05000000000000000000" pitchFamily="2" charset="2"/>
              <a:buChar char="§"/>
            </a:pPr>
            <a:r>
              <a:rPr lang="id-ID" dirty="0">
                <a:latin typeface="Calibri" panose="020F0502020204030204" pitchFamily="34" charset="0"/>
              </a:rPr>
              <a:t>Sikap ilmiah yang harus dimiliki oleh seorang ilmuwan</a:t>
            </a:r>
            <a:r>
              <a:rPr lang="en-US" dirty="0">
                <a:latin typeface="Calibri" panose="020F0502020204030204" pitchFamily="34" charset="0"/>
              </a:rPr>
              <a:t>,</a:t>
            </a:r>
            <a:r>
              <a:rPr lang="id-ID" dirty="0">
                <a:latin typeface="Calibri" panose="020F0502020204030204" pitchFamily="34" charset="0"/>
              </a:rPr>
              <a:t> antara </a:t>
            </a:r>
            <a:r>
              <a:rPr lang="id-ID" dirty="0" smtClean="0">
                <a:latin typeface="Calibri" panose="020F0502020204030204" pitchFamily="34" charset="0"/>
              </a:rPr>
              <a:t>lain</a:t>
            </a:r>
            <a:r>
              <a:rPr lang="en-US" dirty="0" smtClean="0">
                <a:latin typeface="Calibri" panose="020F0502020204030204" pitchFamily="34" charset="0"/>
              </a:rPr>
              <a:t>:</a:t>
            </a:r>
          </a:p>
          <a:p>
            <a:pPr marL="714375" indent="-357188">
              <a:buFont typeface="Wingdings" panose="05000000000000000000" pitchFamily="2" charset="2"/>
              <a:buChar char="ü"/>
            </a:pPr>
            <a:r>
              <a:rPr lang="en-US" dirty="0" smtClean="0">
                <a:latin typeface="Calibri" panose="020F0502020204030204" pitchFamily="34" charset="0"/>
              </a:rPr>
              <a:t>rasa </a:t>
            </a:r>
            <a:r>
              <a:rPr lang="en-US" dirty="0" err="1">
                <a:latin typeface="Calibri" panose="020F0502020204030204" pitchFamily="34" charset="0"/>
              </a:rPr>
              <a:t>ingin</a:t>
            </a:r>
            <a:r>
              <a:rPr lang="en-US" dirty="0">
                <a:latin typeface="Calibri" panose="020F0502020204030204" pitchFamily="34" charset="0"/>
              </a:rPr>
              <a:t> </a:t>
            </a:r>
            <a:r>
              <a:rPr lang="en-US" dirty="0" err="1" smtClean="0">
                <a:latin typeface="Calibri" panose="020F0502020204030204" pitchFamily="34" charset="0"/>
              </a:rPr>
              <a:t>tahu</a:t>
            </a:r>
            <a:r>
              <a:rPr lang="en-US" dirty="0" smtClean="0">
                <a:latin typeface="Calibri" panose="020F0502020204030204" pitchFamily="34" charset="0"/>
              </a:rPr>
              <a:t>, </a:t>
            </a:r>
          </a:p>
          <a:p>
            <a:pPr marL="714375" indent="-357188">
              <a:buFont typeface="Wingdings" panose="05000000000000000000" pitchFamily="2" charset="2"/>
              <a:buChar char="ü"/>
            </a:pPr>
            <a:r>
              <a:rPr lang="en-US" dirty="0" err="1" smtClean="0">
                <a:latin typeface="Calibri" panose="020F0502020204030204" pitchFamily="34" charset="0"/>
              </a:rPr>
              <a:t>teliti</a:t>
            </a:r>
            <a:r>
              <a:rPr lang="en-US" dirty="0">
                <a:latin typeface="Calibri" panose="020F0502020204030204" pitchFamily="34" charset="0"/>
              </a:rPr>
              <a:t>, </a:t>
            </a:r>
            <a:endParaRPr lang="en-US" dirty="0" smtClean="0">
              <a:latin typeface="Calibri" panose="020F0502020204030204" pitchFamily="34" charset="0"/>
            </a:endParaRPr>
          </a:p>
          <a:p>
            <a:pPr marL="714375" indent="-357188">
              <a:buFont typeface="Wingdings" panose="05000000000000000000" pitchFamily="2" charset="2"/>
              <a:buChar char="ü"/>
            </a:pPr>
            <a:r>
              <a:rPr lang="en-US" dirty="0" err="1" smtClean="0">
                <a:latin typeface="Calibri" panose="020F0502020204030204" pitchFamily="34" charset="0"/>
              </a:rPr>
              <a:t>objektif</a:t>
            </a:r>
            <a:r>
              <a:rPr lang="en-US" dirty="0" smtClean="0">
                <a:latin typeface="Calibri" panose="020F0502020204030204" pitchFamily="34" charset="0"/>
              </a:rPr>
              <a:t> </a:t>
            </a:r>
            <a:r>
              <a:rPr lang="en-US" dirty="0" err="1">
                <a:latin typeface="Calibri" panose="020F0502020204030204" pitchFamily="34" charset="0"/>
              </a:rPr>
              <a:t>dan</a:t>
            </a:r>
            <a:r>
              <a:rPr lang="en-US" dirty="0">
                <a:latin typeface="Calibri" panose="020F0502020204030204" pitchFamily="34" charset="0"/>
              </a:rPr>
              <a:t> </a:t>
            </a:r>
            <a:r>
              <a:rPr lang="en-US" dirty="0" err="1">
                <a:latin typeface="Calibri" panose="020F0502020204030204" pitchFamily="34" charset="0"/>
              </a:rPr>
              <a:t>jujur</a:t>
            </a:r>
            <a:r>
              <a:rPr lang="en-US" dirty="0">
                <a:latin typeface="Calibri" panose="020F0502020204030204" pitchFamily="34" charset="0"/>
              </a:rPr>
              <a:t>, </a:t>
            </a:r>
            <a:endParaRPr lang="en-US" dirty="0" smtClean="0">
              <a:latin typeface="Calibri" panose="020F0502020204030204" pitchFamily="34" charset="0"/>
            </a:endParaRPr>
          </a:p>
          <a:p>
            <a:pPr marL="714375" indent="-357188">
              <a:buFont typeface="Wingdings" panose="05000000000000000000" pitchFamily="2" charset="2"/>
              <a:buChar char="ü"/>
            </a:pPr>
            <a:r>
              <a:rPr lang="en-US" dirty="0" err="1" smtClean="0">
                <a:latin typeface="Calibri" panose="020F0502020204030204" pitchFamily="34" charset="0"/>
              </a:rPr>
              <a:t>bertanggungjawab</a:t>
            </a:r>
            <a:r>
              <a:rPr lang="en-US" dirty="0">
                <a:latin typeface="Calibri" panose="020F0502020204030204" pitchFamily="34" charset="0"/>
              </a:rPr>
              <a:t>, </a:t>
            </a:r>
            <a:endParaRPr lang="en-US" dirty="0" smtClean="0">
              <a:latin typeface="Calibri" panose="020F0502020204030204" pitchFamily="34" charset="0"/>
            </a:endParaRPr>
          </a:p>
          <a:p>
            <a:pPr marL="714375" indent="-357188">
              <a:buFont typeface="Wingdings" panose="05000000000000000000" pitchFamily="2" charset="2"/>
              <a:buChar char="ü"/>
            </a:pPr>
            <a:r>
              <a:rPr lang="en-US" dirty="0" err="1" smtClean="0">
                <a:latin typeface="Calibri" panose="020F0502020204030204" pitchFamily="34" charset="0"/>
              </a:rPr>
              <a:t>kritis</a:t>
            </a:r>
            <a:r>
              <a:rPr lang="en-US" dirty="0" smtClean="0">
                <a:latin typeface="Calibri" panose="020F0502020204030204" pitchFamily="34" charset="0"/>
              </a:rPr>
              <a:t> </a:t>
            </a:r>
            <a:r>
              <a:rPr lang="en-US" dirty="0" err="1">
                <a:latin typeface="Calibri" panose="020F0502020204030204" pitchFamily="34" charset="0"/>
              </a:rPr>
              <a:t>dan</a:t>
            </a:r>
            <a:r>
              <a:rPr lang="en-US" dirty="0">
                <a:latin typeface="Calibri" panose="020F0502020204030204" pitchFamily="34" charset="0"/>
              </a:rPr>
              <a:t> </a:t>
            </a:r>
            <a:r>
              <a:rPr lang="en-US" dirty="0" err="1">
                <a:latin typeface="Calibri" panose="020F0502020204030204" pitchFamily="34" charset="0"/>
              </a:rPr>
              <a:t>kreatif</a:t>
            </a:r>
            <a:r>
              <a:rPr lang="en-US" dirty="0">
                <a:latin typeface="Calibri" panose="020F0502020204030204" pitchFamily="34" charset="0"/>
              </a:rPr>
              <a:t>, </a:t>
            </a:r>
            <a:endParaRPr lang="en-US" dirty="0" smtClean="0">
              <a:latin typeface="Calibri" panose="020F0502020204030204" pitchFamily="34" charset="0"/>
            </a:endParaRPr>
          </a:p>
          <a:p>
            <a:pPr marL="714375" indent="-357188">
              <a:buFont typeface="Wingdings" panose="05000000000000000000" pitchFamily="2" charset="2"/>
              <a:buChar char="ü"/>
            </a:pPr>
            <a:r>
              <a:rPr lang="en-US" dirty="0" err="1" smtClean="0">
                <a:latin typeface="Calibri" panose="020F0502020204030204" pitchFamily="34" charset="0"/>
              </a:rPr>
              <a:t>memiliki</a:t>
            </a:r>
            <a:r>
              <a:rPr lang="en-US" dirty="0" smtClean="0">
                <a:latin typeface="Calibri" panose="020F0502020204030204" pitchFamily="34" charset="0"/>
              </a:rPr>
              <a:t> </a:t>
            </a:r>
            <a:r>
              <a:rPr lang="en-US" dirty="0" err="1">
                <a:latin typeface="Calibri" panose="020F0502020204030204" pitchFamily="34" charset="0"/>
              </a:rPr>
              <a:t>pikiran</a:t>
            </a:r>
            <a:r>
              <a:rPr lang="en-US" dirty="0">
                <a:latin typeface="Calibri" panose="020F0502020204030204" pitchFamily="34" charset="0"/>
              </a:rPr>
              <a:t> yang </a:t>
            </a:r>
            <a:r>
              <a:rPr lang="en-US" dirty="0" err="1">
                <a:latin typeface="Calibri" panose="020F0502020204030204" pitchFamily="34" charset="0"/>
              </a:rPr>
              <a:t>terbuka</a:t>
            </a:r>
            <a:r>
              <a:rPr lang="en-US" dirty="0">
                <a:latin typeface="Calibri" panose="020F0502020204030204" pitchFamily="34" charset="0"/>
              </a:rPr>
              <a:t>, </a:t>
            </a:r>
            <a:r>
              <a:rPr lang="en-US" dirty="0" err="1">
                <a:latin typeface="Calibri" panose="020F0502020204030204" pitchFamily="34" charset="0"/>
              </a:rPr>
              <a:t>serta</a:t>
            </a:r>
            <a:r>
              <a:rPr lang="en-US" dirty="0">
                <a:latin typeface="Calibri" panose="020F0502020204030204" pitchFamily="34" charset="0"/>
              </a:rPr>
              <a:t> </a:t>
            </a:r>
            <a:endParaRPr lang="en-US" dirty="0" smtClean="0">
              <a:latin typeface="Calibri" panose="020F0502020204030204" pitchFamily="34" charset="0"/>
            </a:endParaRPr>
          </a:p>
          <a:p>
            <a:pPr marL="714375" indent="-357188">
              <a:buFont typeface="Wingdings" panose="05000000000000000000" pitchFamily="2" charset="2"/>
              <a:buChar char="ü"/>
            </a:pPr>
            <a:r>
              <a:rPr lang="en-US" dirty="0" err="1" smtClean="0">
                <a:latin typeface="Calibri" panose="020F0502020204030204" pitchFamily="34" charset="0"/>
              </a:rPr>
              <a:t>tekun</a:t>
            </a:r>
            <a:r>
              <a:rPr lang="en-US" dirty="0" smtClean="0">
                <a:latin typeface="Calibri" panose="020F0502020204030204" pitchFamily="34" charset="0"/>
              </a:rPr>
              <a:t> </a:t>
            </a:r>
            <a:r>
              <a:rPr lang="en-US" dirty="0" err="1">
                <a:latin typeface="Calibri" panose="020F0502020204030204" pitchFamily="34" charset="0"/>
              </a:rPr>
              <a:t>dan</a:t>
            </a:r>
            <a:r>
              <a:rPr lang="en-US" dirty="0">
                <a:latin typeface="Calibri" panose="020F0502020204030204" pitchFamily="34" charset="0"/>
              </a:rPr>
              <a:t> </a:t>
            </a:r>
            <a:r>
              <a:rPr lang="en-US" dirty="0" err="1">
                <a:latin typeface="Calibri" panose="020F0502020204030204" pitchFamily="34" charset="0"/>
              </a:rPr>
              <a:t>tidak</a:t>
            </a:r>
            <a:r>
              <a:rPr lang="en-US" dirty="0">
                <a:latin typeface="Calibri" panose="020F0502020204030204" pitchFamily="34" charset="0"/>
              </a:rPr>
              <a:t> </a:t>
            </a:r>
            <a:r>
              <a:rPr lang="en-US" dirty="0" err="1">
                <a:latin typeface="Calibri" panose="020F0502020204030204" pitchFamily="34" charset="0"/>
              </a:rPr>
              <a:t>mudah</a:t>
            </a:r>
            <a:r>
              <a:rPr lang="en-US" dirty="0">
                <a:latin typeface="Calibri" panose="020F0502020204030204" pitchFamily="34" charset="0"/>
              </a:rPr>
              <a:t> </a:t>
            </a:r>
            <a:r>
              <a:rPr lang="en-US" dirty="0" err="1">
                <a:latin typeface="Calibri" panose="020F0502020204030204" pitchFamily="34" charset="0"/>
              </a:rPr>
              <a:t>putus</a:t>
            </a:r>
            <a:r>
              <a:rPr lang="en-US" dirty="0">
                <a:latin typeface="Calibri" panose="020F0502020204030204" pitchFamily="34" charset="0"/>
              </a:rPr>
              <a:t> </a:t>
            </a:r>
            <a:r>
              <a:rPr lang="en-US" dirty="0" err="1">
                <a:latin typeface="Calibri" panose="020F0502020204030204" pitchFamily="34" charset="0"/>
              </a:rPr>
              <a:t>asa</a:t>
            </a:r>
            <a:r>
              <a:rPr lang="en-US" dirty="0">
                <a:latin typeface="Calibri" panose="020F0502020204030204" pitchFamily="34" charset="0"/>
              </a:rPr>
              <a:t>.  </a:t>
            </a:r>
            <a:endParaRPr lang="id-ID" dirty="0">
              <a:latin typeface="Calibri" panose="020F0502020204030204" pitchFamily="34" charset="0"/>
            </a:endParaRPr>
          </a:p>
        </p:txBody>
      </p:sp>
      <p:grpSp>
        <p:nvGrpSpPr>
          <p:cNvPr id="18" name="Group 17"/>
          <p:cNvGrpSpPr/>
          <p:nvPr/>
        </p:nvGrpSpPr>
        <p:grpSpPr>
          <a:xfrm>
            <a:off x="5364088" y="1563638"/>
            <a:ext cx="3384376" cy="2592288"/>
            <a:chOff x="5364088" y="1563638"/>
            <a:chExt cx="3384376" cy="25922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662" t="30400" r="4326" b="19200"/>
            <a:stretch/>
          </p:blipFill>
          <p:spPr>
            <a:xfrm>
              <a:off x="5364088" y="1563638"/>
              <a:ext cx="3384376" cy="2592288"/>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5527789" y="2283718"/>
              <a:ext cx="2970584" cy="161269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lnSpc>
                  <a:spcPct val="100000"/>
                </a:lnSpc>
              </a:pPr>
              <a:r>
                <a:rPr lang="en-US" sz="3600" b="1" dirty="0" smtClean="0">
                  <a:solidFill>
                    <a:srgbClr val="F06881"/>
                  </a:solidFill>
                  <a:latin typeface="Calibri" panose="020F0502020204030204" pitchFamily="34" charset="0"/>
                </a:rPr>
                <a:t>Fisika </a:t>
              </a:r>
              <a:r>
                <a:rPr lang="en-US" sz="3600" b="1" dirty="0" err="1" smtClean="0">
                  <a:solidFill>
                    <a:srgbClr val="F06881"/>
                  </a:solidFill>
                  <a:latin typeface="Calibri" panose="020F0502020204030204" pitchFamily="34" charset="0"/>
                </a:rPr>
                <a:t>sebagai</a:t>
              </a:r>
              <a:r>
                <a:rPr lang="en-US" sz="3600" b="1" dirty="0" smtClean="0">
                  <a:solidFill>
                    <a:srgbClr val="F06881"/>
                  </a:solidFill>
                  <a:latin typeface="Calibri" panose="020F0502020204030204" pitchFamily="34" charset="0"/>
                </a:rPr>
                <a:t> </a:t>
              </a:r>
              <a:r>
                <a:rPr lang="en-US" sz="3600" b="1" dirty="0" err="1" smtClean="0">
                  <a:solidFill>
                    <a:srgbClr val="F06881"/>
                  </a:solidFill>
                  <a:latin typeface="Calibri" panose="020F0502020204030204" pitchFamily="34" charset="0"/>
                </a:rPr>
                <a:t>Sikap</a:t>
              </a:r>
              <a:endParaRPr lang="en-US" sz="3600" b="1" dirty="0">
                <a:solidFill>
                  <a:srgbClr val="F06881"/>
                </a:solidFill>
                <a:latin typeface="Calibri" panose="020F0502020204030204" pitchFamily="34" charset="0"/>
              </a:endParaRPr>
            </a:p>
          </p:txBody>
        </p:sp>
      </p:grpSp>
    </p:spTree>
    <p:extLst>
      <p:ext uri="{BB962C8B-B14F-4D97-AF65-F5344CB8AC3E}">
        <p14:creationId xmlns:p14="http://schemas.microsoft.com/office/powerpoint/2010/main" val="1227705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6" dur="500"/>
                                        <p:tgtEl>
                                          <p:spTgt spid="15">
                                            <p:txEl>
                                              <p:pRg st="0" end="0"/>
                                            </p:txEl>
                                          </p:spTgt>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500"/>
                                        <p:tgtEl>
                                          <p:spTgt spid="15">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4" dur="500"/>
                                        <p:tgtEl>
                                          <p:spTgt spid="15">
                                            <p:txEl>
                                              <p:pRg st="2" end="2"/>
                                            </p:txEl>
                                          </p:spTgt>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28" dur="500"/>
                                        <p:tgtEl>
                                          <p:spTgt spid="15">
                                            <p:txEl>
                                              <p:pRg st="3" end="3"/>
                                            </p:txEl>
                                          </p:spTgt>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15">
                                            <p:txEl>
                                              <p:pRg st="4" end="4"/>
                                            </p:txEl>
                                          </p:spTgt>
                                        </p:tgtEl>
                                        <p:attrNameLst>
                                          <p:attrName>style.visibility</p:attrName>
                                        </p:attrNameLst>
                                      </p:cBhvr>
                                      <p:to>
                                        <p:strVal val="visible"/>
                                      </p:to>
                                    </p:set>
                                    <p:animEffect transition="in" filter="randombar(horizontal)">
                                      <p:cBhvr>
                                        <p:cTn id="32" dur="500"/>
                                        <p:tgtEl>
                                          <p:spTgt spid="15">
                                            <p:txEl>
                                              <p:pRg st="4" end="4"/>
                                            </p:txEl>
                                          </p:spTgt>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5">
                                            <p:txEl>
                                              <p:pRg st="5" end="5"/>
                                            </p:txEl>
                                          </p:spTgt>
                                        </p:tgtEl>
                                        <p:attrNameLst>
                                          <p:attrName>style.visibility</p:attrName>
                                        </p:attrNameLst>
                                      </p:cBhvr>
                                      <p:to>
                                        <p:strVal val="visible"/>
                                      </p:to>
                                    </p:set>
                                    <p:animEffect transition="in" filter="randombar(horizontal)">
                                      <p:cBhvr>
                                        <p:cTn id="36" dur="500"/>
                                        <p:tgtEl>
                                          <p:spTgt spid="15">
                                            <p:txEl>
                                              <p:pRg st="5" end="5"/>
                                            </p:txEl>
                                          </p:spTgt>
                                        </p:tgtEl>
                                      </p:cBhvr>
                                    </p:animEffect>
                                  </p:childTnLst>
                                </p:cTn>
                              </p:par>
                            </p:childTnLst>
                          </p:cTn>
                        </p:par>
                        <p:par>
                          <p:cTn id="37" fill="hold">
                            <p:stCondLst>
                              <p:cond delay="4000"/>
                            </p:stCondLst>
                            <p:childTnLst>
                              <p:par>
                                <p:cTn id="38" presetID="14" presetClass="entr" presetSubtype="10" fill="hold" nodeType="afterEffect">
                                  <p:stCondLst>
                                    <p:cond delay="0"/>
                                  </p:stCondLst>
                                  <p:childTnLst>
                                    <p:set>
                                      <p:cBhvr>
                                        <p:cTn id="39" dur="1" fill="hold">
                                          <p:stCondLst>
                                            <p:cond delay="0"/>
                                          </p:stCondLst>
                                        </p:cTn>
                                        <p:tgtEl>
                                          <p:spTgt spid="15">
                                            <p:txEl>
                                              <p:pRg st="6" end="6"/>
                                            </p:txEl>
                                          </p:spTgt>
                                        </p:tgtEl>
                                        <p:attrNameLst>
                                          <p:attrName>style.visibility</p:attrName>
                                        </p:attrNameLst>
                                      </p:cBhvr>
                                      <p:to>
                                        <p:strVal val="visible"/>
                                      </p:to>
                                    </p:set>
                                    <p:animEffect transition="in" filter="randombar(horizontal)">
                                      <p:cBhvr>
                                        <p:cTn id="40" dur="500"/>
                                        <p:tgtEl>
                                          <p:spTgt spid="15">
                                            <p:txEl>
                                              <p:pRg st="6" end="6"/>
                                            </p:txEl>
                                          </p:spTgt>
                                        </p:tgtEl>
                                      </p:cBhvr>
                                    </p:animEffect>
                                  </p:childTnLst>
                                </p:cTn>
                              </p:par>
                            </p:childTnLst>
                          </p:cTn>
                        </p:par>
                        <p:par>
                          <p:cTn id="41" fill="hold">
                            <p:stCondLst>
                              <p:cond delay="4500"/>
                            </p:stCondLst>
                            <p:childTnLst>
                              <p:par>
                                <p:cTn id="42" presetID="14" presetClass="entr" presetSubtype="10" fill="hold" nodeType="afterEffect">
                                  <p:stCondLst>
                                    <p:cond delay="0"/>
                                  </p:stCondLst>
                                  <p:childTnLst>
                                    <p:set>
                                      <p:cBhvr>
                                        <p:cTn id="43" dur="1" fill="hold">
                                          <p:stCondLst>
                                            <p:cond delay="0"/>
                                          </p:stCondLst>
                                        </p:cTn>
                                        <p:tgtEl>
                                          <p:spTgt spid="15">
                                            <p:txEl>
                                              <p:pRg st="7" end="7"/>
                                            </p:txEl>
                                          </p:spTgt>
                                        </p:tgtEl>
                                        <p:attrNameLst>
                                          <p:attrName>style.visibility</p:attrName>
                                        </p:attrNameLst>
                                      </p:cBhvr>
                                      <p:to>
                                        <p:strVal val="visible"/>
                                      </p:to>
                                    </p:set>
                                    <p:animEffect transition="in" filter="randombar(horizontal)">
                                      <p:cBhvr>
                                        <p:cTn id="44" dur="500"/>
                                        <p:tgtEl>
                                          <p:spTgt spid="15">
                                            <p:txEl>
                                              <p:pRg st="7" end="7"/>
                                            </p:txEl>
                                          </p:spTgt>
                                        </p:tgtEl>
                                      </p:cBhvr>
                                    </p:animEffect>
                                  </p:childTnLst>
                                </p:cTn>
                              </p:par>
                            </p:childTnLst>
                          </p:cTn>
                        </p:par>
                        <p:par>
                          <p:cTn id="45" fill="hold">
                            <p:stCondLst>
                              <p:cond delay="5000"/>
                            </p:stCondLst>
                            <p:childTnLst>
                              <p:par>
                                <p:cTn id="46" presetID="14" presetClass="entr" presetSubtype="10" fill="hold" nodeType="afterEffect">
                                  <p:stCondLst>
                                    <p:cond delay="0"/>
                                  </p:stCondLst>
                                  <p:childTnLst>
                                    <p:set>
                                      <p:cBhvr>
                                        <p:cTn id="47" dur="1" fill="hold">
                                          <p:stCondLst>
                                            <p:cond delay="0"/>
                                          </p:stCondLst>
                                        </p:cTn>
                                        <p:tgtEl>
                                          <p:spTgt spid="15">
                                            <p:txEl>
                                              <p:pRg st="8" end="8"/>
                                            </p:txEl>
                                          </p:spTgt>
                                        </p:tgtEl>
                                        <p:attrNameLst>
                                          <p:attrName>style.visibility</p:attrName>
                                        </p:attrNameLst>
                                      </p:cBhvr>
                                      <p:to>
                                        <p:strVal val="visible"/>
                                      </p:to>
                                    </p:set>
                                    <p:animEffect transition="in" filter="randombar(horizontal)">
                                      <p:cBhvr>
                                        <p:cTn id="48" dur="500"/>
                                        <p:tgtEl>
                                          <p:spTgt spid="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9" name="Group 8"/>
          <p:cNvGrpSpPr/>
          <p:nvPr/>
        </p:nvGrpSpPr>
        <p:grpSpPr>
          <a:xfrm>
            <a:off x="1250164" y="529625"/>
            <a:ext cx="4171325" cy="4536504"/>
            <a:chOff x="4716015" y="453373"/>
            <a:chExt cx="4171325" cy="4536504"/>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48278"/>
            <a:stretch/>
          </p:blipFill>
          <p:spPr>
            <a:xfrm>
              <a:off x="4716015" y="453373"/>
              <a:ext cx="4171325" cy="4536504"/>
            </a:xfrm>
            <a:prstGeom prst="rect">
              <a:avLst/>
            </a:prstGeom>
          </p:spPr>
        </p:pic>
        <p:sp>
          <p:nvSpPr>
            <p:cNvPr id="11" name="Rectangle 10"/>
            <p:cNvSpPr/>
            <p:nvPr/>
          </p:nvSpPr>
          <p:spPr>
            <a:xfrm>
              <a:off x="4869499" y="1491630"/>
              <a:ext cx="3240360" cy="1754326"/>
            </a:xfrm>
            <a:prstGeom prst="rect">
              <a:avLst/>
            </a:prstGeom>
          </p:spPr>
          <p:txBody>
            <a:bodyPr wrap="square">
              <a:spAutoFit/>
            </a:bodyPr>
            <a:lstStyle/>
            <a:p>
              <a:r>
                <a:rPr lang="id-ID" b="1" dirty="0">
                  <a:solidFill>
                    <a:srgbClr val="FF3399"/>
                  </a:solidFill>
                  <a:latin typeface="Calibri" panose="020F0502020204030204" pitchFamily="34" charset="0"/>
                </a:rPr>
                <a:t>Metode ilmiah </a:t>
              </a:r>
              <a:r>
                <a:rPr lang="id-ID" dirty="0">
                  <a:latin typeface="Calibri" panose="020F0502020204030204" pitchFamily="34" charset="0"/>
                </a:rPr>
                <a:t>atau</a:t>
              </a:r>
              <a:r>
                <a:rPr lang="id-ID" dirty="0">
                  <a:solidFill>
                    <a:srgbClr val="FF3399"/>
                  </a:solidFill>
                  <a:latin typeface="Calibri" panose="020F0502020204030204" pitchFamily="34" charset="0"/>
                </a:rPr>
                <a:t> </a:t>
              </a:r>
              <a:r>
                <a:rPr lang="id-ID" b="1" dirty="0">
                  <a:solidFill>
                    <a:srgbClr val="FF3399"/>
                  </a:solidFill>
                  <a:latin typeface="Calibri" panose="020F0502020204030204" pitchFamily="34" charset="0"/>
                </a:rPr>
                <a:t>prosedur ilmiah</a:t>
              </a:r>
              <a:r>
                <a:rPr lang="id-ID" dirty="0">
                  <a:latin typeface="Calibri" panose="020F0502020204030204" pitchFamily="34" charset="0"/>
                </a:rPr>
                <a:t> merupakan suatu cara sistematis yang digunakan untuk mengembangkan dan menemukan suatu ilmu pengetahuan. </a:t>
              </a:r>
            </a:p>
          </p:txBody>
        </p:sp>
      </p:gr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6820" y="2211710"/>
            <a:ext cx="3456384" cy="2590331"/>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grpSp>
        <p:nvGrpSpPr>
          <p:cNvPr id="15" name="Group 14">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16"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Metode</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Ilmiah</a:t>
              </a:r>
              <a:endParaRPr lang="en-US" b="1" dirty="0">
                <a:solidFill>
                  <a:schemeClr val="tx1"/>
                </a:solidFill>
                <a:latin typeface="Calibri" panose="020F0502020204030204" pitchFamily="34" charset="0"/>
              </a:endParaRPr>
            </a:p>
          </p:txBody>
        </p:sp>
        <p:sp>
          <p:nvSpPr>
            <p:cNvPr id="17"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18"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19" name="正方形/長方形 15">
              <a:extLst>
                <a:ext uri="{FF2B5EF4-FFF2-40B4-BE49-F238E27FC236}">
                  <a16:creationId xmlns:a16="http://schemas.microsoft.com/office/drawing/2014/main" id="{57DC62A0-338C-462D-955E-1DD70283263E}"/>
                </a:ext>
              </a:extLst>
            </p:cNvPr>
            <p:cNvSpPr/>
            <p:nvPr/>
          </p:nvSpPr>
          <p:spPr>
            <a:xfrm>
              <a:off x="1005737" y="701031"/>
              <a:ext cx="2700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20" name="TextBox 19">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B</a:t>
              </a:r>
              <a:endParaRPr lang="en-US" sz="2800" b="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441095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750"/>
                                        <p:tgtEl>
                                          <p:spTgt spid="15"/>
                                        </p:tgtEl>
                                      </p:cBhvr>
                                    </p:animEffect>
                                  </p:childTnLst>
                                </p:cTn>
                              </p:par>
                              <p:par>
                                <p:cTn id="8" presetID="42"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5829</TotalTime>
  <Words>2549</Words>
  <Application>Microsoft Office PowerPoint</Application>
  <PresentationFormat>On-screen Show (16:9)</PresentationFormat>
  <Paragraphs>293</Paragraphs>
  <Slides>44</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44</vt:i4>
      </vt:variant>
    </vt:vector>
  </HeadingPairs>
  <TitlesOfParts>
    <vt:vector size="55" baseType="lpstr">
      <vt:lpstr>MS PGothic</vt:lpstr>
      <vt:lpstr>Arial</vt:lpstr>
      <vt:lpstr>Arial Rounded MT Bold</vt:lpstr>
      <vt:lpstr>Calibri</vt:lpstr>
      <vt:lpstr>Cambria Math</vt:lpstr>
      <vt:lpstr>Open Sans</vt:lpstr>
      <vt:lpstr>Route 159 SemiBold</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Syarifah Hafizah</dc:creator>
  <cp:lastModifiedBy>Hani Trifani</cp:lastModifiedBy>
  <cp:revision>241</cp:revision>
  <dcterms:created xsi:type="dcterms:W3CDTF">2022-05-23T06:23:33Z</dcterms:created>
  <dcterms:modified xsi:type="dcterms:W3CDTF">2022-07-19T12:31:42Z</dcterms:modified>
</cp:coreProperties>
</file>