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60" r:id="rId2"/>
    <p:sldId id="259" r:id="rId3"/>
    <p:sldId id="272" r:id="rId4"/>
    <p:sldId id="273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93" r:id="rId18"/>
    <p:sldId id="292" r:id="rId19"/>
    <p:sldId id="294" r:id="rId2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9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09C7C2"/>
    <a:srgbClr val="FFFF66"/>
    <a:srgbClr val="FFFF99"/>
    <a:srgbClr val="CCFF66"/>
    <a:srgbClr val="2C987E"/>
    <a:srgbClr val="1777B9"/>
    <a:srgbClr val="1A86D0"/>
    <a:srgbClr val="0077D0"/>
    <a:srgbClr val="D788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767" autoAdjust="0"/>
  </p:normalViewPr>
  <p:slideViewPr>
    <p:cSldViewPr>
      <p:cViewPr varScale="1">
        <p:scale>
          <a:sx n="88" d="100"/>
          <a:sy n="88" d="100"/>
        </p:scale>
        <p:origin x="876" y="78"/>
      </p:cViewPr>
      <p:guideLst>
        <p:guide orient="horz" pos="1620"/>
        <p:guide pos="29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9A5121D-ED41-4372-8059-59F6086380DB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d-ID"/>
        </a:p>
      </dgm:t>
    </dgm:pt>
    <dgm:pt modelId="{C838D14C-C061-436B-BD25-22769ECA0800}">
      <dgm:prSet phldrT="[Text]"/>
      <dgm:spPr/>
      <dgm:t>
        <a:bodyPr/>
        <a:lstStyle/>
        <a:p>
          <a:r>
            <a:rPr lang="id-ID" b="0" i="0" dirty="0" smtClean="0">
              <a:latin typeface="Abadi MT"/>
            </a:rPr>
            <a:t>Meningkatnya produksi dalam negeri</a:t>
          </a:r>
          <a:endParaRPr lang="id-ID" dirty="0">
            <a:latin typeface="Abadi MT"/>
          </a:endParaRPr>
        </a:p>
      </dgm:t>
    </dgm:pt>
    <dgm:pt modelId="{5611F64D-0FD3-4186-8A03-0EE246961BA1}" type="parTrans" cxnId="{AD142C1B-F04F-4C1F-8F72-DD8CC3510808}">
      <dgm:prSet/>
      <dgm:spPr/>
      <dgm:t>
        <a:bodyPr/>
        <a:lstStyle/>
        <a:p>
          <a:endParaRPr lang="id-ID">
            <a:latin typeface="Abadi MT"/>
          </a:endParaRPr>
        </a:p>
      </dgm:t>
    </dgm:pt>
    <dgm:pt modelId="{FA83C5F6-C2A5-4C02-B9CC-5AD907BB1847}" type="sibTrans" cxnId="{AD142C1B-F04F-4C1F-8F72-DD8CC3510808}">
      <dgm:prSet/>
      <dgm:spPr/>
      <dgm:t>
        <a:bodyPr/>
        <a:lstStyle/>
        <a:p>
          <a:endParaRPr lang="id-ID">
            <a:latin typeface="Abadi MT"/>
          </a:endParaRPr>
        </a:p>
      </dgm:t>
    </dgm:pt>
    <dgm:pt modelId="{B9E9AF81-8ADF-46B0-A601-19A23457A8E6}">
      <dgm:prSet phldrT="[Text]"/>
      <dgm:spPr/>
      <dgm:t>
        <a:bodyPr/>
        <a:lstStyle/>
        <a:p>
          <a:r>
            <a:rPr lang="id-ID" b="0" i="0" dirty="0" smtClean="0">
              <a:latin typeface="Abadi MT"/>
            </a:rPr>
            <a:t>Meningkatkan kesejahteraan masyarakat</a:t>
          </a:r>
          <a:endParaRPr lang="id-ID" dirty="0">
            <a:latin typeface="Abadi MT"/>
          </a:endParaRPr>
        </a:p>
      </dgm:t>
    </dgm:pt>
    <dgm:pt modelId="{A5B3FEFB-65A7-4481-9F83-85F94FDF7E3C}" type="parTrans" cxnId="{6A262DBE-A8EE-450B-96B4-1DC458542B11}">
      <dgm:prSet/>
      <dgm:spPr/>
      <dgm:t>
        <a:bodyPr/>
        <a:lstStyle/>
        <a:p>
          <a:endParaRPr lang="id-ID">
            <a:latin typeface="Abadi MT"/>
          </a:endParaRPr>
        </a:p>
      </dgm:t>
    </dgm:pt>
    <dgm:pt modelId="{546E1F54-C573-4559-95AD-41C8A4262970}" type="sibTrans" cxnId="{6A262DBE-A8EE-450B-96B4-1DC458542B11}">
      <dgm:prSet/>
      <dgm:spPr/>
      <dgm:t>
        <a:bodyPr/>
        <a:lstStyle/>
        <a:p>
          <a:endParaRPr lang="id-ID">
            <a:latin typeface="Abadi MT"/>
          </a:endParaRPr>
        </a:p>
      </dgm:t>
    </dgm:pt>
    <dgm:pt modelId="{105C6513-316D-4A7C-84C7-144E1DFB2886}">
      <dgm:prSet phldrT="[Text]"/>
      <dgm:spPr/>
      <dgm:t>
        <a:bodyPr/>
        <a:lstStyle/>
        <a:p>
          <a:r>
            <a:rPr lang="sv-SE" b="0" i="0" dirty="0" smtClean="0">
              <a:latin typeface="Abadi MT"/>
            </a:rPr>
            <a:t>Meningkatnya skala usaha dalam negeri karena produksi</a:t>
          </a:r>
          <a:r>
            <a:rPr lang="id-ID" b="0" i="0" dirty="0" smtClean="0">
              <a:latin typeface="Abadi MT"/>
            </a:rPr>
            <a:t> </a:t>
          </a:r>
          <a:r>
            <a:rPr lang="sv-SE" b="0" i="0" dirty="0" smtClean="0">
              <a:latin typeface="Abadi MT"/>
            </a:rPr>
            <a:t>yang meningkat</a:t>
          </a:r>
          <a:endParaRPr lang="id-ID" dirty="0">
            <a:latin typeface="Abadi MT"/>
          </a:endParaRPr>
        </a:p>
      </dgm:t>
    </dgm:pt>
    <dgm:pt modelId="{D378D9FA-20F3-447F-9C53-197BD68C8608}" type="parTrans" cxnId="{86311E3A-40F9-4B98-8956-80D6E8BB3EC4}">
      <dgm:prSet/>
      <dgm:spPr/>
      <dgm:t>
        <a:bodyPr/>
        <a:lstStyle/>
        <a:p>
          <a:endParaRPr lang="id-ID">
            <a:latin typeface="Abadi MT"/>
          </a:endParaRPr>
        </a:p>
      </dgm:t>
    </dgm:pt>
    <dgm:pt modelId="{609EE56E-3D8B-4E19-A5A0-A5A940BEEDB3}" type="sibTrans" cxnId="{86311E3A-40F9-4B98-8956-80D6E8BB3EC4}">
      <dgm:prSet/>
      <dgm:spPr/>
      <dgm:t>
        <a:bodyPr/>
        <a:lstStyle/>
        <a:p>
          <a:endParaRPr lang="id-ID">
            <a:latin typeface="Abadi MT"/>
          </a:endParaRPr>
        </a:p>
      </dgm:t>
    </dgm:pt>
    <dgm:pt modelId="{6363EB04-4476-492F-A63B-114768BA6117}">
      <dgm:prSet phldrT="[Text]"/>
      <dgm:spPr/>
      <dgm:t>
        <a:bodyPr/>
        <a:lstStyle/>
        <a:p>
          <a:r>
            <a:rPr lang="id-ID" b="0" i="0" dirty="0" smtClean="0">
              <a:latin typeface="Abadi MT"/>
            </a:rPr>
            <a:t>Meningkatkan pertumbuhan ekonomi negara</a:t>
          </a:r>
          <a:endParaRPr lang="id-ID" dirty="0">
            <a:latin typeface="Abadi MT"/>
          </a:endParaRPr>
        </a:p>
      </dgm:t>
    </dgm:pt>
    <dgm:pt modelId="{F8E87A51-9C5C-4881-947F-A385356A2113}" type="parTrans" cxnId="{7368846D-5B0F-4F9A-90C2-0A8C159CFBD1}">
      <dgm:prSet/>
      <dgm:spPr/>
      <dgm:t>
        <a:bodyPr/>
        <a:lstStyle/>
        <a:p>
          <a:endParaRPr lang="id-ID">
            <a:latin typeface="Abadi MT"/>
          </a:endParaRPr>
        </a:p>
      </dgm:t>
    </dgm:pt>
    <dgm:pt modelId="{DD30820A-3C16-45D6-ADA1-18B409A4CE26}" type="sibTrans" cxnId="{7368846D-5B0F-4F9A-90C2-0A8C159CFBD1}">
      <dgm:prSet/>
      <dgm:spPr/>
      <dgm:t>
        <a:bodyPr/>
        <a:lstStyle/>
        <a:p>
          <a:endParaRPr lang="id-ID">
            <a:latin typeface="Abadi MT"/>
          </a:endParaRPr>
        </a:p>
      </dgm:t>
    </dgm:pt>
    <dgm:pt modelId="{A275045F-C0DB-483F-B519-F76E17B538F6}" type="pres">
      <dgm:prSet presAssocID="{29A5121D-ED41-4372-8059-59F6086380DB}" presName="Name0" presStyleCnt="0">
        <dgm:presLayoutVars>
          <dgm:chMax val="7"/>
          <dgm:chPref val="7"/>
          <dgm:dir/>
        </dgm:presLayoutVars>
      </dgm:prSet>
      <dgm:spPr/>
    </dgm:pt>
    <dgm:pt modelId="{A79F0B3A-022C-44B4-966C-77D007E2B763}" type="pres">
      <dgm:prSet presAssocID="{29A5121D-ED41-4372-8059-59F6086380DB}" presName="Name1" presStyleCnt="0"/>
      <dgm:spPr/>
    </dgm:pt>
    <dgm:pt modelId="{D6B1B920-3334-4127-919C-541854B25FAF}" type="pres">
      <dgm:prSet presAssocID="{29A5121D-ED41-4372-8059-59F6086380DB}" presName="cycle" presStyleCnt="0"/>
      <dgm:spPr/>
    </dgm:pt>
    <dgm:pt modelId="{38855894-3970-46CE-B438-49D0B4D91E7A}" type="pres">
      <dgm:prSet presAssocID="{29A5121D-ED41-4372-8059-59F6086380DB}" presName="srcNode" presStyleLbl="node1" presStyleIdx="0" presStyleCnt="4"/>
      <dgm:spPr/>
    </dgm:pt>
    <dgm:pt modelId="{0078E440-7ECA-4381-9BA6-57184FBE4604}" type="pres">
      <dgm:prSet presAssocID="{29A5121D-ED41-4372-8059-59F6086380DB}" presName="conn" presStyleLbl="parChTrans1D2" presStyleIdx="0" presStyleCnt="1"/>
      <dgm:spPr/>
    </dgm:pt>
    <dgm:pt modelId="{ECB4FC30-2947-4F40-BA7C-8C04A1F5E52E}" type="pres">
      <dgm:prSet presAssocID="{29A5121D-ED41-4372-8059-59F6086380DB}" presName="extraNode" presStyleLbl="node1" presStyleIdx="0" presStyleCnt="4"/>
      <dgm:spPr/>
    </dgm:pt>
    <dgm:pt modelId="{ACDC14D7-150D-472A-9D90-9A703CE786A4}" type="pres">
      <dgm:prSet presAssocID="{29A5121D-ED41-4372-8059-59F6086380DB}" presName="dstNode" presStyleLbl="node1" presStyleIdx="0" presStyleCnt="4"/>
      <dgm:spPr/>
    </dgm:pt>
    <dgm:pt modelId="{9C3E174E-9ADE-4E2B-895C-EC5974023109}" type="pres">
      <dgm:prSet presAssocID="{C838D14C-C061-436B-BD25-22769ECA0800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7B67D627-26F4-4C95-A391-804D62E94436}" type="pres">
      <dgm:prSet presAssocID="{C838D14C-C061-436B-BD25-22769ECA0800}" presName="accent_1" presStyleCnt="0"/>
      <dgm:spPr/>
    </dgm:pt>
    <dgm:pt modelId="{29F1DEE4-E410-409A-B090-7BE3DDC6EE78}" type="pres">
      <dgm:prSet presAssocID="{C838D14C-C061-436B-BD25-22769ECA0800}" presName="accentRepeatNode" presStyleLbl="solidFgAcc1" presStyleIdx="0" presStyleCnt="4"/>
      <dgm:spPr/>
    </dgm:pt>
    <dgm:pt modelId="{9C8ED832-FBF2-4403-8D58-C9D1BB4F6FBC}" type="pres">
      <dgm:prSet presAssocID="{6363EB04-4476-492F-A63B-114768BA6117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1D1536B9-9460-42CB-8163-99A1D3FD3646}" type="pres">
      <dgm:prSet presAssocID="{6363EB04-4476-492F-A63B-114768BA6117}" presName="accent_2" presStyleCnt="0"/>
      <dgm:spPr/>
    </dgm:pt>
    <dgm:pt modelId="{18466686-49E2-4D49-8B84-2CA81AE123BC}" type="pres">
      <dgm:prSet presAssocID="{6363EB04-4476-492F-A63B-114768BA6117}" presName="accentRepeatNode" presStyleLbl="solidFgAcc1" presStyleIdx="1" presStyleCnt="4"/>
      <dgm:spPr/>
    </dgm:pt>
    <dgm:pt modelId="{2BE4C2C2-71B5-4052-9802-0DACECEE5DAD}" type="pres">
      <dgm:prSet presAssocID="{B9E9AF81-8ADF-46B0-A601-19A23457A8E6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8FC19F25-5A85-4E39-B407-6E728F3DB2D3}" type="pres">
      <dgm:prSet presAssocID="{B9E9AF81-8ADF-46B0-A601-19A23457A8E6}" presName="accent_3" presStyleCnt="0"/>
      <dgm:spPr/>
    </dgm:pt>
    <dgm:pt modelId="{D1AA1273-FCE0-4030-88AE-EB9D94943619}" type="pres">
      <dgm:prSet presAssocID="{B9E9AF81-8ADF-46B0-A601-19A23457A8E6}" presName="accentRepeatNode" presStyleLbl="solidFgAcc1" presStyleIdx="2" presStyleCnt="4"/>
      <dgm:spPr/>
    </dgm:pt>
    <dgm:pt modelId="{C0C49914-BED7-47EE-A984-8CE04E5BE6E7}" type="pres">
      <dgm:prSet presAssocID="{105C6513-316D-4A7C-84C7-144E1DFB2886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47C13B2D-8AF5-4BE6-9E80-F006F971B454}" type="pres">
      <dgm:prSet presAssocID="{105C6513-316D-4A7C-84C7-144E1DFB2886}" presName="accent_4" presStyleCnt="0"/>
      <dgm:spPr/>
    </dgm:pt>
    <dgm:pt modelId="{4561C31A-1841-4FDC-B5C0-D15BFA2D6FE7}" type="pres">
      <dgm:prSet presAssocID="{105C6513-316D-4A7C-84C7-144E1DFB2886}" presName="accentRepeatNode" presStyleLbl="solidFgAcc1" presStyleIdx="3" presStyleCnt="4"/>
      <dgm:spPr/>
    </dgm:pt>
  </dgm:ptLst>
  <dgm:cxnLst>
    <dgm:cxn modelId="{6A262DBE-A8EE-450B-96B4-1DC458542B11}" srcId="{29A5121D-ED41-4372-8059-59F6086380DB}" destId="{B9E9AF81-8ADF-46B0-A601-19A23457A8E6}" srcOrd="2" destOrd="0" parTransId="{A5B3FEFB-65A7-4481-9F83-85F94FDF7E3C}" sibTransId="{546E1F54-C573-4559-95AD-41C8A4262970}"/>
    <dgm:cxn modelId="{AD142C1B-F04F-4C1F-8F72-DD8CC3510808}" srcId="{29A5121D-ED41-4372-8059-59F6086380DB}" destId="{C838D14C-C061-436B-BD25-22769ECA0800}" srcOrd="0" destOrd="0" parTransId="{5611F64D-0FD3-4186-8A03-0EE246961BA1}" sibTransId="{FA83C5F6-C2A5-4C02-B9CC-5AD907BB1847}"/>
    <dgm:cxn modelId="{6F5431CA-C9E8-4F48-A5F3-FA5A823090E2}" type="presOf" srcId="{C838D14C-C061-436B-BD25-22769ECA0800}" destId="{9C3E174E-9ADE-4E2B-895C-EC5974023109}" srcOrd="0" destOrd="0" presId="urn:microsoft.com/office/officeart/2008/layout/VerticalCurvedList"/>
    <dgm:cxn modelId="{81C10D63-2560-4254-BCD7-6280CF76DB4F}" type="presOf" srcId="{FA83C5F6-C2A5-4C02-B9CC-5AD907BB1847}" destId="{0078E440-7ECA-4381-9BA6-57184FBE4604}" srcOrd="0" destOrd="0" presId="urn:microsoft.com/office/officeart/2008/layout/VerticalCurvedList"/>
    <dgm:cxn modelId="{FA7F54B0-E9B4-48BF-80F3-B28C0D7932DE}" type="presOf" srcId="{105C6513-316D-4A7C-84C7-144E1DFB2886}" destId="{C0C49914-BED7-47EE-A984-8CE04E5BE6E7}" srcOrd="0" destOrd="0" presId="urn:microsoft.com/office/officeart/2008/layout/VerticalCurvedList"/>
    <dgm:cxn modelId="{A9C49670-1103-4159-9D06-41A349DFF8C9}" type="presOf" srcId="{6363EB04-4476-492F-A63B-114768BA6117}" destId="{9C8ED832-FBF2-4403-8D58-C9D1BB4F6FBC}" srcOrd="0" destOrd="0" presId="urn:microsoft.com/office/officeart/2008/layout/VerticalCurvedList"/>
    <dgm:cxn modelId="{86311E3A-40F9-4B98-8956-80D6E8BB3EC4}" srcId="{29A5121D-ED41-4372-8059-59F6086380DB}" destId="{105C6513-316D-4A7C-84C7-144E1DFB2886}" srcOrd="3" destOrd="0" parTransId="{D378D9FA-20F3-447F-9C53-197BD68C8608}" sibTransId="{609EE56E-3D8B-4E19-A5A0-A5A940BEEDB3}"/>
    <dgm:cxn modelId="{7368846D-5B0F-4F9A-90C2-0A8C159CFBD1}" srcId="{29A5121D-ED41-4372-8059-59F6086380DB}" destId="{6363EB04-4476-492F-A63B-114768BA6117}" srcOrd="1" destOrd="0" parTransId="{F8E87A51-9C5C-4881-947F-A385356A2113}" sibTransId="{DD30820A-3C16-45D6-ADA1-18B409A4CE26}"/>
    <dgm:cxn modelId="{876332CF-48D5-4F5B-89C4-45FA2C079DB1}" type="presOf" srcId="{29A5121D-ED41-4372-8059-59F6086380DB}" destId="{A275045F-C0DB-483F-B519-F76E17B538F6}" srcOrd="0" destOrd="0" presId="urn:microsoft.com/office/officeart/2008/layout/VerticalCurvedList"/>
    <dgm:cxn modelId="{3044BEEF-8481-4556-9857-FBB85F293C5A}" type="presOf" srcId="{B9E9AF81-8ADF-46B0-A601-19A23457A8E6}" destId="{2BE4C2C2-71B5-4052-9802-0DACECEE5DAD}" srcOrd="0" destOrd="0" presId="urn:microsoft.com/office/officeart/2008/layout/VerticalCurvedList"/>
    <dgm:cxn modelId="{974E7E78-E4B8-4319-9155-D9462E3DAAF5}" type="presParOf" srcId="{A275045F-C0DB-483F-B519-F76E17B538F6}" destId="{A79F0B3A-022C-44B4-966C-77D007E2B763}" srcOrd="0" destOrd="0" presId="urn:microsoft.com/office/officeart/2008/layout/VerticalCurvedList"/>
    <dgm:cxn modelId="{725A5AAF-D75E-42DC-9DED-1529682F357A}" type="presParOf" srcId="{A79F0B3A-022C-44B4-966C-77D007E2B763}" destId="{D6B1B920-3334-4127-919C-541854B25FAF}" srcOrd="0" destOrd="0" presId="urn:microsoft.com/office/officeart/2008/layout/VerticalCurvedList"/>
    <dgm:cxn modelId="{D8EEB385-FD25-499A-B078-EC2F26D2CB9B}" type="presParOf" srcId="{D6B1B920-3334-4127-919C-541854B25FAF}" destId="{38855894-3970-46CE-B438-49D0B4D91E7A}" srcOrd="0" destOrd="0" presId="urn:microsoft.com/office/officeart/2008/layout/VerticalCurvedList"/>
    <dgm:cxn modelId="{7EA6E131-47F6-448C-BD7D-A3281888E127}" type="presParOf" srcId="{D6B1B920-3334-4127-919C-541854B25FAF}" destId="{0078E440-7ECA-4381-9BA6-57184FBE4604}" srcOrd="1" destOrd="0" presId="urn:microsoft.com/office/officeart/2008/layout/VerticalCurvedList"/>
    <dgm:cxn modelId="{4314680A-CD93-4F77-8FFF-C5A09B732EA7}" type="presParOf" srcId="{D6B1B920-3334-4127-919C-541854B25FAF}" destId="{ECB4FC30-2947-4F40-BA7C-8C04A1F5E52E}" srcOrd="2" destOrd="0" presId="urn:microsoft.com/office/officeart/2008/layout/VerticalCurvedList"/>
    <dgm:cxn modelId="{0F5200D8-B768-4E5D-A713-FF483C5C7080}" type="presParOf" srcId="{D6B1B920-3334-4127-919C-541854B25FAF}" destId="{ACDC14D7-150D-472A-9D90-9A703CE786A4}" srcOrd="3" destOrd="0" presId="urn:microsoft.com/office/officeart/2008/layout/VerticalCurvedList"/>
    <dgm:cxn modelId="{2E70E4E9-38AC-46A7-9D13-BD0D7ECC2091}" type="presParOf" srcId="{A79F0B3A-022C-44B4-966C-77D007E2B763}" destId="{9C3E174E-9ADE-4E2B-895C-EC5974023109}" srcOrd="1" destOrd="0" presId="urn:microsoft.com/office/officeart/2008/layout/VerticalCurvedList"/>
    <dgm:cxn modelId="{9238EC15-EA8E-4602-B587-1470BA4C9389}" type="presParOf" srcId="{A79F0B3A-022C-44B4-966C-77D007E2B763}" destId="{7B67D627-26F4-4C95-A391-804D62E94436}" srcOrd="2" destOrd="0" presId="urn:microsoft.com/office/officeart/2008/layout/VerticalCurvedList"/>
    <dgm:cxn modelId="{16954AE5-33F1-49F6-8FE5-D48A6AA2693C}" type="presParOf" srcId="{7B67D627-26F4-4C95-A391-804D62E94436}" destId="{29F1DEE4-E410-409A-B090-7BE3DDC6EE78}" srcOrd="0" destOrd="0" presId="urn:microsoft.com/office/officeart/2008/layout/VerticalCurvedList"/>
    <dgm:cxn modelId="{A1528E0C-5231-4BCE-ABF7-C187FE92A5E5}" type="presParOf" srcId="{A79F0B3A-022C-44B4-966C-77D007E2B763}" destId="{9C8ED832-FBF2-4403-8D58-C9D1BB4F6FBC}" srcOrd="3" destOrd="0" presId="urn:microsoft.com/office/officeart/2008/layout/VerticalCurvedList"/>
    <dgm:cxn modelId="{726DF108-BAEE-451B-B9CD-F01BA6E64099}" type="presParOf" srcId="{A79F0B3A-022C-44B4-966C-77D007E2B763}" destId="{1D1536B9-9460-42CB-8163-99A1D3FD3646}" srcOrd="4" destOrd="0" presId="urn:microsoft.com/office/officeart/2008/layout/VerticalCurvedList"/>
    <dgm:cxn modelId="{F3B7ADFA-2660-417A-8538-3F13E09818E0}" type="presParOf" srcId="{1D1536B9-9460-42CB-8163-99A1D3FD3646}" destId="{18466686-49E2-4D49-8B84-2CA81AE123BC}" srcOrd="0" destOrd="0" presId="urn:microsoft.com/office/officeart/2008/layout/VerticalCurvedList"/>
    <dgm:cxn modelId="{6ED098C1-0499-47EB-BC77-FE5752AAA536}" type="presParOf" srcId="{A79F0B3A-022C-44B4-966C-77D007E2B763}" destId="{2BE4C2C2-71B5-4052-9802-0DACECEE5DAD}" srcOrd="5" destOrd="0" presId="urn:microsoft.com/office/officeart/2008/layout/VerticalCurvedList"/>
    <dgm:cxn modelId="{014FB241-E98E-44C7-8138-412C68754527}" type="presParOf" srcId="{A79F0B3A-022C-44B4-966C-77D007E2B763}" destId="{8FC19F25-5A85-4E39-B407-6E728F3DB2D3}" srcOrd="6" destOrd="0" presId="urn:microsoft.com/office/officeart/2008/layout/VerticalCurvedList"/>
    <dgm:cxn modelId="{B4A0ABC4-F5BD-4C0E-871D-12B3266AD9AB}" type="presParOf" srcId="{8FC19F25-5A85-4E39-B407-6E728F3DB2D3}" destId="{D1AA1273-FCE0-4030-88AE-EB9D94943619}" srcOrd="0" destOrd="0" presId="urn:microsoft.com/office/officeart/2008/layout/VerticalCurvedList"/>
    <dgm:cxn modelId="{1DF2A351-E637-49BF-9088-1A7273FFF98E}" type="presParOf" srcId="{A79F0B3A-022C-44B4-966C-77D007E2B763}" destId="{C0C49914-BED7-47EE-A984-8CE04E5BE6E7}" srcOrd="7" destOrd="0" presId="urn:microsoft.com/office/officeart/2008/layout/VerticalCurvedList"/>
    <dgm:cxn modelId="{21D72A36-F257-4197-B239-07F4DAF2AC6A}" type="presParOf" srcId="{A79F0B3A-022C-44B4-966C-77D007E2B763}" destId="{47C13B2D-8AF5-4BE6-9E80-F006F971B454}" srcOrd="8" destOrd="0" presId="urn:microsoft.com/office/officeart/2008/layout/VerticalCurvedList"/>
    <dgm:cxn modelId="{8A5A4880-5E70-46CB-847C-7A701A898F4B}" type="presParOf" srcId="{47C13B2D-8AF5-4BE6-9E80-F006F971B454}" destId="{4561C31A-1841-4FDC-B5C0-D15BFA2D6FE7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4AA209F-D547-4182-8208-1459228A2A36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id-ID"/>
        </a:p>
      </dgm:t>
    </dgm:pt>
    <dgm:pt modelId="{ECDE11F1-CA1A-4E30-B55F-51762803C749}">
      <dgm:prSet phldrT="[Text]" custT="1"/>
      <dgm:spPr/>
      <dgm:t>
        <a:bodyPr/>
        <a:lstStyle/>
        <a:p>
          <a:r>
            <a:rPr lang="id-ID" sz="2000" b="0" i="0" dirty="0" smtClean="0">
              <a:latin typeface="Abadi MT"/>
            </a:rPr>
            <a:t>Aspek nasionalisme masyarakat Indonesia</a:t>
          </a:r>
          <a:endParaRPr lang="id-ID" sz="2000" b="0" dirty="0">
            <a:latin typeface="Abadi MT"/>
          </a:endParaRPr>
        </a:p>
      </dgm:t>
    </dgm:pt>
    <dgm:pt modelId="{1CFE17C2-849F-4A74-88B8-5194FB2AB918}" type="parTrans" cxnId="{EC802CCA-DAB5-4BC9-932F-738D27515341}">
      <dgm:prSet/>
      <dgm:spPr/>
      <dgm:t>
        <a:bodyPr/>
        <a:lstStyle/>
        <a:p>
          <a:endParaRPr lang="id-ID" sz="2000" b="0">
            <a:latin typeface="Abadi MT"/>
          </a:endParaRPr>
        </a:p>
      </dgm:t>
    </dgm:pt>
    <dgm:pt modelId="{CDF3A67E-9DEC-4E13-A73E-BC3B2ADEB9AF}" type="sibTrans" cxnId="{EC802CCA-DAB5-4BC9-932F-738D27515341}">
      <dgm:prSet/>
      <dgm:spPr/>
      <dgm:t>
        <a:bodyPr/>
        <a:lstStyle/>
        <a:p>
          <a:endParaRPr lang="id-ID" sz="2000" b="0">
            <a:latin typeface="Abadi MT"/>
          </a:endParaRPr>
        </a:p>
      </dgm:t>
    </dgm:pt>
    <dgm:pt modelId="{8D9D09D1-C1EB-43E2-B3E8-8969A3902551}">
      <dgm:prSet phldrT="[Text]" custT="1"/>
      <dgm:spPr/>
      <dgm:t>
        <a:bodyPr/>
        <a:lstStyle/>
        <a:p>
          <a:r>
            <a:rPr lang="id-ID" sz="2000" b="0" i="0" dirty="0" smtClean="0">
              <a:latin typeface="Abadi MT"/>
            </a:rPr>
            <a:t>Aspek rasionalisme masyarakat Indonesia</a:t>
          </a:r>
          <a:endParaRPr lang="id-ID" sz="2000" b="0" dirty="0">
            <a:latin typeface="Abadi MT"/>
          </a:endParaRPr>
        </a:p>
      </dgm:t>
    </dgm:pt>
    <dgm:pt modelId="{225B8A60-9A53-4130-BD66-3590E29C8257}" type="parTrans" cxnId="{9F334087-1CAA-41E3-990A-A40898CF5CFA}">
      <dgm:prSet/>
      <dgm:spPr/>
      <dgm:t>
        <a:bodyPr/>
        <a:lstStyle/>
        <a:p>
          <a:endParaRPr lang="id-ID" sz="2000" b="0">
            <a:latin typeface="Abadi MT"/>
          </a:endParaRPr>
        </a:p>
      </dgm:t>
    </dgm:pt>
    <dgm:pt modelId="{F06E3728-7FB1-4E41-8BB7-4D8D1167AA6B}" type="sibTrans" cxnId="{9F334087-1CAA-41E3-990A-A40898CF5CFA}">
      <dgm:prSet/>
      <dgm:spPr/>
      <dgm:t>
        <a:bodyPr/>
        <a:lstStyle/>
        <a:p>
          <a:endParaRPr lang="id-ID" sz="2000" b="0">
            <a:latin typeface="Abadi MT"/>
          </a:endParaRPr>
        </a:p>
      </dgm:t>
    </dgm:pt>
    <dgm:pt modelId="{F4599B27-1908-482F-9F68-642F1E59E99D}" type="pres">
      <dgm:prSet presAssocID="{E4AA209F-D547-4182-8208-1459228A2A36}" presName="linear" presStyleCnt="0">
        <dgm:presLayoutVars>
          <dgm:dir/>
          <dgm:animLvl val="lvl"/>
          <dgm:resizeHandles val="exact"/>
        </dgm:presLayoutVars>
      </dgm:prSet>
      <dgm:spPr/>
    </dgm:pt>
    <dgm:pt modelId="{F9815B67-AF64-4FD8-8AA7-5433BE00F8ED}" type="pres">
      <dgm:prSet presAssocID="{ECDE11F1-CA1A-4E30-B55F-51762803C749}" presName="parentLin" presStyleCnt="0"/>
      <dgm:spPr/>
    </dgm:pt>
    <dgm:pt modelId="{65189001-7C09-4098-BF56-565126DE4B0D}" type="pres">
      <dgm:prSet presAssocID="{ECDE11F1-CA1A-4E30-B55F-51762803C749}" presName="parentLeftMargin" presStyleLbl="node1" presStyleIdx="0" presStyleCnt="2"/>
      <dgm:spPr/>
    </dgm:pt>
    <dgm:pt modelId="{5EE9D098-7596-4AAE-8B1E-2271C3152C58}" type="pres">
      <dgm:prSet presAssocID="{ECDE11F1-CA1A-4E30-B55F-51762803C749}" presName="parentText" presStyleLbl="node1" presStyleIdx="0" presStyleCnt="2" custScaleX="113678">
        <dgm:presLayoutVars>
          <dgm:chMax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0F64E01C-31E2-4842-AE48-DEB57587710F}" type="pres">
      <dgm:prSet presAssocID="{ECDE11F1-CA1A-4E30-B55F-51762803C749}" presName="negativeSpace" presStyleCnt="0"/>
      <dgm:spPr/>
    </dgm:pt>
    <dgm:pt modelId="{9AEB9732-D65D-4FE0-8B2B-981E032F24AB}" type="pres">
      <dgm:prSet presAssocID="{ECDE11F1-CA1A-4E30-B55F-51762803C749}" presName="childText" presStyleLbl="conFgAcc1" presStyleIdx="0" presStyleCnt="2" custLinFactNeighborX="-6383" custLinFactNeighborY="-15594">
        <dgm:presLayoutVars>
          <dgm:bulletEnabled val="1"/>
        </dgm:presLayoutVars>
      </dgm:prSet>
      <dgm:spPr/>
    </dgm:pt>
    <dgm:pt modelId="{3628CDD3-4A18-4DA1-B9A4-B59A94D862BA}" type="pres">
      <dgm:prSet presAssocID="{CDF3A67E-9DEC-4E13-A73E-BC3B2ADEB9AF}" presName="spaceBetweenRectangles" presStyleCnt="0"/>
      <dgm:spPr/>
    </dgm:pt>
    <dgm:pt modelId="{697C49A7-E785-4E17-90F2-CEB6F61038A6}" type="pres">
      <dgm:prSet presAssocID="{8D9D09D1-C1EB-43E2-B3E8-8969A3902551}" presName="parentLin" presStyleCnt="0"/>
      <dgm:spPr/>
    </dgm:pt>
    <dgm:pt modelId="{24A8F594-7523-4D71-A5F6-EF252F8CC47C}" type="pres">
      <dgm:prSet presAssocID="{8D9D09D1-C1EB-43E2-B3E8-8969A3902551}" presName="parentLeftMargin" presStyleLbl="node1" presStyleIdx="0" presStyleCnt="2"/>
      <dgm:spPr/>
    </dgm:pt>
    <dgm:pt modelId="{BB9B65B1-C145-49EB-970F-C0F5737465E1}" type="pres">
      <dgm:prSet presAssocID="{8D9D09D1-C1EB-43E2-B3E8-8969A3902551}" presName="parentText" presStyleLbl="node1" presStyleIdx="1" presStyleCnt="2" custScaleX="113678">
        <dgm:presLayoutVars>
          <dgm:chMax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FE95536D-A5FF-4252-B360-78679CBB4BE4}" type="pres">
      <dgm:prSet presAssocID="{8D9D09D1-C1EB-43E2-B3E8-8969A3902551}" presName="negativeSpace" presStyleCnt="0"/>
      <dgm:spPr/>
    </dgm:pt>
    <dgm:pt modelId="{63C0CD74-86BA-4B9E-83A1-4222A6AECFCD}" type="pres">
      <dgm:prSet presAssocID="{8D9D09D1-C1EB-43E2-B3E8-8969A3902551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7B7C0BE1-684D-4FB4-9CAF-00DBCABF5CB4}" type="presOf" srcId="{E4AA209F-D547-4182-8208-1459228A2A36}" destId="{F4599B27-1908-482F-9F68-642F1E59E99D}" srcOrd="0" destOrd="0" presId="urn:microsoft.com/office/officeart/2005/8/layout/list1"/>
    <dgm:cxn modelId="{BB59A211-401F-4EF2-84AD-0D33481A6556}" type="presOf" srcId="{8D9D09D1-C1EB-43E2-B3E8-8969A3902551}" destId="{BB9B65B1-C145-49EB-970F-C0F5737465E1}" srcOrd="1" destOrd="0" presId="urn:microsoft.com/office/officeart/2005/8/layout/list1"/>
    <dgm:cxn modelId="{7228B26F-AD83-4DEC-BD37-29C469A7F3E1}" type="presOf" srcId="{ECDE11F1-CA1A-4E30-B55F-51762803C749}" destId="{65189001-7C09-4098-BF56-565126DE4B0D}" srcOrd="0" destOrd="0" presId="urn:microsoft.com/office/officeart/2005/8/layout/list1"/>
    <dgm:cxn modelId="{EC802CCA-DAB5-4BC9-932F-738D27515341}" srcId="{E4AA209F-D547-4182-8208-1459228A2A36}" destId="{ECDE11F1-CA1A-4E30-B55F-51762803C749}" srcOrd="0" destOrd="0" parTransId="{1CFE17C2-849F-4A74-88B8-5194FB2AB918}" sibTransId="{CDF3A67E-9DEC-4E13-A73E-BC3B2ADEB9AF}"/>
    <dgm:cxn modelId="{9F334087-1CAA-41E3-990A-A40898CF5CFA}" srcId="{E4AA209F-D547-4182-8208-1459228A2A36}" destId="{8D9D09D1-C1EB-43E2-B3E8-8969A3902551}" srcOrd="1" destOrd="0" parTransId="{225B8A60-9A53-4130-BD66-3590E29C8257}" sibTransId="{F06E3728-7FB1-4E41-8BB7-4D8D1167AA6B}"/>
    <dgm:cxn modelId="{9543D881-F771-4C9A-87C0-BC67F9883720}" type="presOf" srcId="{ECDE11F1-CA1A-4E30-B55F-51762803C749}" destId="{5EE9D098-7596-4AAE-8B1E-2271C3152C58}" srcOrd="1" destOrd="0" presId="urn:microsoft.com/office/officeart/2005/8/layout/list1"/>
    <dgm:cxn modelId="{81EC8319-8F24-4864-89FE-5E189BE86B94}" type="presOf" srcId="{8D9D09D1-C1EB-43E2-B3E8-8969A3902551}" destId="{24A8F594-7523-4D71-A5F6-EF252F8CC47C}" srcOrd="0" destOrd="0" presId="urn:microsoft.com/office/officeart/2005/8/layout/list1"/>
    <dgm:cxn modelId="{8400EB39-AB01-4183-9AC9-AFA28B4A2D84}" type="presParOf" srcId="{F4599B27-1908-482F-9F68-642F1E59E99D}" destId="{F9815B67-AF64-4FD8-8AA7-5433BE00F8ED}" srcOrd="0" destOrd="0" presId="urn:microsoft.com/office/officeart/2005/8/layout/list1"/>
    <dgm:cxn modelId="{41793BDF-41A7-4FB0-B313-DDD1B44F8450}" type="presParOf" srcId="{F9815B67-AF64-4FD8-8AA7-5433BE00F8ED}" destId="{65189001-7C09-4098-BF56-565126DE4B0D}" srcOrd="0" destOrd="0" presId="urn:microsoft.com/office/officeart/2005/8/layout/list1"/>
    <dgm:cxn modelId="{4DA5F8A9-1A4C-463F-94FF-3EF44D8A5712}" type="presParOf" srcId="{F9815B67-AF64-4FD8-8AA7-5433BE00F8ED}" destId="{5EE9D098-7596-4AAE-8B1E-2271C3152C58}" srcOrd="1" destOrd="0" presId="urn:microsoft.com/office/officeart/2005/8/layout/list1"/>
    <dgm:cxn modelId="{A78E2FCA-D7E0-4E79-A64F-16074A0826E0}" type="presParOf" srcId="{F4599B27-1908-482F-9F68-642F1E59E99D}" destId="{0F64E01C-31E2-4842-AE48-DEB57587710F}" srcOrd="1" destOrd="0" presId="urn:microsoft.com/office/officeart/2005/8/layout/list1"/>
    <dgm:cxn modelId="{714F50A7-F03B-4F7C-82FD-A919A5FCCB09}" type="presParOf" srcId="{F4599B27-1908-482F-9F68-642F1E59E99D}" destId="{9AEB9732-D65D-4FE0-8B2B-981E032F24AB}" srcOrd="2" destOrd="0" presId="urn:microsoft.com/office/officeart/2005/8/layout/list1"/>
    <dgm:cxn modelId="{370E8614-9F69-4826-BF3D-FC2BC3368660}" type="presParOf" srcId="{F4599B27-1908-482F-9F68-642F1E59E99D}" destId="{3628CDD3-4A18-4DA1-B9A4-B59A94D862BA}" srcOrd="3" destOrd="0" presId="urn:microsoft.com/office/officeart/2005/8/layout/list1"/>
    <dgm:cxn modelId="{610A2E4F-88B1-48EC-9213-892C71FC6009}" type="presParOf" srcId="{F4599B27-1908-482F-9F68-642F1E59E99D}" destId="{697C49A7-E785-4E17-90F2-CEB6F61038A6}" srcOrd="4" destOrd="0" presId="urn:microsoft.com/office/officeart/2005/8/layout/list1"/>
    <dgm:cxn modelId="{3F3D0D44-8413-4F5B-B49D-F82250B8CC4D}" type="presParOf" srcId="{697C49A7-E785-4E17-90F2-CEB6F61038A6}" destId="{24A8F594-7523-4D71-A5F6-EF252F8CC47C}" srcOrd="0" destOrd="0" presId="urn:microsoft.com/office/officeart/2005/8/layout/list1"/>
    <dgm:cxn modelId="{40C56B4E-5043-47F7-920E-1FBEA7F95705}" type="presParOf" srcId="{697C49A7-E785-4E17-90F2-CEB6F61038A6}" destId="{BB9B65B1-C145-49EB-970F-C0F5737465E1}" srcOrd="1" destOrd="0" presId="urn:microsoft.com/office/officeart/2005/8/layout/list1"/>
    <dgm:cxn modelId="{3A7ABC84-F632-4900-8FB3-659438BE1AE2}" type="presParOf" srcId="{F4599B27-1908-482F-9F68-642F1E59E99D}" destId="{FE95536D-A5FF-4252-B360-78679CBB4BE4}" srcOrd="5" destOrd="0" presId="urn:microsoft.com/office/officeart/2005/8/layout/list1"/>
    <dgm:cxn modelId="{3612CB2A-C613-44C4-979D-C8FA09B81DD1}" type="presParOf" srcId="{F4599B27-1908-482F-9F68-642F1E59E99D}" destId="{63C0CD74-86BA-4B9E-83A1-4222A6AECFCD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B2FBC29-B4E4-4A3E-93A1-FC339BC00A6C}" type="doc">
      <dgm:prSet loTypeId="urn:microsoft.com/office/officeart/2008/layout/PictureStrips" loCatId="list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id-ID"/>
        </a:p>
      </dgm:t>
    </dgm:pt>
    <dgm:pt modelId="{4B31F6D4-F3E3-4D42-8B71-AE00742ADB57}">
      <dgm:prSet phldrT="[Text]"/>
      <dgm:spPr>
        <a:solidFill>
          <a:schemeClr val="accent6">
            <a:lumMod val="20000"/>
            <a:lumOff val="80000"/>
            <a:alpha val="40000"/>
          </a:schemeClr>
        </a:solidFill>
      </dgm:spPr>
      <dgm:t>
        <a:bodyPr/>
        <a:lstStyle/>
        <a:p>
          <a:r>
            <a:rPr lang="id-ID" sz="2400" b="0" i="0" dirty="0" smtClean="0">
              <a:latin typeface="Abadi MT"/>
            </a:rPr>
            <a:t>Sisi konsumen</a:t>
          </a:r>
          <a:r>
            <a:rPr lang="id-ID" sz="2400" b="0" dirty="0" smtClean="0">
              <a:latin typeface="Abadi MT"/>
            </a:rPr>
            <a:t/>
          </a:r>
          <a:br>
            <a:rPr lang="id-ID" sz="2400" b="0" dirty="0" smtClean="0">
              <a:latin typeface="Abadi MT"/>
            </a:rPr>
          </a:br>
          <a:endParaRPr lang="id-ID" sz="2400" b="0" dirty="0">
            <a:latin typeface="Abadi MT"/>
          </a:endParaRPr>
        </a:p>
      </dgm:t>
    </dgm:pt>
    <dgm:pt modelId="{37D742D5-FC6D-4203-B949-94E08D638936}" type="parTrans" cxnId="{86E3428D-9C2C-4EBD-948E-EA5A83F3E951}">
      <dgm:prSet/>
      <dgm:spPr/>
      <dgm:t>
        <a:bodyPr/>
        <a:lstStyle/>
        <a:p>
          <a:endParaRPr lang="id-ID">
            <a:latin typeface="Abadi MT"/>
          </a:endParaRPr>
        </a:p>
      </dgm:t>
    </dgm:pt>
    <dgm:pt modelId="{48D6B74D-BAE5-417D-A7C0-DD407E718AF2}" type="sibTrans" cxnId="{86E3428D-9C2C-4EBD-948E-EA5A83F3E951}">
      <dgm:prSet/>
      <dgm:spPr/>
      <dgm:t>
        <a:bodyPr/>
        <a:lstStyle/>
        <a:p>
          <a:endParaRPr lang="id-ID">
            <a:latin typeface="Abadi MT"/>
          </a:endParaRPr>
        </a:p>
      </dgm:t>
    </dgm:pt>
    <dgm:pt modelId="{C796735F-E1BB-48F9-9ED1-CD5FE6B94749}">
      <dgm:prSet phldrT="[Text]" custT="1"/>
      <dgm:spPr>
        <a:solidFill>
          <a:schemeClr val="accent6">
            <a:lumMod val="20000"/>
            <a:lumOff val="80000"/>
            <a:alpha val="40000"/>
          </a:schemeClr>
        </a:solidFill>
      </dgm:spPr>
      <dgm:t>
        <a:bodyPr/>
        <a:lstStyle/>
        <a:p>
          <a:r>
            <a:rPr lang="id-ID" sz="2000" b="0" i="0" dirty="0" smtClean="0">
              <a:latin typeface="Abadi MT"/>
            </a:rPr>
            <a:t>Membangun nasionalisme berkonsumsi</a:t>
          </a:r>
          <a:endParaRPr lang="id-ID" sz="2000" dirty="0">
            <a:latin typeface="Abadi MT"/>
          </a:endParaRPr>
        </a:p>
      </dgm:t>
    </dgm:pt>
    <dgm:pt modelId="{19DA9779-E74B-43AD-8146-F6F60326CCC9}" type="parTrans" cxnId="{F3DC4879-5C53-4640-8C4E-EE2E9D9B2D00}">
      <dgm:prSet/>
      <dgm:spPr/>
      <dgm:t>
        <a:bodyPr/>
        <a:lstStyle/>
        <a:p>
          <a:endParaRPr lang="id-ID">
            <a:latin typeface="Abadi MT"/>
          </a:endParaRPr>
        </a:p>
      </dgm:t>
    </dgm:pt>
    <dgm:pt modelId="{8163D40D-4B58-4FB7-963D-AA1037C9A29C}" type="sibTrans" cxnId="{F3DC4879-5C53-4640-8C4E-EE2E9D9B2D00}">
      <dgm:prSet/>
      <dgm:spPr/>
      <dgm:t>
        <a:bodyPr/>
        <a:lstStyle/>
        <a:p>
          <a:endParaRPr lang="id-ID">
            <a:latin typeface="Abadi MT"/>
          </a:endParaRPr>
        </a:p>
      </dgm:t>
    </dgm:pt>
    <dgm:pt modelId="{E8220D9D-95D9-44DB-9F90-3A800CAAC0BD}">
      <dgm:prSet phldrT="[Text]" custT="1"/>
      <dgm:spPr>
        <a:solidFill>
          <a:schemeClr val="accent6">
            <a:lumMod val="20000"/>
            <a:lumOff val="80000"/>
            <a:alpha val="40000"/>
          </a:schemeClr>
        </a:solidFill>
      </dgm:spPr>
      <dgm:t>
        <a:bodyPr/>
        <a:lstStyle/>
        <a:p>
          <a:r>
            <a:rPr lang="id-ID" sz="2000" b="0" i="0" dirty="0" smtClean="0">
              <a:latin typeface="Abadi MT"/>
            </a:rPr>
            <a:t>Membangun rasionalisme (logis) masyarakat Indonesia dalam membeli produk</a:t>
          </a:r>
          <a:endParaRPr lang="id-ID" sz="2000" dirty="0">
            <a:latin typeface="Abadi MT"/>
          </a:endParaRPr>
        </a:p>
      </dgm:t>
    </dgm:pt>
    <dgm:pt modelId="{764DA7CB-F2E5-4B06-B676-6AEEB80B929A}" type="parTrans" cxnId="{B1F6EB6E-EE69-4443-BB1E-2CDA90E7FA6B}">
      <dgm:prSet/>
      <dgm:spPr/>
      <dgm:t>
        <a:bodyPr/>
        <a:lstStyle/>
        <a:p>
          <a:endParaRPr lang="id-ID">
            <a:latin typeface="Abadi MT"/>
          </a:endParaRPr>
        </a:p>
      </dgm:t>
    </dgm:pt>
    <dgm:pt modelId="{58A4E394-0CB8-4F7E-AE43-E77AA4FB0836}" type="sibTrans" cxnId="{B1F6EB6E-EE69-4443-BB1E-2CDA90E7FA6B}">
      <dgm:prSet/>
      <dgm:spPr/>
      <dgm:t>
        <a:bodyPr/>
        <a:lstStyle/>
        <a:p>
          <a:endParaRPr lang="id-ID">
            <a:latin typeface="Abadi MT"/>
          </a:endParaRPr>
        </a:p>
      </dgm:t>
    </dgm:pt>
    <dgm:pt modelId="{58CF0C52-7276-4EA0-8390-751B02A3CECB}">
      <dgm:prSet phldrT="[Text]" custT="1"/>
      <dgm:spPr>
        <a:solidFill>
          <a:schemeClr val="accent6">
            <a:lumMod val="20000"/>
            <a:lumOff val="80000"/>
            <a:alpha val="40000"/>
          </a:schemeClr>
        </a:solidFill>
      </dgm:spPr>
      <dgm:t>
        <a:bodyPr/>
        <a:lstStyle/>
        <a:p>
          <a:r>
            <a:rPr lang="id-ID" sz="2000" b="0" i="0" dirty="0" smtClean="0">
              <a:latin typeface="Abadi MT"/>
            </a:rPr>
            <a:t>Melaksanakan propaganda cinta produk dalam negeri atau melakukan promosi</a:t>
          </a:r>
          <a:endParaRPr lang="id-ID" sz="2000" dirty="0">
            <a:latin typeface="Abadi MT"/>
          </a:endParaRPr>
        </a:p>
      </dgm:t>
    </dgm:pt>
    <dgm:pt modelId="{FFE6A1F3-D383-4FB5-8CE0-0FB95DF9B771}" type="parTrans" cxnId="{87252CEA-ACF2-4CE9-A18D-189778845542}">
      <dgm:prSet/>
      <dgm:spPr/>
      <dgm:t>
        <a:bodyPr/>
        <a:lstStyle/>
        <a:p>
          <a:endParaRPr lang="id-ID">
            <a:latin typeface="Abadi MT"/>
          </a:endParaRPr>
        </a:p>
      </dgm:t>
    </dgm:pt>
    <dgm:pt modelId="{745F97B1-EDA9-4F9B-9228-AB31BD66EF2E}" type="sibTrans" cxnId="{87252CEA-ACF2-4CE9-A18D-189778845542}">
      <dgm:prSet/>
      <dgm:spPr/>
      <dgm:t>
        <a:bodyPr/>
        <a:lstStyle/>
        <a:p>
          <a:endParaRPr lang="id-ID">
            <a:latin typeface="Abadi MT"/>
          </a:endParaRPr>
        </a:p>
      </dgm:t>
    </dgm:pt>
    <dgm:pt modelId="{C2D32153-82C7-4792-B626-19668E5FC143}" type="pres">
      <dgm:prSet presAssocID="{1B2FBC29-B4E4-4A3E-93A1-FC339BC00A6C}" presName="Name0" presStyleCnt="0">
        <dgm:presLayoutVars>
          <dgm:dir/>
          <dgm:resizeHandles val="exact"/>
        </dgm:presLayoutVars>
      </dgm:prSet>
      <dgm:spPr/>
    </dgm:pt>
    <dgm:pt modelId="{336E7439-9925-466C-9B20-A1FAE66E108C}" type="pres">
      <dgm:prSet presAssocID="{4B31F6D4-F3E3-4D42-8B71-AE00742ADB57}" presName="composite" presStyleCnt="0"/>
      <dgm:spPr/>
    </dgm:pt>
    <dgm:pt modelId="{9CBC6E78-CFED-4043-9D29-E2FD2B87C5E3}" type="pres">
      <dgm:prSet presAssocID="{4B31F6D4-F3E3-4D42-8B71-AE00742ADB57}" presName="rect1" presStyleLbl="trAlignAcc1" presStyleIdx="0" presStyleCnt="1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927F6740-349C-4E5C-AEFB-137B9F1D6362}" type="pres">
      <dgm:prSet presAssocID="{4B31F6D4-F3E3-4D42-8B71-AE00742ADB57}" presName="rect2" presStyleLbl="fgImgPlace1" presStyleIdx="0" presStyleCnt="1"/>
      <dgm:spPr/>
    </dgm:pt>
  </dgm:ptLst>
  <dgm:cxnLst>
    <dgm:cxn modelId="{B90DFF46-CA1E-4A59-A133-27E1A7F42417}" type="presOf" srcId="{1B2FBC29-B4E4-4A3E-93A1-FC339BC00A6C}" destId="{C2D32153-82C7-4792-B626-19668E5FC143}" srcOrd="0" destOrd="0" presId="urn:microsoft.com/office/officeart/2008/layout/PictureStrips"/>
    <dgm:cxn modelId="{86E3428D-9C2C-4EBD-948E-EA5A83F3E951}" srcId="{1B2FBC29-B4E4-4A3E-93A1-FC339BC00A6C}" destId="{4B31F6D4-F3E3-4D42-8B71-AE00742ADB57}" srcOrd="0" destOrd="0" parTransId="{37D742D5-FC6D-4203-B949-94E08D638936}" sibTransId="{48D6B74D-BAE5-417D-A7C0-DD407E718AF2}"/>
    <dgm:cxn modelId="{E9398007-494F-47C7-9A20-DD4BDEFEA19B}" type="presOf" srcId="{58CF0C52-7276-4EA0-8390-751B02A3CECB}" destId="{9CBC6E78-CFED-4043-9D29-E2FD2B87C5E3}" srcOrd="0" destOrd="3" presId="urn:microsoft.com/office/officeart/2008/layout/PictureStrips"/>
    <dgm:cxn modelId="{6CF970C3-0DFA-47F4-A1E4-8D6A7AB8D3AE}" type="presOf" srcId="{C796735F-E1BB-48F9-9ED1-CD5FE6B94749}" destId="{9CBC6E78-CFED-4043-9D29-E2FD2B87C5E3}" srcOrd="0" destOrd="1" presId="urn:microsoft.com/office/officeart/2008/layout/PictureStrips"/>
    <dgm:cxn modelId="{87252CEA-ACF2-4CE9-A18D-189778845542}" srcId="{4B31F6D4-F3E3-4D42-8B71-AE00742ADB57}" destId="{58CF0C52-7276-4EA0-8390-751B02A3CECB}" srcOrd="2" destOrd="0" parTransId="{FFE6A1F3-D383-4FB5-8CE0-0FB95DF9B771}" sibTransId="{745F97B1-EDA9-4F9B-9228-AB31BD66EF2E}"/>
    <dgm:cxn modelId="{B1F6EB6E-EE69-4443-BB1E-2CDA90E7FA6B}" srcId="{4B31F6D4-F3E3-4D42-8B71-AE00742ADB57}" destId="{E8220D9D-95D9-44DB-9F90-3A800CAAC0BD}" srcOrd="1" destOrd="0" parTransId="{764DA7CB-F2E5-4B06-B676-6AEEB80B929A}" sibTransId="{58A4E394-0CB8-4F7E-AE43-E77AA4FB0836}"/>
    <dgm:cxn modelId="{03967446-CFB4-4AC9-AFC7-853672B875E3}" type="presOf" srcId="{4B31F6D4-F3E3-4D42-8B71-AE00742ADB57}" destId="{9CBC6E78-CFED-4043-9D29-E2FD2B87C5E3}" srcOrd="0" destOrd="0" presId="urn:microsoft.com/office/officeart/2008/layout/PictureStrips"/>
    <dgm:cxn modelId="{F3DC4879-5C53-4640-8C4E-EE2E9D9B2D00}" srcId="{4B31F6D4-F3E3-4D42-8B71-AE00742ADB57}" destId="{C796735F-E1BB-48F9-9ED1-CD5FE6B94749}" srcOrd="0" destOrd="0" parTransId="{19DA9779-E74B-43AD-8146-F6F60326CCC9}" sibTransId="{8163D40D-4B58-4FB7-963D-AA1037C9A29C}"/>
    <dgm:cxn modelId="{81C1FAC5-ACAE-42B9-A2D6-2B5DC431DFA8}" type="presOf" srcId="{E8220D9D-95D9-44DB-9F90-3A800CAAC0BD}" destId="{9CBC6E78-CFED-4043-9D29-E2FD2B87C5E3}" srcOrd="0" destOrd="2" presId="urn:microsoft.com/office/officeart/2008/layout/PictureStrips"/>
    <dgm:cxn modelId="{FB3B220C-C112-4531-8803-4AA31BD50F7A}" type="presParOf" srcId="{C2D32153-82C7-4792-B626-19668E5FC143}" destId="{336E7439-9925-466C-9B20-A1FAE66E108C}" srcOrd="0" destOrd="0" presId="urn:microsoft.com/office/officeart/2008/layout/PictureStrips"/>
    <dgm:cxn modelId="{33C4C49A-4A1E-4495-8044-93262F8307F0}" type="presParOf" srcId="{336E7439-9925-466C-9B20-A1FAE66E108C}" destId="{9CBC6E78-CFED-4043-9D29-E2FD2B87C5E3}" srcOrd="0" destOrd="0" presId="urn:microsoft.com/office/officeart/2008/layout/PictureStrips"/>
    <dgm:cxn modelId="{4D886F19-129D-4257-8077-50B73F77B2AC}" type="presParOf" srcId="{336E7439-9925-466C-9B20-A1FAE66E108C}" destId="{927F6740-349C-4E5C-AEFB-137B9F1D6362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78E440-7ECA-4381-9BA6-57184FBE4604}">
      <dsp:nvSpPr>
        <dsp:cNvPr id="0" name=""/>
        <dsp:cNvSpPr/>
      </dsp:nvSpPr>
      <dsp:spPr>
        <a:xfrm>
          <a:off x="-3760959" y="-577712"/>
          <a:ext cx="4482825" cy="4482825"/>
        </a:xfrm>
        <a:prstGeom prst="blockArc">
          <a:avLst>
            <a:gd name="adj1" fmla="val 18900000"/>
            <a:gd name="adj2" fmla="val 2700000"/>
            <a:gd name="adj3" fmla="val 482"/>
          </a:avLst>
        </a:pr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3E174E-9ADE-4E2B-895C-EC5974023109}">
      <dsp:nvSpPr>
        <dsp:cNvPr id="0" name=""/>
        <dsp:cNvSpPr/>
      </dsp:nvSpPr>
      <dsp:spPr>
        <a:xfrm>
          <a:off x="378361" y="255810"/>
          <a:ext cx="8036285" cy="51188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310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800" b="0" i="0" kern="1200" dirty="0" smtClean="0">
              <a:latin typeface="Abadi MT"/>
            </a:rPr>
            <a:t>Meningkatnya produksi dalam negeri</a:t>
          </a:r>
          <a:endParaRPr lang="id-ID" sz="1800" kern="1200" dirty="0">
            <a:latin typeface="Abadi MT"/>
          </a:endParaRPr>
        </a:p>
      </dsp:txBody>
      <dsp:txXfrm>
        <a:off x="378361" y="255810"/>
        <a:ext cx="8036285" cy="511887"/>
      </dsp:txXfrm>
    </dsp:sp>
    <dsp:sp modelId="{29F1DEE4-E410-409A-B090-7BE3DDC6EE78}">
      <dsp:nvSpPr>
        <dsp:cNvPr id="0" name=""/>
        <dsp:cNvSpPr/>
      </dsp:nvSpPr>
      <dsp:spPr>
        <a:xfrm>
          <a:off x="58432" y="191824"/>
          <a:ext cx="639859" cy="63985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8ED832-FBF2-4403-8D58-C9D1BB4F6FBC}">
      <dsp:nvSpPr>
        <dsp:cNvPr id="0" name=""/>
        <dsp:cNvSpPr/>
      </dsp:nvSpPr>
      <dsp:spPr>
        <a:xfrm>
          <a:off x="671838" y="1023774"/>
          <a:ext cx="7742809" cy="511887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310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800" b="0" i="0" kern="1200" dirty="0" smtClean="0">
              <a:latin typeface="Abadi MT"/>
            </a:rPr>
            <a:t>Meningkatkan pertumbuhan ekonomi negara</a:t>
          </a:r>
          <a:endParaRPr lang="id-ID" sz="1800" kern="1200" dirty="0">
            <a:latin typeface="Abadi MT"/>
          </a:endParaRPr>
        </a:p>
      </dsp:txBody>
      <dsp:txXfrm>
        <a:off x="671838" y="1023774"/>
        <a:ext cx="7742809" cy="511887"/>
      </dsp:txXfrm>
    </dsp:sp>
    <dsp:sp modelId="{18466686-49E2-4D49-8B84-2CA81AE123BC}">
      <dsp:nvSpPr>
        <dsp:cNvPr id="0" name=""/>
        <dsp:cNvSpPr/>
      </dsp:nvSpPr>
      <dsp:spPr>
        <a:xfrm>
          <a:off x="351908" y="959788"/>
          <a:ext cx="639859" cy="63985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BE4C2C2-71B5-4052-9802-0DACECEE5DAD}">
      <dsp:nvSpPr>
        <dsp:cNvPr id="0" name=""/>
        <dsp:cNvSpPr/>
      </dsp:nvSpPr>
      <dsp:spPr>
        <a:xfrm>
          <a:off x="671838" y="1791738"/>
          <a:ext cx="7742809" cy="51188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310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800" b="0" i="0" kern="1200" dirty="0" smtClean="0">
              <a:latin typeface="Abadi MT"/>
            </a:rPr>
            <a:t>Meningkatkan kesejahteraan masyarakat</a:t>
          </a:r>
          <a:endParaRPr lang="id-ID" sz="1800" kern="1200" dirty="0">
            <a:latin typeface="Abadi MT"/>
          </a:endParaRPr>
        </a:p>
      </dsp:txBody>
      <dsp:txXfrm>
        <a:off x="671838" y="1791738"/>
        <a:ext cx="7742809" cy="511887"/>
      </dsp:txXfrm>
    </dsp:sp>
    <dsp:sp modelId="{D1AA1273-FCE0-4030-88AE-EB9D94943619}">
      <dsp:nvSpPr>
        <dsp:cNvPr id="0" name=""/>
        <dsp:cNvSpPr/>
      </dsp:nvSpPr>
      <dsp:spPr>
        <a:xfrm>
          <a:off x="351908" y="1727752"/>
          <a:ext cx="639859" cy="63985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C49914-BED7-47EE-A984-8CE04E5BE6E7}">
      <dsp:nvSpPr>
        <dsp:cNvPr id="0" name=""/>
        <dsp:cNvSpPr/>
      </dsp:nvSpPr>
      <dsp:spPr>
        <a:xfrm>
          <a:off x="378361" y="2559702"/>
          <a:ext cx="8036285" cy="51188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310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800" b="0" i="0" kern="1200" dirty="0" smtClean="0">
              <a:latin typeface="Abadi MT"/>
            </a:rPr>
            <a:t>Meningkatnya skala usaha dalam negeri karena produksi</a:t>
          </a:r>
          <a:r>
            <a:rPr lang="id-ID" sz="1800" b="0" i="0" kern="1200" dirty="0" smtClean="0">
              <a:latin typeface="Abadi MT"/>
            </a:rPr>
            <a:t> </a:t>
          </a:r>
          <a:r>
            <a:rPr lang="sv-SE" sz="1800" b="0" i="0" kern="1200" dirty="0" smtClean="0">
              <a:latin typeface="Abadi MT"/>
            </a:rPr>
            <a:t>yang meningkat</a:t>
          </a:r>
          <a:endParaRPr lang="id-ID" sz="1800" kern="1200" dirty="0">
            <a:latin typeface="Abadi MT"/>
          </a:endParaRPr>
        </a:p>
      </dsp:txBody>
      <dsp:txXfrm>
        <a:off x="378361" y="2559702"/>
        <a:ext cx="8036285" cy="511887"/>
      </dsp:txXfrm>
    </dsp:sp>
    <dsp:sp modelId="{4561C31A-1841-4FDC-B5C0-D15BFA2D6FE7}">
      <dsp:nvSpPr>
        <dsp:cNvPr id="0" name=""/>
        <dsp:cNvSpPr/>
      </dsp:nvSpPr>
      <dsp:spPr>
        <a:xfrm>
          <a:off x="58432" y="2495716"/>
          <a:ext cx="639859" cy="63985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EB9732-D65D-4FE0-8B2B-981E032F24AB}">
      <dsp:nvSpPr>
        <dsp:cNvPr id="0" name=""/>
        <dsp:cNvSpPr/>
      </dsp:nvSpPr>
      <dsp:spPr>
        <a:xfrm>
          <a:off x="0" y="526791"/>
          <a:ext cx="7162800" cy="90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E9D098-7596-4AAE-8B1E-2271C3152C58}">
      <dsp:nvSpPr>
        <dsp:cNvPr id="0" name=""/>
        <dsp:cNvSpPr/>
      </dsp:nvSpPr>
      <dsp:spPr>
        <a:xfrm>
          <a:off x="358140" y="25745"/>
          <a:ext cx="5699769" cy="106272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9516" tIns="0" rIns="189516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b="0" i="0" kern="1200" dirty="0" smtClean="0">
              <a:latin typeface="Abadi MT"/>
            </a:rPr>
            <a:t>Aspek nasionalisme masyarakat Indonesia</a:t>
          </a:r>
          <a:endParaRPr lang="id-ID" sz="2000" b="0" kern="1200" dirty="0">
            <a:latin typeface="Abadi MT"/>
          </a:endParaRPr>
        </a:p>
      </dsp:txBody>
      <dsp:txXfrm>
        <a:off x="410018" y="77623"/>
        <a:ext cx="5596013" cy="958964"/>
      </dsp:txXfrm>
    </dsp:sp>
    <dsp:sp modelId="{63C0CD74-86BA-4B9E-83A1-4222A6AECFCD}">
      <dsp:nvSpPr>
        <dsp:cNvPr id="0" name=""/>
        <dsp:cNvSpPr/>
      </dsp:nvSpPr>
      <dsp:spPr>
        <a:xfrm>
          <a:off x="0" y="2190066"/>
          <a:ext cx="7162800" cy="90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B9B65B1-C145-49EB-970F-C0F5737465E1}">
      <dsp:nvSpPr>
        <dsp:cNvPr id="0" name=""/>
        <dsp:cNvSpPr/>
      </dsp:nvSpPr>
      <dsp:spPr>
        <a:xfrm>
          <a:off x="358140" y="1658706"/>
          <a:ext cx="5699769" cy="1062720"/>
        </a:xfrm>
        <a:prstGeom prst="round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9516" tIns="0" rIns="189516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b="0" i="0" kern="1200" dirty="0" smtClean="0">
              <a:latin typeface="Abadi MT"/>
            </a:rPr>
            <a:t>Aspek rasionalisme masyarakat Indonesia</a:t>
          </a:r>
          <a:endParaRPr lang="id-ID" sz="2000" b="0" kern="1200" dirty="0">
            <a:latin typeface="Abadi MT"/>
          </a:endParaRPr>
        </a:p>
      </dsp:txBody>
      <dsp:txXfrm>
        <a:off x="410018" y="1710584"/>
        <a:ext cx="5596013" cy="95896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BC6E78-CFED-4043-9D29-E2FD2B87C5E3}">
      <dsp:nvSpPr>
        <dsp:cNvPr id="0" name=""/>
        <dsp:cNvSpPr/>
      </dsp:nvSpPr>
      <dsp:spPr>
        <a:xfrm>
          <a:off x="316992" y="650791"/>
          <a:ext cx="7607808" cy="2377440"/>
        </a:xfrm>
        <a:prstGeom prst="rect">
          <a:avLst/>
        </a:prstGeom>
        <a:solidFill>
          <a:schemeClr val="accent6">
            <a:lumMod val="20000"/>
            <a:lumOff val="80000"/>
            <a:alpha val="4000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10319" tIns="76200" rIns="76200" bIns="7620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Abadi MT"/>
            </a:rPr>
            <a:t>Sisi konsumen</a:t>
          </a:r>
          <a:r>
            <a:rPr lang="id-ID" sz="2400" b="0" kern="1200" dirty="0" smtClean="0">
              <a:latin typeface="Abadi MT"/>
            </a:rPr>
            <a:t/>
          </a:r>
          <a:br>
            <a:rPr lang="id-ID" sz="2400" b="0" kern="1200" dirty="0" smtClean="0">
              <a:latin typeface="Abadi MT"/>
            </a:rPr>
          </a:br>
          <a:endParaRPr lang="id-ID" sz="2400" b="0" kern="1200" dirty="0">
            <a:latin typeface="Abadi MT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000" b="0" i="0" kern="1200" dirty="0" smtClean="0">
              <a:latin typeface="Abadi MT"/>
            </a:rPr>
            <a:t>Membangun nasionalisme berkonsumsi</a:t>
          </a:r>
          <a:endParaRPr lang="id-ID" sz="2000" kern="1200" dirty="0">
            <a:latin typeface="Abadi MT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000" b="0" i="0" kern="1200" dirty="0" smtClean="0">
              <a:latin typeface="Abadi MT"/>
            </a:rPr>
            <a:t>Membangun rasionalisme (logis) masyarakat Indonesia dalam membeli produk</a:t>
          </a:r>
          <a:endParaRPr lang="id-ID" sz="2000" kern="1200" dirty="0">
            <a:latin typeface="Abadi MT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000" b="0" i="0" kern="1200" dirty="0" smtClean="0">
              <a:latin typeface="Abadi MT"/>
            </a:rPr>
            <a:t>Melaksanakan propaganda cinta produk dalam negeri atau melakukan promosi</a:t>
          </a:r>
          <a:endParaRPr lang="id-ID" sz="2000" kern="1200" dirty="0">
            <a:latin typeface="Abadi MT"/>
          </a:endParaRPr>
        </a:p>
      </dsp:txBody>
      <dsp:txXfrm>
        <a:off x="316992" y="650791"/>
        <a:ext cx="7607808" cy="2377440"/>
      </dsp:txXfrm>
    </dsp:sp>
    <dsp:sp modelId="{927F6740-349C-4E5C-AEFB-137B9F1D6362}">
      <dsp:nvSpPr>
        <dsp:cNvPr id="0" name=""/>
        <dsp:cNvSpPr/>
      </dsp:nvSpPr>
      <dsp:spPr>
        <a:xfrm>
          <a:off x="0" y="307383"/>
          <a:ext cx="1664208" cy="2496312"/>
        </a:xfrm>
        <a:prstGeom prst="rect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B66D27-DE06-40B4-BEBB-99905555E750}" type="datetimeFigureOut">
              <a:rPr lang="en-US" smtClean="0"/>
              <a:t>6/5/2022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5B1283-1CAC-4C22-AE27-57A3D2458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4379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1478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d-ID" dirty="0" smtClean="0"/>
              <a:t> </a:t>
            </a:r>
            <a:br>
              <a:rPr lang="id-ID" dirty="0" smtClean="0"/>
            </a:br>
            <a:r>
              <a:rPr lang="id-ID" dirty="0" smtClean="0"/>
              <a:t>  </a:t>
            </a:r>
            <a:br>
              <a:rPr lang="id-ID" dirty="0" smtClean="0"/>
            </a:br>
            <a:r>
              <a:rPr lang="id-ID" dirty="0" smtClean="0"/>
              <a:t/>
            </a:r>
            <a:br>
              <a:rPr lang="id-ID" dirty="0" smtClean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14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314451"/>
            <a:ext cx="8229600" cy="33944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0EE17-CFAB-4D26-B63C-0014F2997EC4}" type="datetimeFigureOut">
              <a:rPr lang="en-US" smtClean="0"/>
              <a:pPr/>
              <a:t>6/5/2022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4CEBB-2B45-44E7-9A9C-6831F2A34C7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949927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3.png"/><Relationship Id="rId7" Type="http://schemas.openxmlformats.org/officeDocument/2006/relationships/image" Target="../media/image16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jpe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4.pn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microsoft.com/office/2007/relationships/hdphoto" Target="../media/hdphoto1.wdp"/><Relationship Id="rId9" Type="http://schemas.microsoft.com/office/2007/relationships/diagramDrawing" Target="../diagrams/drawing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4.png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microsoft.com/office/2007/relationships/hdphoto" Target="../media/hdphoto1.wdp"/><Relationship Id="rId9" Type="http://schemas.microsoft.com/office/2007/relationships/diagramDrawing" Target="../diagrams/drawing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7" Type="http://schemas.openxmlformats.org/officeDocument/2006/relationships/image" Target="../media/image3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10" Type="http://schemas.microsoft.com/office/2007/relationships/hdphoto" Target="../media/hdphoto1.wdp"/><Relationship Id="rId9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19737" y="1733550"/>
            <a:ext cx="4907096" cy="738656"/>
          </a:xfrm>
          <a:prstGeom prst="rect">
            <a:avLst/>
          </a:prstGeom>
          <a:noFill/>
        </p:spPr>
        <p:txBody>
          <a:bodyPr wrap="none" lIns="91432" tIns="45716" rIns="91432" bIns="45716">
            <a:spAutoFit/>
          </a:bodyPr>
          <a:lstStyle/>
          <a:p>
            <a:pPr algn="ctr"/>
            <a:r>
              <a:rPr lang="id-ID" sz="4200" b="1" noProof="1" smtClean="0">
                <a:ln w="0"/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  <a:ea typeface="Cambria" pitchFamily="18" charset="0"/>
                <a:cs typeface="Calibri" pitchFamily="34" charset="0"/>
              </a:rPr>
              <a:t>Media Pembelajaran</a:t>
            </a:r>
            <a:endParaRPr lang="id-ID" sz="4200" b="1" noProof="1">
              <a:ln w="0"/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  <a:ea typeface="Cambria" pitchFamily="18" charset="0"/>
              <a:cs typeface="Calibri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38645" y="2522494"/>
            <a:ext cx="5669280" cy="1015655"/>
          </a:xfrm>
          <a:prstGeom prst="rect">
            <a:avLst/>
          </a:prstGeom>
          <a:noFill/>
        </p:spPr>
        <p:txBody>
          <a:bodyPr wrap="square" lIns="91432" tIns="45716" rIns="91432" bIns="45716">
            <a:spAutoFit/>
          </a:bodyPr>
          <a:lstStyle/>
          <a:p>
            <a:pPr algn="ctr"/>
            <a:r>
              <a:rPr lang="id-ID" sz="3600" b="1" noProof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tang" pitchFamily="18" charset="-127"/>
                <a:ea typeface="Batang" pitchFamily="18" charset="-127"/>
                <a:cs typeface="Calibri" pitchFamily="34" charset="0"/>
              </a:rPr>
              <a:t>Pendidikan Pancasila</a:t>
            </a:r>
            <a:endParaRPr lang="id-ID" sz="6000" b="1" noProof="1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atang" pitchFamily="18" charset="-127"/>
              <a:ea typeface="Batang" pitchFamily="18" charset="-127"/>
              <a:cs typeface="Calibri" pitchFamily="34" charset="0"/>
            </a:endParaRPr>
          </a:p>
          <a:p>
            <a:pPr algn="ctr"/>
            <a:r>
              <a:rPr lang="id-ID" sz="2400" b="1" noProof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tang" pitchFamily="18" charset="-127"/>
                <a:ea typeface="Batang" pitchFamily="18" charset="-127"/>
                <a:cs typeface="Calibri" pitchFamily="34" charset="0"/>
              </a:rPr>
              <a:t>untuk SMA/MA Kelas X</a:t>
            </a:r>
            <a:endParaRPr lang="id-ID" sz="2400" b="1" noProof="1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atang" pitchFamily="18" charset="-127"/>
              <a:ea typeface="Batang" pitchFamily="18" charset="-127"/>
              <a:cs typeface="Calibri" pitchFamily="34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567245" y="2533650"/>
            <a:ext cx="5212080" cy="0"/>
          </a:xfrm>
          <a:prstGeom prst="lin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10003" y="366730"/>
            <a:ext cx="2743200" cy="3957620"/>
          </a:xfrm>
          <a:prstGeom prst="rect">
            <a:avLst/>
          </a:prstGeom>
          <a:noFill/>
          <a:effectLst>
            <a:outerShdw dist="152400" dir="18900000" algn="bl" rotWithShape="0">
              <a:schemeClr val="tx1">
                <a:lumMod val="65000"/>
                <a:lumOff val="3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oup 3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2" name="Group 1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10" name="Group 9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8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9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12" name="Picture 11" descr="A picture containing text&#10;&#10;Description automatically generated">
                <a:extLst>
                  <a:ext uri="{FF2B5EF4-FFF2-40B4-BE49-F238E27FC236}">
                    <a16:creationId xmlns:a16="http://schemas.microsoft.com/office/drawing/2014/main" xmlns="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3" name="Rectangle 2"/>
            <p:cNvSpPr/>
            <p:nvPr/>
          </p:nvSpPr>
          <p:spPr>
            <a:xfrm>
              <a:off x="0" y="4722812"/>
              <a:ext cx="1066800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9288235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9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857" y="1158583"/>
            <a:ext cx="2515716" cy="3638550"/>
          </a:xfrm>
          <a:prstGeom prst="rect">
            <a:avLst/>
          </a:prstGeom>
        </p:spPr>
      </p:pic>
      <p:sp>
        <p:nvSpPr>
          <p:cNvPr id="3" name="TextBox 34"/>
          <p:cNvSpPr txBox="1"/>
          <p:nvPr/>
        </p:nvSpPr>
        <p:spPr>
          <a:xfrm>
            <a:off x="0" y="133350"/>
            <a:ext cx="9143999" cy="401816"/>
          </a:xfrm>
          <a:prstGeom prst="rect">
            <a:avLst/>
          </a:prstGeom>
          <a:solidFill>
            <a:srgbClr val="2C987E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d-ID" sz="2000" b="1" dirty="0" smtClean="0">
                <a:latin typeface="Candara" panose="020E0502030303020204" pitchFamily="34" charset="0"/>
              </a:rPr>
              <a:t>D. </a:t>
            </a:r>
            <a:r>
              <a:rPr lang="id-ID" sz="2000" b="1" dirty="0">
                <a:latin typeface="Candara" panose="020E0502030303020204" pitchFamily="34" charset="0"/>
              </a:rPr>
              <a:t>Bangga sebagai Bangsa Indonesia</a:t>
            </a:r>
            <a:r>
              <a:rPr lang="id-ID" sz="2000" dirty="0">
                <a:latin typeface="Candara" panose="020E0502030303020204" pitchFamily="34" charset="0"/>
              </a:rPr>
              <a:t> </a:t>
            </a:r>
            <a:r>
              <a:rPr lang="id-ID" sz="2000" dirty="0" smtClean="0">
                <a:latin typeface="Candara" panose="020E0502030303020204" pitchFamily="34" charset="0"/>
              </a:rPr>
              <a:t>  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5" name="Group 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7" name="Group 6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9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10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8" name="Picture 7" descr="A picture containing text&#10;&#10;Description automatically generated">
                <a:extLst>
                  <a:ext uri="{FF2B5EF4-FFF2-40B4-BE49-F238E27FC236}">
                    <a16:creationId xmlns:a16="http://schemas.microsoft.com/office/drawing/2014/main" xmlns="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6" name="Rectangle 5"/>
            <p:cNvSpPr/>
            <p:nvPr/>
          </p:nvSpPr>
          <p:spPr>
            <a:xfrm>
              <a:off x="0" y="4722812"/>
              <a:ext cx="1066800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  <p:sp>
        <p:nvSpPr>
          <p:cNvPr id="11" name="Rectangle 10"/>
          <p:cNvSpPr/>
          <p:nvPr/>
        </p:nvSpPr>
        <p:spPr>
          <a:xfrm>
            <a:off x="0" y="586521"/>
            <a:ext cx="33528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id-ID" sz="2000" dirty="0" smtClean="0">
                <a:latin typeface="Abadi MT"/>
              </a:rPr>
              <a:t>Indonesia yang Berbudaya </a:t>
            </a:r>
            <a:endParaRPr lang="id-ID" sz="2000" dirty="0">
              <a:latin typeface="Abadi MT"/>
            </a:endParaRPr>
          </a:p>
        </p:txBody>
      </p:sp>
      <p:sp>
        <p:nvSpPr>
          <p:cNvPr id="13" name="Google Shape;384;p16"/>
          <p:cNvSpPr/>
          <p:nvPr/>
        </p:nvSpPr>
        <p:spPr>
          <a:xfrm flipH="1">
            <a:off x="3200400" y="1245847"/>
            <a:ext cx="5398197" cy="2452378"/>
          </a:xfrm>
          <a:prstGeom prst="horizontalScroll">
            <a:avLst>
              <a:gd name="adj" fmla="val 12500"/>
            </a:avLst>
          </a:prstGeom>
          <a:solidFill>
            <a:schemeClr val="accent5">
              <a:lumMod val="20000"/>
              <a:lumOff val="80000"/>
              <a:alpha val="87843"/>
            </a:schemeClr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r>
              <a:rPr lang="id-ID" sz="2000" dirty="0">
                <a:latin typeface="Abadi MT"/>
              </a:rPr>
              <a:t>Indonesia memiliki keragaman yang </a:t>
            </a:r>
            <a:r>
              <a:rPr lang="id-ID" sz="2000" dirty="0" smtClean="0">
                <a:latin typeface="Abadi MT"/>
              </a:rPr>
              <a:t>besar. Keragaman</a:t>
            </a:r>
            <a:r>
              <a:rPr lang="id-ID" sz="2000" dirty="0">
                <a:latin typeface="Abadi MT"/>
              </a:rPr>
              <a:t> </a:t>
            </a:r>
            <a:r>
              <a:rPr lang="id-ID" sz="2000" dirty="0" smtClean="0">
                <a:latin typeface="Abadi MT"/>
              </a:rPr>
              <a:t>dalam </a:t>
            </a:r>
            <a:r>
              <a:rPr lang="id-ID" sz="2000" dirty="0">
                <a:latin typeface="Abadi MT"/>
              </a:rPr>
              <a:t>aspek budaya, adat, </a:t>
            </a:r>
            <a:r>
              <a:rPr lang="id-ID" sz="2000" dirty="0" smtClean="0">
                <a:latin typeface="Abadi MT"/>
              </a:rPr>
              <a:t>bahasa, agama</a:t>
            </a:r>
            <a:r>
              <a:rPr lang="id-ID" sz="2000" dirty="0">
                <a:latin typeface="Abadi MT"/>
              </a:rPr>
              <a:t>, dan </a:t>
            </a:r>
            <a:r>
              <a:rPr lang="id-ID" sz="2000" dirty="0" smtClean="0">
                <a:latin typeface="Abadi MT"/>
              </a:rPr>
              <a:t>kesenian di </a:t>
            </a:r>
            <a:r>
              <a:rPr lang="id-ID" sz="2000" dirty="0">
                <a:latin typeface="Abadi MT"/>
              </a:rPr>
              <a:t>Indonesia belum tentu ditemukan di negara lain. </a:t>
            </a:r>
            <a:endParaRPr sz="2000" dirty="0">
              <a:solidFill>
                <a:schemeClr val="lt1"/>
              </a:solidFill>
              <a:latin typeface="Abadi MT"/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48211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3353930" y="2987272"/>
            <a:ext cx="5636540" cy="1804749"/>
          </a:xfrm>
          <a:prstGeom prst="round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id-ID" sz="2000" dirty="0" smtClean="0">
                <a:latin typeface="Abadi MT"/>
              </a:rPr>
              <a:t>Orang Indonesia </a:t>
            </a:r>
            <a:r>
              <a:rPr lang="id-ID" sz="2000" dirty="0">
                <a:latin typeface="Abadi MT"/>
              </a:rPr>
              <a:t>juga dikenal memiliki jiwa seni yang tinggi. </a:t>
            </a:r>
            <a:r>
              <a:rPr lang="id-ID" sz="2000" dirty="0" smtClean="0">
                <a:latin typeface="Abadi MT"/>
              </a:rPr>
              <a:t>Hal ini terlihat </a:t>
            </a:r>
            <a:r>
              <a:rPr lang="id-ID" sz="2000" dirty="0">
                <a:latin typeface="Abadi MT"/>
              </a:rPr>
              <a:t>dari keindahan motif batik dan ukiran-ukiran </a:t>
            </a:r>
            <a:r>
              <a:rPr lang="id-ID" sz="2000" dirty="0" smtClean="0">
                <a:latin typeface="Abadi MT"/>
              </a:rPr>
              <a:t>Toraja serta </a:t>
            </a:r>
            <a:r>
              <a:rPr lang="id-ID" sz="2000" dirty="0">
                <a:latin typeface="Abadi MT"/>
              </a:rPr>
              <a:t>Papua. Kebudayaan Indonesia, seperti wayang, angklung</a:t>
            </a:r>
            <a:r>
              <a:rPr lang="id-ID" sz="2000" dirty="0" smtClean="0">
                <a:latin typeface="Abadi MT"/>
              </a:rPr>
              <a:t>, dan</a:t>
            </a:r>
            <a:r>
              <a:rPr lang="id-ID" sz="2000" dirty="0">
                <a:latin typeface="Abadi MT"/>
              </a:rPr>
              <a:t> </a:t>
            </a:r>
            <a:r>
              <a:rPr lang="id-ID" sz="2000" dirty="0" smtClean="0">
                <a:latin typeface="Abadi MT"/>
              </a:rPr>
              <a:t>keris</a:t>
            </a:r>
            <a:r>
              <a:rPr lang="id-ID" sz="2000" dirty="0">
                <a:latin typeface="Abadi MT"/>
              </a:rPr>
              <a:t>.</a:t>
            </a:r>
            <a:endParaRPr lang="id-ID" sz="2000" noProof="1">
              <a:latin typeface="Abadi MT"/>
              <a:cs typeface="Calibri" pitchFamily="34" charset="0"/>
            </a:endParaRPr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198" y="2800079"/>
            <a:ext cx="2903747" cy="1688623"/>
          </a:xfrm>
        </p:spPr>
      </p:pic>
      <p:sp>
        <p:nvSpPr>
          <p:cNvPr id="3" name="TextBox 34"/>
          <p:cNvSpPr txBox="1"/>
          <p:nvPr/>
        </p:nvSpPr>
        <p:spPr>
          <a:xfrm>
            <a:off x="0" y="133350"/>
            <a:ext cx="9143999" cy="401816"/>
          </a:xfrm>
          <a:prstGeom prst="rect">
            <a:avLst/>
          </a:prstGeom>
          <a:solidFill>
            <a:srgbClr val="2C987E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d-ID" sz="2000" b="1" dirty="0" smtClean="0">
                <a:latin typeface="Candara" panose="020E0502030303020204" pitchFamily="34" charset="0"/>
              </a:rPr>
              <a:t>D. </a:t>
            </a:r>
            <a:r>
              <a:rPr lang="id-ID" sz="2000" b="1" dirty="0">
                <a:latin typeface="Candara" panose="020E0502030303020204" pitchFamily="34" charset="0"/>
              </a:rPr>
              <a:t>Bangga sebagai Bangsa Indonesia</a:t>
            </a:r>
            <a:r>
              <a:rPr lang="id-ID" sz="2000" dirty="0">
                <a:latin typeface="Candara" panose="020E0502030303020204" pitchFamily="34" charset="0"/>
              </a:rPr>
              <a:t> </a:t>
            </a:r>
            <a:r>
              <a:rPr lang="id-ID" sz="2000" dirty="0" smtClean="0">
                <a:latin typeface="Candara" panose="020E0502030303020204" pitchFamily="34" charset="0"/>
              </a:rPr>
              <a:t>  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5" name="Group 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7" name="Group 6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9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10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8" name="Picture 7" descr="A picture containing text&#10;&#10;Description automatically generated">
                <a:extLst>
                  <a:ext uri="{FF2B5EF4-FFF2-40B4-BE49-F238E27FC236}">
                    <a16:creationId xmlns:a16="http://schemas.microsoft.com/office/drawing/2014/main" xmlns="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6" name="Rectangle 5"/>
            <p:cNvSpPr/>
            <p:nvPr/>
          </p:nvSpPr>
          <p:spPr>
            <a:xfrm>
              <a:off x="0" y="4722812"/>
              <a:ext cx="1066800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420" y="811401"/>
            <a:ext cx="1879416" cy="20363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398" y="788647"/>
            <a:ext cx="2561258" cy="15811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Rectangle 14"/>
          <p:cNvSpPr/>
          <p:nvPr/>
        </p:nvSpPr>
        <p:spPr>
          <a:xfrm>
            <a:off x="1028856" y="611070"/>
            <a:ext cx="929171" cy="40011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000" dirty="0" smtClean="0">
                <a:solidFill>
                  <a:schemeClr val="bg1"/>
                </a:solidFill>
                <a:latin typeface="Abadi MT"/>
              </a:rPr>
              <a:t>keris</a:t>
            </a:r>
            <a:endParaRPr lang="id-ID" sz="2000" dirty="0">
              <a:solidFill>
                <a:schemeClr val="bg1"/>
              </a:solidFill>
              <a:latin typeface="Abadi M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991614" y="2642247"/>
            <a:ext cx="1374913" cy="40011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000" dirty="0" smtClean="0">
                <a:solidFill>
                  <a:schemeClr val="bg1"/>
                </a:solidFill>
                <a:latin typeface="Abadi MT"/>
              </a:rPr>
              <a:t>angklung</a:t>
            </a:r>
            <a:endParaRPr lang="id-ID" sz="2000" dirty="0">
              <a:solidFill>
                <a:schemeClr val="bg1"/>
              </a:solidFill>
              <a:latin typeface="Abadi M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658107" y="611345"/>
            <a:ext cx="1144657" cy="40011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000" dirty="0" smtClean="0">
                <a:solidFill>
                  <a:schemeClr val="bg1"/>
                </a:solidFill>
                <a:latin typeface="Abadi MT"/>
              </a:rPr>
              <a:t>wayang</a:t>
            </a:r>
            <a:endParaRPr lang="id-ID" sz="2000" dirty="0">
              <a:solidFill>
                <a:schemeClr val="bg1"/>
              </a:solidFill>
              <a:latin typeface="Abadi MT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4114" y="811126"/>
            <a:ext cx="3336211" cy="20095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9" name="Rectangle 18"/>
          <p:cNvSpPr/>
          <p:nvPr/>
        </p:nvSpPr>
        <p:spPr>
          <a:xfrm>
            <a:off x="5579173" y="604581"/>
            <a:ext cx="3183827" cy="40011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000" dirty="0" smtClean="0">
                <a:solidFill>
                  <a:schemeClr val="bg1"/>
                </a:solidFill>
                <a:latin typeface="Abadi MT"/>
              </a:rPr>
              <a:t>Motif batik megamendung</a:t>
            </a:r>
            <a:endParaRPr lang="id-ID" sz="2000" dirty="0">
              <a:solidFill>
                <a:schemeClr val="bg1"/>
              </a:solidFill>
              <a:latin typeface="Abadi MT"/>
            </a:endParaRPr>
          </a:p>
        </p:txBody>
      </p:sp>
    </p:spTree>
    <p:extLst>
      <p:ext uri="{BB962C8B-B14F-4D97-AF65-F5344CB8AC3E}">
        <p14:creationId xmlns:p14="http://schemas.microsoft.com/office/powerpoint/2010/main" val="18288704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5" grpId="0" animBg="1"/>
      <p:bldP spid="16" grpId="0" animBg="1"/>
      <p:bldP spid="17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3999" cy="5129091"/>
          </a:xfrm>
        </p:spPr>
      </p:pic>
      <p:sp>
        <p:nvSpPr>
          <p:cNvPr id="12" name="TextBox 11"/>
          <p:cNvSpPr txBox="1"/>
          <p:nvPr/>
        </p:nvSpPr>
        <p:spPr>
          <a:xfrm>
            <a:off x="5906065" y="2800350"/>
            <a:ext cx="3275470" cy="1804749"/>
          </a:xfrm>
          <a:prstGeom prst="round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id-ID" sz="2000" dirty="0">
                <a:latin typeface="Abadi MT"/>
              </a:rPr>
              <a:t>Kebudayaan Indonesia, seperti</a:t>
            </a:r>
            <a:r>
              <a:rPr lang="id-ID" sz="2000" dirty="0">
                <a:latin typeface="Abadi MT"/>
              </a:rPr>
              <a:t> </a:t>
            </a:r>
            <a:r>
              <a:rPr lang="id-ID" sz="2000" dirty="0" smtClean="0">
                <a:latin typeface="Abadi MT"/>
              </a:rPr>
              <a:t> </a:t>
            </a:r>
            <a:r>
              <a:rPr lang="id-ID" sz="2000" dirty="0">
                <a:latin typeface="Abadi MT"/>
              </a:rPr>
              <a:t>tari saman, reog ponorogo, tari kecak, dan tari </a:t>
            </a:r>
            <a:r>
              <a:rPr lang="id-ID" sz="2000" dirty="0" smtClean="0">
                <a:latin typeface="Abadi MT"/>
              </a:rPr>
              <a:t>barong bahkan </a:t>
            </a:r>
            <a:r>
              <a:rPr lang="id-ID" sz="2000" dirty="0">
                <a:latin typeface="Abadi MT"/>
              </a:rPr>
              <a:t>telah diakui dunia</a:t>
            </a:r>
            <a:r>
              <a:rPr lang="id-ID" sz="2000" dirty="0">
                <a:latin typeface="Abadi MT"/>
              </a:rPr>
              <a:t> </a:t>
            </a:r>
            <a:r>
              <a:rPr lang="id-ID" sz="2000" dirty="0" smtClean="0">
                <a:latin typeface="Abadi MT"/>
              </a:rPr>
              <a:t>.</a:t>
            </a:r>
            <a:endParaRPr lang="id-ID" sz="2000" noProof="1">
              <a:latin typeface="Abadi MT"/>
              <a:cs typeface="Calibri" pitchFamily="34" charset="0"/>
            </a:endParaRPr>
          </a:p>
        </p:txBody>
      </p:sp>
      <p:sp>
        <p:nvSpPr>
          <p:cNvPr id="3" name="TextBox 34"/>
          <p:cNvSpPr txBox="1"/>
          <p:nvPr/>
        </p:nvSpPr>
        <p:spPr>
          <a:xfrm>
            <a:off x="0" y="133350"/>
            <a:ext cx="9143999" cy="401816"/>
          </a:xfrm>
          <a:prstGeom prst="rect">
            <a:avLst/>
          </a:prstGeom>
          <a:solidFill>
            <a:srgbClr val="2C987E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d-ID" sz="2000" b="1" dirty="0" smtClean="0">
                <a:latin typeface="Candara" panose="020E0502030303020204" pitchFamily="34" charset="0"/>
              </a:rPr>
              <a:t>D. </a:t>
            </a:r>
            <a:r>
              <a:rPr lang="id-ID" sz="2000" b="1" dirty="0">
                <a:latin typeface="Candara" panose="020E0502030303020204" pitchFamily="34" charset="0"/>
              </a:rPr>
              <a:t>Bangga sebagai Bangsa Indonesia</a:t>
            </a:r>
            <a:r>
              <a:rPr lang="id-ID" sz="2000" dirty="0">
                <a:latin typeface="Candara" panose="020E0502030303020204" pitchFamily="34" charset="0"/>
              </a:rPr>
              <a:t> </a:t>
            </a:r>
            <a:r>
              <a:rPr lang="id-ID" sz="2000" dirty="0" smtClean="0">
                <a:latin typeface="Candara" panose="020E0502030303020204" pitchFamily="34" charset="0"/>
              </a:rPr>
              <a:t>  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5" name="Group 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7" name="Group 6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9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10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8" name="Picture 7" descr="A picture containing text&#10;&#10;Description automatically generated">
                <a:extLst>
                  <a:ext uri="{FF2B5EF4-FFF2-40B4-BE49-F238E27FC236}">
                    <a16:creationId xmlns:a16="http://schemas.microsoft.com/office/drawing/2014/main" xmlns="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6" name="Rectangle 5"/>
            <p:cNvSpPr/>
            <p:nvPr/>
          </p:nvSpPr>
          <p:spPr>
            <a:xfrm>
              <a:off x="0" y="4722812"/>
              <a:ext cx="1066800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2235142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842736"/>
            <a:ext cx="3116538" cy="3394075"/>
          </a:xfrm>
        </p:spPr>
      </p:pic>
      <p:sp>
        <p:nvSpPr>
          <p:cNvPr id="3" name="TextBox 34"/>
          <p:cNvSpPr txBox="1"/>
          <p:nvPr/>
        </p:nvSpPr>
        <p:spPr>
          <a:xfrm>
            <a:off x="0" y="133350"/>
            <a:ext cx="9143999" cy="401816"/>
          </a:xfrm>
          <a:prstGeom prst="rect">
            <a:avLst/>
          </a:prstGeom>
          <a:solidFill>
            <a:srgbClr val="2C987E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d-ID" sz="2000" b="1" dirty="0" smtClean="0">
                <a:latin typeface="Candara" panose="020E0502030303020204" pitchFamily="34" charset="0"/>
              </a:rPr>
              <a:t>D. </a:t>
            </a:r>
            <a:r>
              <a:rPr lang="id-ID" sz="2000" b="1" dirty="0">
                <a:latin typeface="Candara" panose="020E0502030303020204" pitchFamily="34" charset="0"/>
              </a:rPr>
              <a:t>Bangga sebagai Bangsa Indonesia</a:t>
            </a:r>
            <a:r>
              <a:rPr lang="id-ID" sz="2000" dirty="0">
                <a:latin typeface="Candara" panose="020E0502030303020204" pitchFamily="34" charset="0"/>
              </a:rPr>
              <a:t> </a:t>
            </a:r>
            <a:r>
              <a:rPr lang="id-ID" sz="2000" dirty="0" smtClean="0">
                <a:latin typeface="Candara" panose="020E0502030303020204" pitchFamily="34" charset="0"/>
              </a:rPr>
              <a:t>  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5" name="Group 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7" name="Group 6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9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10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8" name="Picture 7" descr="A picture containing text&#10;&#10;Description automatically generated">
                <a:extLst>
                  <a:ext uri="{FF2B5EF4-FFF2-40B4-BE49-F238E27FC236}">
                    <a16:creationId xmlns:a16="http://schemas.microsoft.com/office/drawing/2014/main" xmlns="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6" name="Rectangle 5"/>
            <p:cNvSpPr/>
            <p:nvPr/>
          </p:nvSpPr>
          <p:spPr>
            <a:xfrm>
              <a:off x="0" y="4722812"/>
              <a:ext cx="1066800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  <p:sp>
        <p:nvSpPr>
          <p:cNvPr id="12" name="Google Shape;384;p16"/>
          <p:cNvSpPr/>
          <p:nvPr/>
        </p:nvSpPr>
        <p:spPr>
          <a:xfrm flipH="1">
            <a:off x="3517203" y="1235874"/>
            <a:ext cx="5398197" cy="2850202"/>
          </a:xfrm>
          <a:prstGeom prst="horizontalScroll">
            <a:avLst>
              <a:gd name="adj" fmla="val 12500"/>
            </a:avLst>
          </a:prstGeom>
          <a:solidFill>
            <a:schemeClr val="accent6">
              <a:lumMod val="20000"/>
              <a:lumOff val="80000"/>
              <a:alpha val="87843"/>
            </a:schemeClr>
          </a:solidFill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r>
              <a:rPr lang="id-ID" sz="2000" dirty="0">
                <a:latin typeface="Abadi MT"/>
              </a:rPr>
              <a:t>Tentu, keragaman budaya masyarakat </a:t>
            </a:r>
            <a:r>
              <a:rPr lang="id-ID" sz="2000" dirty="0" smtClean="0">
                <a:latin typeface="Abadi MT"/>
              </a:rPr>
              <a:t>tidak membuat</a:t>
            </a:r>
            <a:r>
              <a:rPr lang="id-ID" sz="2000" dirty="0">
                <a:latin typeface="Abadi MT"/>
              </a:rPr>
              <a:t> </a:t>
            </a:r>
            <a:r>
              <a:rPr lang="id-ID" sz="2000" dirty="0" smtClean="0">
                <a:latin typeface="Abadi MT"/>
              </a:rPr>
              <a:t>Indonesia terpecah-belah. Indonesia </a:t>
            </a:r>
            <a:r>
              <a:rPr lang="id-ID" sz="2000" dirty="0">
                <a:latin typeface="Abadi MT"/>
              </a:rPr>
              <a:t>memiliki </a:t>
            </a:r>
            <a:r>
              <a:rPr lang="id-ID" sz="2000" dirty="0" smtClean="0">
                <a:latin typeface="Abadi MT"/>
              </a:rPr>
              <a:t>semboyan Bhinneka </a:t>
            </a:r>
            <a:r>
              <a:rPr lang="id-ID" sz="2000" dirty="0">
                <a:latin typeface="Abadi MT"/>
              </a:rPr>
              <a:t>Tunggal Ika yang menjadi prinsip yang </a:t>
            </a:r>
            <a:r>
              <a:rPr lang="id-ID" sz="2000" dirty="0" smtClean="0">
                <a:latin typeface="Abadi MT"/>
              </a:rPr>
              <a:t>menyatukan</a:t>
            </a:r>
            <a:r>
              <a:rPr lang="id-ID" sz="2000" dirty="0">
                <a:latin typeface="Abadi MT"/>
              </a:rPr>
              <a:t> </a:t>
            </a:r>
            <a:r>
              <a:rPr lang="id-ID" sz="2000" dirty="0" smtClean="0">
                <a:latin typeface="Abadi MT"/>
              </a:rPr>
              <a:t>masyarakat </a:t>
            </a:r>
            <a:r>
              <a:rPr lang="id-ID" sz="2000" dirty="0">
                <a:latin typeface="Abadi MT"/>
              </a:rPr>
              <a:t>Indonesia dari berbagai daerah dan </a:t>
            </a:r>
            <a:r>
              <a:rPr lang="id-ID" sz="2000" dirty="0" smtClean="0">
                <a:latin typeface="Abadi MT"/>
              </a:rPr>
              <a:t>budaya. </a:t>
            </a:r>
            <a:endParaRPr sz="2000" dirty="0">
              <a:solidFill>
                <a:schemeClr val="lt1"/>
              </a:solidFill>
              <a:latin typeface="Abadi MT"/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3701410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Box 34"/>
          <p:cNvSpPr txBox="1"/>
          <p:nvPr/>
        </p:nvSpPr>
        <p:spPr>
          <a:xfrm>
            <a:off x="0" y="133350"/>
            <a:ext cx="9143999" cy="401816"/>
          </a:xfrm>
          <a:prstGeom prst="rect">
            <a:avLst/>
          </a:prstGeom>
          <a:solidFill>
            <a:srgbClr val="2C987E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d-ID" sz="2000" b="1" dirty="0" smtClean="0">
                <a:latin typeface="Candara" panose="020E0502030303020204" pitchFamily="34" charset="0"/>
              </a:rPr>
              <a:t>D. </a:t>
            </a:r>
            <a:r>
              <a:rPr lang="id-ID" sz="2000" b="1" dirty="0">
                <a:latin typeface="Candara" panose="020E0502030303020204" pitchFamily="34" charset="0"/>
              </a:rPr>
              <a:t>Bangga sebagai Bangsa Indonesia</a:t>
            </a:r>
            <a:r>
              <a:rPr lang="id-ID" sz="2000" dirty="0">
                <a:latin typeface="Candara" panose="020E0502030303020204" pitchFamily="34" charset="0"/>
              </a:rPr>
              <a:t> </a:t>
            </a:r>
            <a:r>
              <a:rPr lang="id-ID" sz="2000" dirty="0" smtClean="0">
                <a:latin typeface="Candara" panose="020E0502030303020204" pitchFamily="34" charset="0"/>
              </a:rPr>
              <a:t>  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5" name="Group 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7" name="Group 6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9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10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8" name="Picture 7" descr="A picture containing text&#10;&#10;Description automatically generated">
                <a:extLst>
                  <a:ext uri="{FF2B5EF4-FFF2-40B4-BE49-F238E27FC236}">
                    <a16:creationId xmlns:a16="http://schemas.microsoft.com/office/drawing/2014/main" xmlns="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6" name="Rectangle 5"/>
            <p:cNvSpPr/>
            <p:nvPr/>
          </p:nvSpPr>
          <p:spPr>
            <a:xfrm>
              <a:off x="0" y="4722812"/>
              <a:ext cx="1066800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  <p:sp>
        <p:nvSpPr>
          <p:cNvPr id="11" name="Rectangle 10"/>
          <p:cNvSpPr/>
          <p:nvPr/>
        </p:nvSpPr>
        <p:spPr>
          <a:xfrm>
            <a:off x="0" y="586521"/>
            <a:ext cx="6477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id-ID" sz="2000" dirty="0">
                <a:latin typeface="Abadi MT"/>
              </a:rPr>
              <a:t>Cinta dan </a:t>
            </a:r>
            <a:r>
              <a:rPr lang="id-ID" sz="2000" dirty="0" smtClean="0">
                <a:latin typeface="Abadi MT"/>
              </a:rPr>
              <a:t>Bangga Menggunakan </a:t>
            </a:r>
            <a:r>
              <a:rPr lang="id-ID" sz="2000" dirty="0">
                <a:latin typeface="Abadi MT"/>
              </a:rPr>
              <a:t>Produk </a:t>
            </a:r>
            <a:r>
              <a:rPr lang="id-ID" sz="2000" dirty="0" smtClean="0">
                <a:latin typeface="Abadi MT"/>
              </a:rPr>
              <a:t>Dalam Negeri </a:t>
            </a:r>
            <a:endParaRPr lang="id-ID" sz="2000" dirty="0">
              <a:latin typeface="Abadi M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286000" y="1694587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id-ID" dirty="0"/>
          </a:p>
        </p:txBody>
      </p:sp>
      <p:sp>
        <p:nvSpPr>
          <p:cNvPr id="16" name="TextBox 15"/>
          <p:cNvSpPr txBox="1"/>
          <p:nvPr/>
        </p:nvSpPr>
        <p:spPr>
          <a:xfrm>
            <a:off x="76200" y="3393554"/>
            <a:ext cx="5295335" cy="1123712"/>
          </a:xfrm>
          <a:prstGeom prst="round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id-ID" sz="2000" dirty="0" smtClean="0">
                <a:solidFill>
                  <a:srgbClr val="242021"/>
                </a:solidFill>
                <a:latin typeface="Gilam-Book"/>
              </a:rPr>
              <a:t>Produk dalam </a:t>
            </a:r>
            <a:r>
              <a:rPr lang="id-ID" sz="2000" dirty="0">
                <a:solidFill>
                  <a:srgbClr val="242021"/>
                </a:solidFill>
                <a:latin typeface="Gilam-Book"/>
              </a:rPr>
              <a:t>negeri Indonesia </a:t>
            </a:r>
            <a:r>
              <a:rPr lang="id-ID" sz="2000" dirty="0" smtClean="0">
                <a:solidFill>
                  <a:srgbClr val="242021"/>
                </a:solidFill>
                <a:latin typeface="Gilam-Book"/>
              </a:rPr>
              <a:t>harus didukung warganya sendiri agar </a:t>
            </a:r>
            <a:r>
              <a:rPr lang="id-ID" sz="2000" dirty="0">
                <a:solidFill>
                  <a:srgbClr val="242021"/>
                </a:solidFill>
                <a:latin typeface="Gilam-Book"/>
              </a:rPr>
              <a:t>tidak kalah saing dengan produk-produk luar </a:t>
            </a:r>
            <a:r>
              <a:rPr lang="id-ID" sz="2000" dirty="0" smtClean="0">
                <a:solidFill>
                  <a:srgbClr val="242021"/>
                </a:solidFill>
                <a:latin typeface="Gilam-Book"/>
              </a:rPr>
              <a:t>negeri</a:t>
            </a:r>
            <a:r>
              <a:rPr lang="id-ID" sz="2000" dirty="0" smtClean="0"/>
              <a:t>.</a:t>
            </a:r>
            <a:endParaRPr lang="id-ID" sz="2000" dirty="0"/>
          </a:p>
        </p:txBody>
      </p:sp>
    </p:spTree>
    <p:extLst>
      <p:ext uri="{BB962C8B-B14F-4D97-AF65-F5344CB8AC3E}">
        <p14:creationId xmlns:p14="http://schemas.microsoft.com/office/powerpoint/2010/main" val="403247186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Diagram 11"/>
          <p:cNvGraphicFramePr/>
          <p:nvPr>
            <p:extLst>
              <p:ext uri="{D42A27DB-BD31-4B8C-83A1-F6EECF244321}">
                <p14:modId xmlns:p14="http://schemas.microsoft.com/office/powerpoint/2010/main" val="2453320348"/>
              </p:ext>
            </p:extLst>
          </p:nvPr>
        </p:nvGraphicFramePr>
        <p:xfrm>
          <a:off x="0" y="1319391"/>
          <a:ext cx="8458200" cy="3327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34"/>
          <p:cNvSpPr txBox="1"/>
          <p:nvPr/>
        </p:nvSpPr>
        <p:spPr>
          <a:xfrm>
            <a:off x="0" y="133350"/>
            <a:ext cx="9143999" cy="401816"/>
          </a:xfrm>
          <a:prstGeom prst="rect">
            <a:avLst/>
          </a:prstGeom>
          <a:solidFill>
            <a:srgbClr val="2C987E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d-ID" sz="2000" b="1" dirty="0" smtClean="0">
                <a:latin typeface="Candara" panose="020E0502030303020204" pitchFamily="34" charset="0"/>
              </a:rPr>
              <a:t>D. </a:t>
            </a:r>
            <a:r>
              <a:rPr lang="id-ID" sz="2000" b="1" dirty="0">
                <a:latin typeface="Candara" panose="020E0502030303020204" pitchFamily="34" charset="0"/>
              </a:rPr>
              <a:t>Bangga sebagai Bangsa Indonesia</a:t>
            </a:r>
            <a:r>
              <a:rPr lang="id-ID" sz="2000" dirty="0">
                <a:latin typeface="Candara" panose="020E0502030303020204" pitchFamily="34" charset="0"/>
              </a:rPr>
              <a:t> </a:t>
            </a:r>
            <a:r>
              <a:rPr lang="id-ID" sz="2000" dirty="0" smtClean="0">
                <a:latin typeface="Candara" panose="020E0502030303020204" pitchFamily="34" charset="0"/>
              </a:rPr>
              <a:t>  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5" name="Group 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7" name="Group 6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9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10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8" name="Picture 7" descr="A picture containing text&#10;&#10;Description automatically generated">
                <a:extLst>
                  <a:ext uri="{FF2B5EF4-FFF2-40B4-BE49-F238E27FC236}">
                    <a16:creationId xmlns:a16="http://schemas.microsoft.com/office/drawing/2014/main" xmlns="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6" name="Rectangle 5"/>
            <p:cNvSpPr/>
            <p:nvPr/>
          </p:nvSpPr>
          <p:spPr>
            <a:xfrm>
              <a:off x="0" y="4722812"/>
              <a:ext cx="1066800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  <p:sp>
        <p:nvSpPr>
          <p:cNvPr id="11" name="Rectangle 10"/>
          <p:cNvSpPr/>
          <p:nvPr/>
        </p:nvSpPr>
        <p:spPr>
          <a:xfrm>
            <a:off x="0" y="611505"/>
            <a:ext cx="5867400" cy="70788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id-ID" sz="2000" dirty="0" smtClean="0">
                <a:solidFill>
                  <a:srgbClr val="242021"/>
                </a:solidFill>
                <a:latin typeface="Abadi MT"/>
              </a:rPr>
              <a:t>Dampak </a:t>
            </a:r>
            <a:r>
              <a:rPr lang="id-ID" sz="2000" dirty="0">
                <a:solidFill>
                  <a:srgbClr val="242021"/>
                </a:solidFill>
                <a:latin typeface="Abadi MT"/>
              </a:rPr>
              <a:t>positif apabila </a:t>
            </a:r>
            <a:r>
              <a:rPr lang="id-ID" sz="2000" dirty="0" smtClean="0">
                <a:solidFill>
                  <a:srgbClr val="242021"/>
                </a:solidFill>
                <a:latin typeface="Abadi MT"/>
              </a:rPr>
              <a:t>masyarakat menggunakan </a:t>
            </a:r>
            <a:r>
              <a:rPr lang="id-ID" sz="2000" dirty="0">
                <a:solidFill>
                  <a:srgbClr val="242021"/>
                </a:solidFill>
                <a:latin typeface="Abadi MT"/>
              </a:rPr>
              <a:t>produk dalam negeri </a:t>
            </a:r>
            <a:r>
              <a:rPr lang="id-ID" sz="2000" dirty="0" smtClean="0">
                <a:solidFill>
                  <a:srgbClr val="242021"/>
                </a:solidFill>
                <a:latin typeface="Abadi MT"/>
              </a:rPr>
              <a:t>atau produk lokal</a:t>
            </a:r>
            <a:endParaRPr lang="id-ID" sz="2000" dirty="0">
              <a:latin typeface="Abadi MT"/>
            </a:endParaRPr>
          </a:p>
        </p:txBody>
      </p:sp>
    </p:spTree>
    <p:extLst>
      <p:ext uri="{BB962C8B-B14F-4D97-AF65-F5344CB8AC3E}">
        <p14:creationId xmlns:p14="http://schemas.microsoft.com/office/powerpoint/2010/main" val="15047229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4"/>
          <p:cNvSpPr txBox="1"/>
          <p:nvPr/>
        </p:nvSpPr>
        <p:spPr>
          <a:xfrm>
            <a:off x="0" y="133350"/>
            <a:ext cx="9143999" cy="401816"/>
          </a:xfrm>
          <a:prstGeom prst="rect">
            <a:avLst/>
          </a:prstGeom>
          <a:solidFill>
            <a:srgbClr val="2C987E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d-ID" sz="2000" b="1" dirty="0" smtClean="0">
                <a:latin typeface="Candara" panose="020E0502030303020204" pitchFamily="34" charset="0"/>
              </a:rPr>
              <a:t>D. </a:t>
            </a:r>
            <a:r>
              <a:rPr lang="id-ID" sz="2000" b="1" dirty="0">
                <a:latin typeface="Candara" panose="020E0502030303020204" pitchFamily="34" charset="0"/>
              </a:rPr>
              <a:t>Bangga sebagai Bangsa Indonesia</a:t>
            </a:r>
            <a:r>
              <a:rPr lang="id-ID" sz="2000" dirty="0">
                <a:latin typeface="Candara" panose="020E0502030303020204" pitchFamily="34" charset="0"/>
              </a:rPr>
              <a:t> </a:t>
            </a:r>
            <a:r>
              <a:rPr lang="id-ID" sz="2000" dirty="0" smtClean="0">
                <a:latin typeface="Candara" panose="020E0502030303020204" pitchFamily="34" charset="0"/>
              </a:rPr>
              <a:t>  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5" name="Group 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7" name="Group 6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9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10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8" name="Picture 7" descr="A picture containing text&#10;&#10;Description automatically generated">
                <a:extLst>
                  <a:ext uri="{FF2B5EF4-FFF2-40B4-BE49-F238E27FC236}">
                    <a16:creationId xmlns:a16="http://schemas.microsoft.com/office/drawing/2014/main" xmlns="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6" name="Rectangle 5"/>
            <p:cNvSpPr/>
            <p:nvPr/>
          </p:nvSpPr>
          <p:spPr>
            <a:xfrm>
              <a:off x="0" y="4722812"/>
              <a:ext cx="1066800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  <p:sp>
        <p:nvSpPr>
          <p:cNvPr id="11" name="Rectangle 10"/>
          <p:cNvSpPr/>
          <p:nvPr/>
        </p:nvSpPr>
        <p:spPr>
          <a:xfrm>
            <a:off x="0" y="592676"/>
            <a:ext cx="8458200" cy="70788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id-ID" sz="2000" dirty="0" smtClean="0">
                <a:solidFill>
                  <a:srgbClr val="242021"/>
                </a:solidFill>
                <a:latin typeface="Abadi MT"/>
              </a:rPr>
              <a:t>Dua </a:t>
            </a:r>
            <a:r>
              <a:rPr lang="id-ID" sz="2000" dirty="0">
                <a:solidFill>
                  <a:srgbClr val="242021"/>
                </a:solidFill>
                <a:latin typeface="Abadi MT"/>
              </a:rPr>
              <a:t>aspek yang harus dipenuhi </a:t>
            </a:r>
            <a:r>
              <a:rPr lang="id-ID" sz="2000" dirty="0" smtClean="0">
                <a:solidFill>
                  <a:srgbClr val="242021"/>
                </a:solidFill>
                <a:latin typeface="Abadi MT"/>
              </a:rPr>
              <a:t>untuk membentuk komitmen masyarakat agar lebih </a:t>
            </a:r>
            <a:r>
              <a:rPr lang="id-ID" sz="2000" dirty="0">
                <a:solidFill>
                  <a:srgbClr val="242021"/>
                </a:solidFill>
                <a:latin typeface="Abadi MT"/>
              </a:rPr>
              <a:t>memakai produk dalam </a:t>
            </a:r>
            <a:r>
              <a:rPr lang="id-ID" sz="2000" dirty="0" smtClean="0">
                <a:solidFill>
                  <a:srgbClr val="242021"/>
                </a:solidFill>
                <a:latin typeface="Abadi MT"/>
              </a:rPr>
              <a:t>negeri</a:t>
            </a:r>
            <a:endParaRPr lang="id-ID" sz="2000" dirty="0">
              <a:latin typeface="Abadi MT"/>
            </a:endParaRPr>
          </a:p>
        </p:txBody>
      </p:sp>
      <p:graphicFrame>
        <p:nvGraphicFramePr>
          <p:cNvPr id="14" name="Diagram 13"/>
          <p:cNvGraphicFramePr/>
          <p:nvPr>
            <p:extLst>
              <p:ext uri="{D42A27DB-BD31-4B8C-83A1-F6EECF244321}">
                <p14:modId xmlns:p14="http://schemas.microsoft.com/office/powerpoint/2010/main" val="698219199"/>
              </p:ext>
            </p:extLst>
          </p:nvPr>
        </p:nvGraphicFramePr>
        <p:xfrm>
          <a:off x="838200" y="1428750"/>
          <a:ext cx="7162800" cy="31230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4002890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Graphic spid="14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4"/>
          <p:cNvSpPr txBox="1"/>
          <p:nvPr/>
        </p:nvSpPr>
        <p:spPr>
          <a:xfrm>
            <a:off x="0" y="133350"/>
            <a:ext cx="9143999" cy="401816"/>
          </a:xfrm>
          <a:prstGeom prst="rect">
            <a:avLst/>
          </a:prstGeom>
          <a:solidFill>
            <a:srgbClr val="2C987E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d-ID" sz="2000" b="1" dirty="0" smtClean="0">
                <a:latin typeface="Candara" panose="020E0502030303020204" pitchFamily="34" charset="0"/>
              </a:rPr>
              <a:t>D. </a:t>
            </a:r>
            <a:r>
              <a:rPr lang="id-ID" sz="2000" b="1" dirty="0">
                <a:latin typeface="Candara" panose="020E0502030303020204" pitchFamily="34" charset="0"/>
              </a:rPr>
              <a:t>Bangga sebagai Bangsa Indonesia</a:t>
            </a:r>
            <a:r>
              <a:rPr lang="id-ID" sz="2000" dirty="0">
                <a:latin typeface="Candara" panose="020E0502030303020204" pitchFamily="34" charset="0"/>
              </a:rPr>
              <a:t> </a:t>
            </a:r>
            <a:r>
              <a:rPr lang="id-ID" sz="2000" dirty="0" smtClean="0">
                <a:latin typeface="Candara" panose="020E0502030303020204" pitchFamily="34" charset="0"/>
              </a:rPr>
              <a:t>  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sp>
        <p:nvSpPr>
          <p:cNvPr id="12" name="Flowchart: Manual Input 11"/>
          <p:cNvSpPr/>
          <p:nvPr/>
        </p:nvSpPr>
        <p:spPr>
          <a:xfrm>
            <a:off x="381000" y="965448"/>
            <a:ext cx="7848600" cy="1492429"/>
          </a:xfrm>
          <a:prstGeom prst="flowChartManualInpu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4" name="Group 3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5" name="Group 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7" name="Group 6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9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10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8" name="Picture 7" descr="A picture containing text&#10;&#10;Description automatically generated">
                <a:extLst>
                  <a:ext uri="{FF2B5EF4-FFF2-40B4-BE49-F238E27FC236}">
                    <a16:creationId xmlns:a16="http://schemas.microsoft.com/office/drawing/2014/main" xmlns="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6" name="Rectangle 5"/>
            <p:cNvSpPr/>
            <p:nvPr/>
          </p:nvSpPr>
          <p:spPr>
            <a:xfrm>
              <a:off x="0" y="4722812"/>
              <a:ext cx="1066800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  <p:sp>
        <p:nvSpPr>
          <p:cNvPr id="11" name="Flowchart: Manual Input 10"/>
          <p:cNvSpPr/>
          <p:nvPr/>
        </p:nvSpPr>
        <p:spPr>
          <a:xfrm>
            <a:off x="457200" y="781477"/>
            <a:ext cx="5105400" cy="609600"/>
          </a:xfrm>
          <a:prstGeom prst="flowChartManualInpu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>
                <a:latin typeface="Abadi MT"/>
              </a:rPr>
              <a:t>Aspek nasionalisme masyarakat Indonesia</a:t>
            </a:r>
            <a:r>
              <a:rPr lang="id-ID" sz="2000" dirty="0">
                <a:latin typeface="Abadi MT"/>
              </a:rPr>
              <a:t>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57200" y="1377504"/>
            <a:ext cx="77724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000" dirty="0">
                <a:solidFill>
                  <a:srgbClr val="242021"/>
                </a:solidFill>
                <a:latin typeface="Abadi MT"/>
              </a:rPr>
              <a:t>Sisi nasionalisme </a:t>
            </a:r>
            <a:r>
              <a:rPr lang="id-ID" sz="2000" dirty="0" smtClean="0">
                <a:solidFill>
                  <a:srgbClr val="242021"/>
                </a:solidFill>
                <a:latin typeface="Abadi MT"/>
              </a:rPr>
              <a:t>menyebabkan seseorang lebih mengedepankan pemakaian </a:t>
            </a:r>
            <a:r>
              <a:rPr lang="id-ID" sz="2000" dirty="0">
                <a:solidFill>
                  <a:srgbClr val="242021"/>
                </a:solidFill>
                <a:latin typeface="Abadi MT"/>
              </a:rPr>
              <a:t>produk dalam </a:t>
            </a:r>
            <a:r>
              <a:rPr lang="id-ID" sz="2000" dirty="0" smtClean="0">
                <a:solidFill>
                  <a:srgbClr val="242021"/>
                </a:solidFill>
                <a:latin typeface="Abadi MT"/>
              </a:rPr>
              <a:t>negeri dibanding produk </a:t>
            </a:r>
            <a:r>
              <a:rPr lang="id-ID" sz="2000" dirty="0">
                <a:solidFill>
                  <a:srgbClr val="242021"/>
                </a:solidFill>
                <a:latin typeface="Abadi MT"/>
              </a:rPr>
              <a:t>impor yang menjadi alternatif </a:t>
            </a:r>
            <a:r>
              <a:rPr lang="id-ID" sz="2000" dirty="0" smtClean="0">
                <a:solidFill>
                  <a:srgbClr val="242021"/>
                </a:solidFill>
                <a:latin typeface="Abadi MT"/>
              </a:rPr>
              <a:t>bagi pemenuhan kebutuhannya</a:t>
            </a:r>
            <a:r>
              <a:rPr lang="id-ID" sz="2000" dirty="0" smtClean="0">
                <a:latin typeface="Abadi MT"/>
              </a:rPr>
              <a:t>.</a:t>
            </a:r>
            <a:endParaRPr lang="id-ID" sz="2000" dirty="0">
              <a:latin typeface="Abadi MT"/>
            </a:endParaRPr>
          </a:p>
        </p:txBody>
      </p:sp>
      <p:sp>
        <p:nvSpPr>
          <p:cNvPr id="14" name="Flowchart: Manual Input 13"/>
          <p:cNvSpPr/>
          <p:nvPr/>
        </p:nvSpPr>
        <p:spPr>
          <a:xfrm>
            <a:off x="381000" y="2823449"/>
            <a:ext cx="7848600" cy="1492429"/>
          </a:xfrm>
          <a:prstGeom prst="flowChartManualInput">
            <a:avLst/>
          </a:prstGeom>
          <a:solidFill>
            <a:schemeClr val="bg1"/>
          </a:solidFill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5" name="Flowchart: Manual Input 14"/>
          <p:cNvSpPr/>
          <p:nvPr/>
        </p:nvSpPr>
        <p:spPr>
          <a:xfrm>
            <a:off x="457200" y="2639478"/>
            <a:ext cx="5105400" cy="609600"/>
          </a:xfrm>
          <a:prstGeom prst="flowChartManualInput">
            <a:avLst/>
          </a:prstGeom>
          <a:solidFill>
            <a:srgbClr val="FF0066"/>
          </a:solidFill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>
                <a:latin typeface="Abadi MT"/>
              </a:rPr>
              <a:t>Aspek nasionalisme masyarakat Indonesia</a:t>
            </a:r>
            <a:r>
              <a:rPr lang="id-ID" sz="2000" dirty="0">
                <a:latin typeface="Abadi MT"/>
              </a:rPr>
              <a:t>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57200" y="3235505"/>
            <a:ext cx="77724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000" dirty="0">
                <a:latin typeface="Abadi MT"/>
              </a:rPr>
              <a:t>Rasionalisme menyebabkan seseorang </a:t>
            </a:r>
            <a:r>
              <a:rPr lang="id-ID" sz="2000" dirty="0" smtClean="0">
                <a:latin typeface="Abadi MT"/>
              </a:rPr>
              <a:t>cenderung menempatkan pilihan atas </a:t>
            </a:r>
            <a:r>
              <a:rPr lang="id-ID" sz="2000" dirty="0">
                <a:latin typeface="Abadi MT"/>
              </a:rPr>
              <a:t>produk yang </a:t>
            </a:r>
            <a:r>
              <a:rPr lang="id-ID" sz="2000" dirty="0" smtClean="0">
                <a:latin typeface="Abadi MT"/>
              </a:rPr>
              <a:t>digunakannya berdasarkan </a:t>
            </a:r>
            <a:r>
              <a:rPr lang="id-ID" sz="2000" dirty="0">
                <a:latin typeface="Abadi MT"/>
              </a:rPr>
              <a:t>atas pandangan yang lebih </a:t>
            </a:r>
            <a:r>
              <a:rPr lang="id-ID" sz="2000" dirty="0" smtClean="0">
                <a:latin typeface="Abadi MT"/>
              </a:rPr>
              <a:t>realistis. </a:t>
            </a:r>
            <a:endParaRPr lang="id-ID" sz="2000" dirty="0">
              <a:latin typeface="Abadi MT"/>
            </a:endParaRPr>
          </a:p>
        </p:txBody>
      </p:sp>
    </p:spTree>
    <p:extLst>
      <p:ext uri="{BB962C8B-B14F-4D97-AF65-F5344CB8AC3E}">
        <p14:creationId xmlns:p14="http://schemas.microsoft.com/office/powerpoint/2010/main" val="2723369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/>
      <p:bldP spid="15" grpId="0" animBg="1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4"/>
          <p:cNvSpPr txBox="1"/>
          <p:nvPr/>
        </p:nvSpPr>
        <p:spPr>
          <a:xfrm>
            <a:off x="0" y="133350"/>
            <a:ext cx="9143999" cy="401816"/>
          </a:xfrm>
          <a:prstGeom prst="rect">
            <a:avLst/>
          </a:prstGeom>
          <a:solidFill>
            <a:srgbClr val="2C987E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d-ID" sz="2000" b="1" dirty="0" smtClean="0">
                <a:latin typeface="Candara" panose="020E0502030303020204" pitchFamily="34" charset="0"/>
              </a:rPr>
              <a:t>D. </a:t>
            </a:r>
            <a:r>
              <a:rPr lang="id-ID" sz="2000" b="1" dirty="0">
                <a:latin typeface="Candara" panose="020E0502030303020204" pitchFamily="34" charset="0"/>
              </a:rPr>
              <a:t>Bangga sebagai Bangsa Indonesia</a:t>
            </a:r>
            <a:r>
              <a:rPr lang="id-ID" sz="2000" dirty="0">
                <a:latin typeface="Candara" panose="020E0502030303020204" pitchFamily="34" charset="0"/>
              </a:rPr>
              <a:t> </a:t>
            </a:r>
            <a:r>
              <a:rPr lang="id-ID" sz="2000" dirty="0" smtClean="0">
                <a:latin typeface="Candara" panose="020E0502030303020204" pitchFamily="34" charset="0"/>
              </a:rPr>
              <a:t>  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5" name="Group 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7" name="Group 6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9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10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8" name="Picture 7" descr="A picture containing text&#10;&#10;Description automatically generated">
                <a:extLst>
                  <a:ext uri="{FF2B5EF4-FFF2-40B4-BE49-F238E27FC236}">
                    <a16:creationId xmlns:a16="http://schemas.microsoft.com/office/drawing/2014/main" xmlns="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6" name="Rectangle 5"/>
            <p:cNvSpPr/>
            <p:nvPr/>
          </p:nvSpPr>
          <p:spPr>
            <a:xfrm>
              <a:off x="0" y="4722812"/>
              <a:ext cx="1066800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  <p:sp>
        <p:nvSpPr>
          <p:cNvPr id="11" name="Rectangle 10"/>
          <p:cNvSpPr/>
          <p:nvPr/>
        </p:nvSpPr>
        <p:spPr>
          <a:xfrm>
            <a:off x="0" y="644664"/>
            <a:ext cx="8305800" cy="70788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id-ID" sz="2000" dirty="0" smtClean="0">
                <a:solidFill>
                  <a:srgbClr val="242021"/>
                </a:solidFill>
                <a:latin typeface="Abadi MT"/>
              </a:rPr>
              <a:t>Strategi </a:t>
            </a:r>
            <a:r>
              <a:rPr lang="id-ID" sz="2000" dirty="0">
                <a:solidFill>
                  <a:srgbClr val="242021"/>
                </a:solidFill>
                <a:latin typeface="Abadi MT"/>
              </a:rPr>
              <a:t>yang dapat dilakukan </a:t>
            </a:r>
            <a:r>
              <a:rPr lang="id-ID" sz="2000" dirty="0" smtClean="0">
                <a:solidFill>
                  <a:srgbClr val="242021"/>
                </a:solidFill>
                <a:latin typeface="Abadi MT"/>
              </a:rPr>
              <a:t>terhadap konsumen dan </a:t>
            </a:r>
            <a:r>
              <a:rPr lang="id-ID" sz="2000" dirty="0">
                <a:solidFill>
                  <a:srgbClr val="242021"/>
                </a:solidFill>
                <a:latin typeface="Abadi MT"/>
              </a:rPr>
              <a:t>produsen </a:t>
            </a:r>
            <a:r>
              <a:rPr lang="id-ID" sz="2000" dirty="0" smtClean="0">
                <a:solidFill>
                  <a:srgbClr val="242021"/>
                </a:solidFill>
                <a:latin typeface="Abadi MT"/>
              </a:rPr>
              <a:t>terkait penggunaan </a:t>
            </a:r>
            <a:r>
              <a:rPr lang="id-ID" sz="2000" dirty="0">
                <a:solidFill>
                  <a:srgbClr val="242021"/>
                </a:solidFill>
                <a:latin typeface="Abadi MT"/>
              </a:rPr>
              <a:t>produk dalam </a:t>
            </a:r>
            <a:r>
              <a:rPr lang="id-ID" sz="2000" dirty="0" smtClean="0">
                <a:solidFill>
                  <a:srgbClr val="242021"/>
                </a:solidFill>
                <a:latin typeface="Abadi MT"/>
              </a:rPr>
              <a:t>negeri</a:t>
            </a:r>
            <a:endParaRPr lang="id-ID" sz="2000" dirty="0">
              <a:latin typeface="Abadi MT"/>
            </a:endParaRPr>
          </a:p>
        </p:txBody>
      </p:sp>
      <p:graphicFrame>
        <p:nvGraphicFramePr>
          <p:cNvPr id="12" name="Diagram 11"/>
          <p:cNvGraphicFramePr/>
          <p:nvPr>
            <p:extLst>
              <p:ext uri="{D42A27DB-BD31-4B8C-83A1-F6EECF244321}">
                <p14:modId xmlns:p14="http://schemas.microsoft.com/office/powerpoint/2010/main" val="3900714673"/>
              </p:ext>
            </p:extLst>
          </p:nvPr>
        </p:nvGraphicFramePr>
        <p:xfrm>
          <a:off x="685800" y="1123950"/>
          <a:ext cx="7924800" cy="33356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1931346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Graphic spid="12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4"/>
          <p:cNvSpPr txBox="1"/>
          <p:nvPr/>
        </p:nvSpPr>
        <p:spPr>
          <a:xfrm>
            <a:off x="0" y="133350"/>
            <a:ext cx="9143999" cy="401816"/>
          </a:xfrm>
          <a:prstGeom prst="rect">
            <a:avLst/>
          </a:prstGeom>
          <a:solidFill>
            <a:srgbClr val="2C987E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d-ID" sz="2000" b="1" dirty="0" smtClean="0">
                <a:latin typeface="Candara" panose="020E0502030303020204" pitchFamily="34" charset="0"/>
              </a:rPr>
              <a:t>D. </a:t>
            </a:r>
            <a:r>
              <a:rPr lang="id-ID" sz="2000" b="1" dirty="0">
                <a:latin typeface="Candara" panose="020E0502030303020204" pitchFamily="34" charset="0"/>
              </a:rPr>
              <a:t>Bangga sebagai Bangsa Indonesia</a:t>
            </a:r>
            <a:r>
              <a:rPr lang="id-ID" sz="2000" dirty="0">
                <a:latin typeface="Candara" panose="020E0502030303020204" pitchFamily="34" charset="0"/>
              </a:rPr>
              <a:t> </a:t>
            </a:r>
            <a:r>
              <a:rPr lang="id-ID" sz="2000" dirty="0" smtClean="0">
                <a:latin typeface="Candara" panose="020E0502030303020204" pitchFamily="34" charset="0"/>
              </a:rPr>
              <a:t>  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5" name="Group 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7" name="Group 6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9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10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8" name="Picture 7" descr="A picture containing text&#10;&#10;Description automatically generated">
                <a:extLst>
                  <a:ext uri="{FF2B5EF4-FFF2-40B4-BE49-F238E27FC236}">
                    <a16:creationId xmlns:a16="http://schemas.microsoft.com/office/drawing/2014/main" xmlns="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6" name="Rectangle 5"/>
            <p:cNvSpPr/>
            <p:nvPr/>
          </p:nvSpPr>
          <p:spPr>
            <a:xfrm>
              <a:off x="0" y="4722812"/>
              <a:ext cx="1066800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926592" y="1554734"/>
            <a:ext cx="7607808" cy="2377440"/>
            <a:chOff x="316992" y="650791"/>
            <a:chExt cx="7607808" cy="2377440"/>
          </a:xfrm>
        </p:grpSpPr>
        <p:sp>
          <p:nvSpPr>
            <p:cNvPr id="13" name="Rectangle 12"/>
            <p:cNvSpPr/>
            <p:nvPr/>
          </p:nvSpPr>
          <p:spPr>
            <a:xfrm>
              <a:off x="316992" y="650791"/>
              <a:ext cx="7607808" cy="2377440"/>
            </a:xfrm>
            <a:prstGeom prst="rect">
              <a:avLst/>
            </a:prstGeom>
            <a:solidFill>
              <a:schemeClr val="accent6">
                <a:lumMod val="20000"/>
                <a:lumOff val="80000"/>
                <a:alpha val="40000"/>
              </a:schemeClr>
            </a:solidFill>
          </p:spPr>
          <p:style>
            <a:lnRef idx="1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Rectangle 13"/>
            <p:cNvSpPr/>
            <p:nvPr/>
          </p:nvSpPr>
          <p:spPr>
            <a:xfrm>
              <a:off x="316992" y="650791"/>
              <a:ext cx="7607808" cy="237744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10319" tIns="91440" rIns="91440" bIns="91440" numCol="1" spcCol="1270" anchor="t" anchorCtr="0">
              <a:noAutofit/>
            </a:bodyPr>
            <a:lstStyle/>
            <a:p>
              <a:pPr lvl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d-ID" sz="2400" b="0" i="0" kern="1200" dirty="0" smtClean="0">
                  <a:latin typeface="Abadi MT"/>
                </a:rPr>
                <a:t>Sisi </a:t>
              </a:r>
              <a:r>
                <a:rPr lang="id-ID" sz="2400" dirty="0">
                  <a:latin typeface="Abadi MT"/>
                </a:rPr>
                <a:t>p</a:t>
              </a:r>
              <a:r>
                <a:rPr lang="id-ID" sz="2400" b="0" i="0" kern="1200" dirty="0" smtClean="0">
                  <a:latin typeface="Abadi MT"/>
                </a:rPr>
                <a:t>rodusen</a:t>
              </a:r>
              <a:r>
                <a:rPr lang="id-ID" sz="2400" b="0" kern="1200" dirty="0" smtClean="0">
                  <a:latin typeface="Abadi MT"/>
                </a:rPr>
                <a:t/>
              </a:r>
              <a:br>
                <a:rPr lang="id-ID" sz="2400" b="0" kern="1200" dirty="0" smtClean="0">
                  <a:latin typeface="Abadi MT"/>
                </a:rPr>
              </a:br>
              <a:endParaRPr lang="id-ID" sz="2400" b="0" kern="1200" dirty="0">
                <a:latin typeface="Abadi MT"/>
              </a:endParaRPr>
            </a:p>
            <a:p>
              <a:pPr marL="171450" lvl="1" indent="-171450" defTabSz="8445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id-ID" sz="2000" dirty="0">
                  <a:latin typeface="Abadi MT"/>
                </a:rPr>
                <a:t>Peningkatan kualitas atau mutu produk. Hal ini </a:t>
              </a:r>
              <a:r>
                <a:rPr lang="id-ID" sz="2000" dirty="0" smtClean="0">
                  <a:latin typeface="Abadi MT"/>
                </a:rPr>
                <a:t>penting dilakukan </a:t>
              </a:r>
              <a:r>
                <a:rPr lang="id-ID" sz="2000" dirty="0">
                  <a:latin typeface="Abadi MT"/>
                </a:rPr>
                <a:t>agar masyarakat bersedia </a:t>
              </a:r>
              <a:r>
                <a:rPr lang="id-ID" sz="2000" dirty="0" smtClean="0">
                  <a:latin typeface="Abadi MT"/>
                </a:rPr>
                <a:t>mengonsumsi produk nasional.</a:t>
              </a:r>
            </a:p>
            <a:p>
              <a:pPr marL="171450" lvl="1" indent="-171450" defTabSz="8445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id-ID" sz="2000" dirty="0">
                  <a:latin typeface="Abadi MT"/>
                </a:rPr>
                <a:t>Penetapan harga yang </a:t>
              </a:r>
              <a:r>
                <a:rPr lang="id-ID" sz="2000" dirty="0" smtClean="0">
                  <a:latin typeface="Abadi MT"/>
                </a:rPr>
                <a:t>bersaing.</a:t>
              </a:r>
            </a:p>
          </p:txBody>
        </p:sp>
      </p:grpSp>
      <p:sp>
        <p:nvSpPr>
          <p:cNvPr id="12" name="Rectangle 11"/>
          <p:cNvSpPr/>
          <p:nvPr/>
        </p:nvSpPr>
        <p:spPr>
          <a:xfrm>
            <a:off x="609600" y="1211326"/>
            <a:ext cx="1664208" cy="2496312"/>
          </a:xfrm>
          <a:prstGeom prst="rect">
            <a:avLst/>
          </a:prstGeom>
        </p:spPr>
        <p:style>
          <a:lnRef idx="1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50000"/>
              <a:hueOff val="0"/>
              <a:satOff val="0"/>
              <a:lumOff val="0"/>
              <a:alphaOff val="0"/>
            </a:schemeClr>
          </a:fillRef>
          <a:effectRef idx="1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18923687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3762425" y="133350"/>
            <a:ext cx="1619150" cy="457200"/>
            <a:chOff x="3762425" y="133350"/>
            <a:chExt cx="1619150" cy="457200"/>
          </a:xfrm>
        </p:grpSpPr>
        <p:sp>
          <p:nvSpPr>
            <p:cNvPr id="12" name="Parallelogram 11"/>
            <p:cNvSpPr/>
            <p:nvPr/>
          </p:nvSpPr>
          <p:spPr>
            <a:xfrm>
              <a:off x="3762425" y="133350"/>
              <a:ext cx="1619150" cy="457200"/>
            </a:xfrm>
            <a:prstGeom prst="parallelogram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3957840" y="161895"/>
              <a:ext cx="122832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Cambria" pitchFamily="18" charset="0"/>
                  <a:ea typeface="Cambria" pitchFamily="18" charset="0"/>
                  <a:cs typeface="Calibri" pitchFamily="34" charset="0"/>
                </a:rPr>
                <a:t>BAB </a:t>
              </a:r>
              <a:r>
                <a:rPr lang="en-US" sz="2000" b="1" dirty="0" smtClean="0">
                  <a:solidFill>
                    <a:schemeClr val="bg1"/>
                  </a:solidFill>
                  <a:latin typeface="Cambria" pitchFamily="18" charset="0"/>
                  <a:ea typeface="Cambria" pitchFamily="18" charset="0"/>
                  <a:cs typeface="Calibri" pitchFamily="34" charset="0"/>
                </a:rPr>
                <a:t>1</a:t>
              </a:r>
              <a:endParaRPr lang="en-US" sz="2000" b="1" dirty="0">
                <a:solidFill>
                  <a:schemeClr val="bg1"/>
                </a:solidFill>
                <a:latin typeface="Cambria" pitchFamily="18" charset="0"/>
                <a:ea typeface="Cambria" pitchFamily="18" charset="0"/>
                <a:cs typeface="Calibri" pitchFamily="34" charset="0"/>
              </a:endParaRPr>
            </a:p>
          </p:txBody>
        </p:sp>
      </p:grpSp>
      <p:sp>
        <p:nvSpPr>
          <p:cNvPr id="15" name="Rectangle 14"/>
          <p:cNvSpPr/>
          <p:nvPr/>
        </p:nvSpPr>
        <p:spPr>
          <a:xfrm>
            <a:off x="1191505" y="666750"/>
            <a:ext cx="6760990" cy="408739"/>
          </a:xfrm>
          <a:prstGeom prst="rect">
            <a:avLst/>
          </a:prstGeom>
        </p:spPr>
        <p:txBody>
          <a:bodyPr wrap="square" lIns="39027" tIns="19513" rIns="39027" bIns="19513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  <a:latin typeface="Candara" pitchFamily="34" charset="0"/>
                <a:cs typeface="Calibri" pitchFamily="34" charset="0"/>
              </a:rPr>
              <a:t>PANCASILA</a:t>
            </a:r>
            <a:endParaRPr lang="en-US" sz="2400" b="1" dirty="0">
              <a:solidFill>
                <a:srgbClr val="002060"/>
              </a:solidFill>
              <a:latin typeface="Candara" pitchFamily="34" charset="0"/>
              <a:cs typeface="Calibri" pitchFamily="34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25" name="Group 2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27" name="Group 26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29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30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28" name="Picture 27" descr="A picture containing text&#10;&#10;Description automatically generated">
                <a:extLst>
                  <a:ext uri="{FF2B5EF4-FFF2-40B4-BE49-F238E27FC236}">
                    <a16:creationId xmlns:a16="http://schemas.microsoft.com/office/drawing/2014/main" xmlns="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26" name="Rectangle 25"/>
            <p:cNvSpPr/>
            <p:nvPr/>
          </p:nvSpPr>
          <p:spPr>
            <a:xfrm>
              <a:off x="0" y="4722812"/>
              <a:ext cx="1066800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  <p:pic>
        <p:nvPicPr>
          <p:cNvPr id="2050" name="Picture 2" descr="D:\Kurikulum Merdeka\PP\PP SMP 7\Bab 2\Gambar Bab 2\Lambang Pancasila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7151" y="1422168"/>
            <a:ext cx="2627328" cy="3213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Group 18"/>
          <p:cNvGrpSpPr/>
          <p:nvPr/>
        </p:nvGrpSpPr>
        <p:grpSpPr>
          <a:xfrm>
            <a:off x="0" y="1413510"/>
            <a:ext cx="4542830" cy="2890183"/>
            <a:chOff x="0" y="1413510"/>
            <a:chExt cx="4542830" cy="2890183"/>
          </a:xfrm>
        </p:grpSpPr>
        <p:sp>
          <p:nvSpPr>
            <p:cNvPr id="17" name="TextBox 16"/>
            <p:cNvSpPr txBox="1"/>
            <p:nvPr/>
          </p:nvSpPr>
          <p:spPr>
            <a:xfrm>
              <a:off x="0" y="1779051"/>
              <a:ext cx="4542830" cy="2524642"/>
            </a:xfrm>
            <a:prstGeom prst="rect">
              <a:avLst/>
            </a:prstGeom>
            <a:solidFill>
              <a:schemeClr val="accent6">
                <a:lumMod val="40000"/>
                <a:lumOff val="60000"/>
                <a:alpha val="80000"/>
              </a:schemeClr>
            </a:solidFill>
          </p:spPr>
          <p:txBody>
            <a:bodyPr wrap="square" lIns="214226" tIns="107113" rIns="214226" bIns="107113" rtlCol="0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id-ID" sz="1400" noProof="1" smtClean="0">
                  <a:latin typeface="Candara" panose="020E0502030303020204" pitchFamily="34" charset="0"/>
                  <a:cs typeface="Calibri" pitchFamily="34" charset="0"/>
                </a:rPr>
                <a:t>Peserta didik diharapkan mampu:</a:t>
              </a:r>
            </a:p>
            <a:p>
              <a:pPr marL="317091" indent="-317091">
                <a:spcBef>
                  <a:spcPts val="300"/>
                </a:spcBef>
                <a:buFont typeface="Arial" pitchFamily="34" charset="0"/>
                <a:buChar char="•"/>
              </a:pPr>
              <a:r>
                <a:rPr lang="id-ID" sz="1400" dirty="0" smtClean="0">
                  <a:latin typeface="Candara" panose="020E0502030303020204" pitchFamily="34" charset="0"/>
                </a:rPr>
                <a:t>menganalisis </a:t>
              </a:r>
              <a:r>
                <a:rPr lang="id-ID" sz="1400" dirty="0">
                  <a:latin typeface="Candara" panose="020E0502030303020204" pitchFamily="34" charset="0"/>
                </a:rPr>
                <a:t>pandangan para pendiri negara mengenai rumusan Pancasila sebagai</a:t>
              </a:r>
              <a:br>
                <a:rPr lang="id-ID" sz="1400" dirty="0">
                  <a:latin typeface="Candara" panose="020E0502030303020204" pitchFamily="34" charset="0"/>
                </a:rPr>
              </a:br>
              <a:r>
                <a:rPr lang="id-ID" sz="1400" dirty="0">
                  <a:latin typeface="Candara" panose="020E0502030303020204" pitchFamily="34" charset="0"/>
                </a:rPr>
                <a:t>dasar </a:t>
              </a:r>
              <a:r>
                <a:rPr lang="id-ID" sz="1400" dirty="0" smtClean="0">
                  <a:latin typeface="Candara" panose="020E0502030303020204" pitchFamily="34" charset="0"/>
                </a:rPr>
                <a:t>negara;</a:t>
              </a:r>
              <a:endParaRPr lang="id-ID" sz="1400" noProof="1" smtClean="0">
                <a:latin typeface="Candara" panose="020E0502030303020204" pitchFamily="34" charset="0"/>
                <a:cs typeface="Calibri" pitchFamily="34" charset="0"/>
              </a:endParaRPr>
            </a:p>
            <a:p>
              <a:pPr marL="317091" indent="-317091">
                <a:spcBef>
                  <a:spcPts val="300"/>
                </a:spcBef>
                <a:buFont typeface="Arial" pitchFamily="34" charset="0"/>
                <a:buChar char="•"/>
              </a:pPr>
              <a:r>
                <a:rPr lang="id-ID" sz="1400" dirty="0">
                  <a:latin typeface="Candara" panose="020E0502030303020204" pitchFamily="34" charset="0"/>
                </a:rPr>
                <a:t>menguraikan kedudukan dan fungsi Pancasila bagi bangsa dan Negara </a:t>
              </a:r>
              <a:r>
                <a:rPr lang="id-ID" sz="1400" dirty="0" smtClean="0">
                  <a:latin typeface="Candara" panose="020E0502030303020204" pitchFamily="34" charset="0"/>
                </a:rPr>
                <a:t>Indonesia;</a:t>
              </a:r>
            </a:p>
            <a:p>
              <a:pPr marL="317091" indent="-317091">
                <a:spcBef>
                  <a:spcPts val="300"/>
                </a:spcBef>
                <a:buFont typeface="Arial" pitchFamily="34" charset="0"/>
                <a:buChar char="•"/>
              </a:pPr>
              <a:r>
                <a:rPr lang="id-ID" sz="1400" dirty="0">
                  <a:latin typeface="Candara" panose="020E0502030303020204" pitchFamily="34" charset="0"/>
                </a:rPr>
                <a:t>menjelaskan nilai-nilai Pancasila dalam kehidupan sehari-hari; </a:t>
              </a:r>
              <a:r>
                <a:rPr lang="id-ID" sz="1400" dirty="0" smtClean="0">
                  <a:latin typeface="Candara" panose="020E0502030303020204" pitchFamily="34" charset="0"/>
                </a:rPr>
                <a:t>dan</a:t>
              </a:r>
            </a:p>
            <a:p>
              <a:pPr marL="317091" indent="-317091">
                <a:spcBef>
                  <a:spcPts val="300"/>
                </a:spcBef>
                <a:buFont typeface="Arial" pitchFamily="34" charset="0"/>
                <a:buChar char="•"/>
              </a:pPr>
              <a:r>
                <a:rPr lang="id-ID" sz="1400" dirty="0">
                  <a:latin typeface="Candara" panose="020E0502030303020204" pitchFamily="34" charset="0"/>
                </a:rPr>
                <a:t>memberikan contoh penggunaan produk dalam </a:t>
              </a:r>
              <a:r>
                <a:rPr lang="id-ID" sz="1400" dirty="0" smtClean="0">
                  <a:latin typeface="Candara" panose="020E0502030303020204" pitchFamily="34" charset="0"/>
                </a:rPr>
                <a:t>negeri.</a:t>
              </a:r>
              <a:endParaRPr lang="id-ID" sz="1400" noProof="1" smtClean="0">
                <a:latin typeface="Candara" panose="020E0502030303020204" pitchFamily="34" charset="0"/>
                <a:cs typeface="Calibri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0" y="1413510"/>
              <a:ext cx="4542830" cy="369332"/>
            </a:xfrm>
            <a:prstGeom prst="rect">
              <a:avLst/>
            </a:prstGeom>
            <a:solidFill>
              <a:srgbClr val="2C987E">
                <a:alpha val="80000"/>
              </a:srgb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id-ID" b="1" noProof="1" smtClean="0">
                  <a:solidFill>
                    <a:schemeClr val="bg1"/>
                  </a:solidFill>
                  <a:latin typeface="Candara" pitchFamily="34" charset="0"/>
                  <a:ea typeface="Tahoma" pitchFamily="34" charset="0"/>
                  <a:cs typeface="Calibri" pitchFamily="34" charset="0"/>
                </a:rPr>
                <a:t>Tujuan Pembelajaran</a:t>
              </a:r>
              <a:endParaRPr lang="id-ID" noProof="1">
                <a:solidFill>
                  <a:schemeClr val="bg1"/>
                </a:solidFill>
                <a:latin typeface="Candar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562638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51419" y="1363998"/>
            <a:ext cx="2708921" cy="3743484"/>
          </a:xfrm>
          <a:prstGeom prst="rect">
            <a:avLst/>
          </a:prstGeom>
        </p:spPr>
      </p:pic>
      <p:sp>
        <p:nvSpPr>
          <p:cNvPr id="3" name="TextBox 34"/>
          <p:cNvSpPr txBox="1"/>
          <p:nvPr/>
        </p:nvSpPr>
        <p:spPr>
          <a:xfrm>
            <a:off x="0" y="133350"/>
            <a:ext cx="9143999" cy="401816"/>
          </a:xfrm>
          <a:prstGeom prst="rect">
            <a:avLst/>
          </a:prstGeom>
          <a:solidFill>
            <a:srgbClr val="2C987E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d-ID" sz="2000" b="1" dirty="0" smtClean="0">
                <a:latin typeface="Candara" panose="020E0502030303020204" pitchFamily="34" charset="0"/>
              </a:rPr>
              <a:t>D. </a:t>
            </a:r>
            <a:r>
              <a:rPr lang="id-ID" sz="2000" b="1" dirty="0">
                <a:latin typeface="Candara" panose="020E0502030303020204" pitchFamily="34" charset="0"/>
              </a:rPr>
              <a:t>Bangga sebagai Bangsa Indonesia</a:t>
            </a:r>
            <a:r>
              <a:rPr lang="id-ID" sz="2000" dirty="0">
                <a:latin typeface="Candara" panose="020E0502030303020204" pitchFamily="34" charset="0"/>
              </a:rPr>
              <a:t> </a:t>
            </a:r>
            <a:r>
              <a:rPr lang="id-ID" sz="2000" dirty="0" smtClean="0">
                <a:latin typeface="Candara" panose="020E0502030303020204" pitchFamily="34" charset="0"/>
              </a:rPr>
              <a:t>  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5" name="Group 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7" name="Group 6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9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8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10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8" name="Picture 7" descr="A picture containing text&#10;&#10;Description automatically generated">
                <a:extLst>
                  <a:ext uri="{FF2B5EF4-FFF2-40B4-BE49-F238E27FC236}">
                    <a16:creationId xmlns:a16="http://schemas.microsoft.com/office/drawing/2014/main" xmlns="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6" name="Rectangle 5"/>
            <p:cNvSpPr/>
            <p:nvPr/>
          </p:nvSpPr>
          <p:spPr>
            <a:xfrm>
              <a:off x="0" y="4722812"/>
              <a:ext cx="1066800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  <p:sp>
        <p:nvSpPr>
          <p:cNvPr id="12" name="Google Shape;384;p16"/>
          <p:cNvSpPr/>
          <p:nvPr/>
        </p:nvSpPr>
        <p:spPr>
          <a:xfrm flipH="1">
            <a:off x="2995540" y="943576"/>
            <a:ext cx="5913259" cy="2861256"/>
          </a:xfrm>
          <a:prstGeom prst="horizontalScroll">
            <a:avLst>
              <a:gd name="adj" fmla="val 12500"/>
            </a:avLst>
          </a:prstGeom>
          <a:solidFill>
            <a:schemeClr val="accent5">
              <a:lumMod val="20000"/>
              <a:lumOff val="80000"/>
              <a:alpha val="87843"/>
            </a:schemeClr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r>
              <a:rPr lang="id-ID" sz="2000" dirty="0" smtClean="0"/>
              <a:t>Bangga menjadi bangsa </a:t>
            </a:r>
            <a:r>
              <a:rPr lang="id-ID" sz="2000" dirty="0"/>
              <a:t>Indonesia adalah berbesar hati atau merasa </a:t>
            </a:r>
            <a:r>
              <a:rPr lang="id-ID" sz="2000" dirty="0" smtClean="0"/>
              <a:t>gagah karena </a:t>
            </a:r>
            <a:r>
              <a:rPr lang="id-ID" sz="2000" dirty="0"/>
              <a:t>Indonesia </a:t>
            </a:r>
            <a:r>
              <a:rPr lang="id-ID" sz="2000" dirty="0" smtClean="0"/>
              <a:t>memiliki keunggulan</a:t>
            </a:r>
            <a:r>
              <a:rPr lang="id-ID" sz="2000" dirty="0"/>
              <a:t>. Apa saja milik </a:t>
            </a:r>
            <a:r>
              <a:rPr lang="id-ID" sz="2000" dirty="0" smtClean="0"/>
              <a:t>Indonesia yang kita sebagai </a:t>
            </a:r>
            <a:r>
              <a:rPr lang="id-ID" sz="2000" dirty="0"/>
              <a:t>bangsa menganggap sebagai </a:t>
            </a:r>
            <a:r>
              <a:rPr lang="id-ID" sz="2000" dirty="0" smtClean="0"/>
              <a:t>keunggulan dan </a:t>
            </a:r>
            <a:r>
              <a:rPr lang="id-ID" sz="2000" dirty="0"/>
              <a:t>dapat membuat kita bangga sebagai </a:t>
            </a:r>
            <a:r>
              <a:rPr lang="id-ID" sz="2000" dirty="0" smtClean="0"/>
              <a:t>bangsa Indonesia?</a:t>
            </a:r>
            <a:endParaRPr sz="2000" dirty="0">
              <a:solidFill>
                <a:schemeClr val="lt1"/>
              </a:solidFill>
              <a:latin typeface="Abadi MT"/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849082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3353"/>
            <a:ext cx="9144000" cy="5168757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9EB0F055-6AF1-4170-A84B-7539454F9EBD}"/>
              </a:ext>
            </a:extLst>
          </p:cNvPr>
          <p:cNvSpPr/>
          <p:nvPr/>
        </p:nvSpPr>
        <p:spPr>
          <a:xfrm>
            <a:off x="6172201" y="0"/>
            <a:ext cx="2971798" cy="51435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ID" sz="2400" dirty="0">
              <a:solidFill>
                <a:srgbClr val="FF3399"/>
              </a:solidFill>
            </a:endParaRPr>
          </a:p>
        </p:txBody>
      </p:sp>
      <p:sp>
        <p:nvSpPr>
          <p:cNvPr id="3" name="TextBox 34"/>
          <p:cNvSpPr txBox="1"/>
          <p:nvPr/>
        </p:nvSpPr>
        <p:spPr>
          <a:xfrm>
            <a:off x="0" y="133350"/>
            <a:ext cx="9143999" cy="401816"/>
          </a:xfrm>
          <a:prstGeom prst="rect">
            <a:avLst/>
          </a:prstGeom>
          <a:solidFill>
            <a:srgbClr val="2C987E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d-ID" sz="2000" b="1" dirty="0" smtClean="0">
                <a:latin typeface="Candara" panose="020E0502030303020204" pitchFamily="34" charset="0"/>
              </a:rPr>
              <a:t>D. </a:t>
            </a:r>
            <a:r>
              <a:rPr lang="id-ID" sz="2000" b="1" dirty="0">
                <a:latin typeface="Candara" panose="020E0502030303020204" pitchFamily="34" charset="0"/>
              </a:rPr>
              <a:t>Bangga sebagai Bangsa Indonesia</a:t>
            </a:r>
            <a:r>
              <a:rPr lang="id-ID" sz="2000" dirty="0">
                <a:latin typeface="Candara" panose="020E0502030303020204" pitchFamily="34" charset="0"/>
              </a:rPr>
              <a:t> </a:t>
            </a:r>
            <a:r>
              <a:rPr lang="id-ID" sz="2000" dirty="0" smtClean="0">
                <a:latin typeface="Candara" panose="020E0502030303020204" pitchFamily="34" charset="0"/>
              </a:rPr>
              <a:t>  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5" name="Group 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7" name="Group 6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9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10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8" name="Picture 7" descr="A picture containing text&#10;&#10;Description automatically generated">
                <a:extLst>
                  <a:ext uri="{FF2B5EF4-FFF2-40B4-BE49-F238E27FC236}">
                    <a16:creationId xmlns:a16="http://schemas.microsoft.com/office/drawing/2014/main" xmlns="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6" name="Rectangle 5"/>
            <p:cNvSpPr/>
            <p:nvPr/>
          </p:nvSpPr>
          <p:spPr>
            <a:xfrm>
              <a:off x="0" y="4722812"/>
              <a:ext cx="1066800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  <p:sp>
        <p:nvSpPr>
          <p:cNvPr id="11" name="Rectangle 10"/>
          <p:cNvSpPr/>
          <p:nvPr/>
        </p:nvSpPr>
        <p:spPr>
          <a:xfrm>
            <a:off x="22578" y="596822"/>
            <a:ext cx="5159022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id-ID" sz="2000" dirty="0">
                <a:latin typeface="Abadi MT"/>
              </a:rPr>
              <a:t>Indonesia Memiliki Kekayaan Sumber Daya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248400" y="730706"/>
            <a:ext cx="28194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000" dirty="0">
                <a:solidFill>
                  <a:srgbClr val="242021"/>
                </a:solidFill>
                <a:latin typeface="Abadi MT"/>
              </a:rPr>
              <a:t>Indonesia memiliki sumber daya alam yang besar </a:t>
            </a:r>
            <a:r>
              <a:rPr lang="id-ID" sz="2000" dirty="0" smtClean="0">
                <a:solidFill>
                  <a:srgbClr val="242021"/>
                </a:solidFill>
                <a:latin typeface="Abadi MT"/>
              </a:rPr>
              <a:t>dan beraneka </a:t>
            </a:r>
            <a:r>
              <a:rPr lang="id-ID" sz="2000" dirty="0">
                <a:solidFill>
                  <a:srgbClr val="242021"/>
                </a:solidFill>
                <a:latin typeface="Abadi MT"/>
              </a:rPr>
              <a:t>ragam. </a:t>
            </a:r>
            <a:r>
              <a:rPr lang="id-ID" sz="2000" dirty="0" smtClean="0">
                <a:solidFill>
                  <a:srgbClr val="242021"/>
                </a:solidFill>
                <a:latin typeface="Abadi MT"/>
              </a:rPr>
              <a:t>Kekayaan sumber </a:t>
            </a:r>
            <a:r>
              <a:rPr lang="id-ID" sz="2000" dirty="0">
                <a:solidFill>
                  <a:srgbClr val="242021"/>
                </a:solidFill>
                <a:latin typeface="Abadi MT"/>
              </a:rPr>
              <a:t>daya alam </a:t>
            </a:r>
            <a:r>
              <a:rPr lang="id-ID" sz="2000" dirty="0" smtClean="0">
                <a:solidFill>
                  <a:srgbClr val="242021"/>
                </a:solidFill>
                <a:latin typeface="Abadi MT"/>
              </a:rPr>
              <a:t>meliputi berbagai </a:t>
            </a:r>
            <a:r>
              <a:rPr lang="id-ID" sz="2000" dirty="0">
                <a:solidFill>
                  <a:srgbClr val="242021"/>
                </a:solidFill>
                <a:latin typeface="Abadi MT"/>
              </a:rPr>
              <a:t>flora, </a:t>
            </a:r>
            <a:r>
              <a:rPr lang="id-ID" sz="2000" dirty="0" smtClean="0">
                <a:solidFill>
                  <a:srgbClr val="242021"/>
                </a:solidFill>
                <a:latin typeface="Abadi MT"/>
              </a:rPr>
              <a:t> fauna</a:t>
            </a:r>
            <a:r>
              <a:rPr lang="id-ID" sz="2000" dirty="0">
                <a:solidFill>
                  <a:srgbClr val="242021"/>
                </a:solidFill>
                <a:latin typeface="Abadi MT"/>
              </a:rPr>
              <a:t>, dan deposit di dalam tanah </a:t>
            </a:r>
            <a:r>
              <a:rPr lang="id-ID" sz="2000" dirty="0" smtClean="0">
                <a:solidFill>
                  <a:srgbClr val="242021"/>
                </a:solidFill>
                <a:latin typeface="Abadi MT"/>
              </a:rPr>
              <a:t>yang melimpah</a:t>
            </a:r>
            <a:r>
              <a:rPr lang="id-ID" sz="2000" dirty="0">
                <a:solidFill>
                  <a:srgbClr val="242021"/>
                </a:solidFill>
                <a:latin typeface="Abadi MT"/>
              </a:rPr>
              <a:t>. Kekayaan alam Indonesia telah dikenal sejak </a:t>
            </a:r>
            <a:r>
              <a:rPr lang="id-ID" sz="2000" dirty="0" smtClean="0">
                <a:solidFill>
                  <a:srgbClr val="242021"/>
                </a:solidFill>
                <a:latin typeface="Abadi MT"/>
              </a:rPr>
              <a:t>lama</a:t>
            </a:r>
            <a:r>
              <a:rPr lang="id-ID" sz="2000" dirty="0" smtClean="0">
                <a:latin typeface="Abadi MT"/>
              </a:rPr>
              <a:t>.</a:t>
            </a:r>
            <a:endParaRPr lang="id-ID" sz="2000" dirty="0">
              <a:latin typeface="Abadi MT"/>
            </a:endParaRPr>
          </a:p>
        </p:txBody>
      </p:sp>
    </p:spTree>
    <p:extLst>
      <p:ext uri="{BB962C8B-B14F-4D97-AF65-F5344CB8AC3E}">
        <p14:creationId xmlns:p14="http://schemas.microsoft.com/office/powerpoint/2010/main" val="22910391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1" grpId="0" animBg="1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1" y="0"/>
            <a:ext cx="9127098" cy="5143500"/>
          </a:xfrm>
          <a:prstGeom prst="rect">
            <a:avLst/>
          </a:prstGeom>
        </p:spPr>
      </p:pic>
      <p:sp>
        <p:nvSpPr>
          <p:cNvPr id="3" name="TextBox 34"/>
          <p:cNvSpPr txBox="1"/>
          <p:nvPr/>
        </p:nvSpPr>
        <p:spPr>
          <a:xfrm>
            <a:off x="0" y="133350"/>
            <a:ext cx="9143999" cy="401816"/>
          </a:xfrm>
          <a:prstGeom prst="rect">
            <a:avLst/>
          </a:prstGeom>
          <a:solidFill>
            <a:srgbClr val="2C987E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d-ID" sz="2000" b="1" dirty="0" smtClean="0">
                <a:latin typeface="Candara" panose="020E0502030303020204" pitchFamily="34" charset="0"/>
              </a:rPr>
              <a:t>D. </a:t>
            </a:r>
            <a:r>
              <a:rPr lang="id-ID" sz="2000" b="1" dirty="0">
                <a:latin typeface="Candara" panose="020E0502030303020204" pitchFamily="34" charset="0"/>
              </a:rPr>
              <a:t>Bangga sebagai Bangsa Indonesia</a:t>
            </a:r>
            <a:r>
              <a:rPr lang="id-ID" sz="2000" dirty="0">
                <a:latin typeface="Candara" panose="020E0502030303020204" pitchFamily="34" charset="0"/>
              </a:rPr>
              <a:t> </a:t>
            </a:r>
            <a:r>
              <a:rPr lang="id-ID" sz="2000" dirty="0" smtClean="0">
                <a:latin typeface="Candara" panose="020E0502030303020204" pitchFamily="34" charset="0"/>
              </a:rPr>
              <a:t>  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5" name="Group 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7" name="Group 6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9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10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8" name="Picture 7" descr="A picture containing text&#10;&#10;Description automatically generated">
                <a:extLst>
                  <a:ext uri="{FF2B5EF4-FFF2-40B4-BE49-F238E27FC236}">
                    <a16:creationId xmlns:a16="http://schemas.microsoft.com/office/drawing/2014/main" xmlns="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6" name="Rectangle 5"/>
            <p:cNvSpPr/>
            <p:nvPr/>
          </p:nvSpPr>
          <p:spPr>
            <a:xfrm>
              <a:off x="0" y="4722812"/>
              <a:ext cx="1066800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  <p:sp>
        <p:nvSpPr>
          <p:cNvPr id="11" name="Rectangle 10"/>
          <p:cNvSpPr/>
          <p:nvPr/>
        </p:nvSpPr>
        <p:spPr>
          <a:xfrm>
            <a:off x="0" y="596116"/>
            <a:ext cx="47244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id-ID" sz="2000" dirty="0" smtClean="0">
                <a:solidFill>
                  <a:srgbClr val="242021"/>
                </a:solidFill>
                <a:latin typeface="Abadi MT"/>
              </a:rPr>
              <a:t>Kekayaan sumber daya </a:t>
            </a:r>
            <a:r>
              <a:rPr lang="id-ID" sz="2000" dirty="0">
                <a:solidFill>
                  <a:srgbClr val="242021"/>
                </a:solidFill>
                <a:latin typeface="Abadi MT"/>
              </a:rPr>
              <a:t>alam </a:t>
            </a:r>
            <a:r>
              <a:rPr lang="id-ID" sz="2000" dirty="0" smtClean="0">
                <a:solidFill>
                  <a:srgbClr val="242021"/>
                </a:solidFill>
                <a:latin typeface="Abadi MT"/>
              </a:rPr>
              <a:t>Indonesia</a:t>
            </a:r>
            <a:endParaRPr lang="id-ID" sz="2000" dirty="0">
              <a:latin typeface="Abadi M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1038126"/>
            <a:ext cx="1219200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id-ID" dirty="0">
                <a:solidFill>
                  <a:srgbClr val="242021"/>
                </a:solidFill>
                <a:latin typeface="Gilam-SemiBold"/>
              </a:rPr>
              <a:t>Pertanian</a:t>
            </a:r>
            <a:r>
              <a:rPr lang="id-ID" dirty="0"/>
              <a:t>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52400" y="3428448"/>
            <a:ext cx="7924800" cy="1123712"/>
          </a:xfrm>
          <a:prstGeom prst="round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id-ID" sz="2000" dirty="0">
                <a:latin typeface="Abadi MT"/>
              </a:rPr>
              <a:t>Indonesia merupakan negara agraris. Banyak </a:t>
            </a:r>
            <a:r>
              <a:rPr lang="id-ID" sz="2000" dirty="0" smtClean="0">
                <a:latin typeface="Abadi MT"/>
              </a:rPr>
              <a:t>penduduk Indonesia </a:t>
            </a:r>
            <a:r>
              <a:rPr lang="id-ID" sz="2000" dirty="0">
                <a:latin typeface="Abadi MT"/>
              </a:rPr>
              <a:t>yang menjadi petani. Produksi </a:t>
            </a:r>
            <a:r>
              <a:rPr lang="id-ID" sz="2000" dirty="0" smtClean="0">
                <a:latin typeface="Abadi MT"/>
              </a:rPr>
              <a:t>pertanian Indonesia </a:t>
            </a:r>
            <a:r>
              <a:rPr lang="id-ID" sz="2000" dirty="0">
                <a:latin typeface="Abadi MT"/>
              </a:rPr>
              <a:t>antara lain padi, jagung, ubi jalar, kacang </a:t>
            </a:r>
            <a:r>
              <a:rPr lang="id-ID" sz="2000" dirty="0" smtClean="0">
                <a:latin typeface="Abadi MT"/>
              </a:rPr>
              <a:t>tanah dan </a:t>
            </a:r>
            <a:r>
              <a:rPr lang="id-ID" sz="2000" dirty="0">
                <a:latin typeface="Abadi MT"/>
              </a:rPr>
              <a:t>kedelai.</a:t>
            </a:r>
            <a:endParaRPr lang="id-ID" sz="2000" noProof="1">
              <a:latin typeface="Abadi MT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3416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3999" cy="5143500"/>
          </a:xfrm>
          <a:prstGeom prst="rect">
            <a:avLst/>
          </a:prstGeom>
        </p:spPr>
      </p:pic>
      <p:sp>
        <p:nvSpPr>
          <p:cNvPr id="3" name="TextBox 34"/>
          <p:cNvSpPr txBox="1"/>
          <p:nvPr/>
        </p:nvSpPr>
        <p:spPr>
          <a:xfrm>
            <a:off x="0" y="133350"/>
            <a:ext cx="9143999" cy="401816"/>
          </a:xfrm>
          <a:prstGeom prst="rect">
            <a:avLst/>
          </a:prstGeom>
          <a:solidFill>
            <a:srgbClr val="2C987E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d-ID" sz="2000" b="1" dirty="0" smtClean="0">
                <a:latin typeface="Candara" panose="020E0502030303020204" pitchFamily="34" charset="0"/>
              </a:rPr>
              <a:t>D. </a:t>
            </a:r>
            <a:r>
              <a:rPr lang="id-ID" sz="2000" b="1" dirty="0">
                <a:latin typeface="Candara" panose="020E0502030303020204" pitchFamily="34" charset="0"/>
              </a:rPr>
              <a:t>Bangga sebagai Bangsa Indonesia</a:t>
            </a:r>
            <a:r>
              <a:rPr lang="id-ID" sz="2000" dirty="0">
                <a:latin typeface="Candara" panose="020E0502030303020204" pitchFamily="34" charset="0"/>
              </a:rPr>
              <a:t> </a:t>
            </a:r>
            <a:r>
              <a:rPr lang="id-ID" sz="2000" dirty="0" smtClean="0">
                <a:latin typeface="Candara" panose="020E0502030303020204" pitchFamily="34" charset="0"/>
              </a:rPr>
              <a:t>  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5" name="Group 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7" name="Group 6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9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10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8" name="Picture 7" descr="A picture containing text&#10;&#10;Description automatically generated">
                <a:extLst>
                  <a:ext uri="{FF2B5EF4-FFF2-40B4-BE49-F238E27FC236}">
                    <a16:creationId xmlns:a16="http://schemas.microsoft.com/office/drawing/2014/main" xmlns="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6" name="Rectangle 5"/>
            <p:cNvSpPr/>
            <p:nvPr/>
          </p:nvSpPr>
          <p:spPr>
            <a:xfrm>
              <a:off x="0" y="4722812"/>
              <a:ext cx="1066800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  <p:sp>
        <p:nvSpPr>
          <p:cNvPr id="11" name="Rectangle 10"/>
          <p:cNvSpPr/>
          <p:nvPr/>
        </p:nvSpPr>
        <p:spPr>
          <a:xfrm>
            <a:off x="0" y="586521"/>
            <a:ext cx="16002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id-ID" sz="2000" dirty="0" smtClean="0">
                <a:latin typeface="Abadi MT"/>
              </a:rPr>
              <a:t>Perkebunan </a:t>
            </a:r>
            <a:endParaRPr lang="id-ID" sz="2000" dirty="0">
              <a:latin typeface="Abadi M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2400" y="3428448"/>
            <a:ext cx="6705600" cy="1123712"/>
          </a:xfrm>
          <a:prstGeom prst="round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id-ID" sz="2000" dirty="0">
                <a:latin typeface="Abadi MT"/>
              </a:rPr>
              <a:t>Indonesia adalah negara dengan hasil perkebunan </a:t>
            </a:r>
            <a:r>
              <a:rPr lang="id-ID" sz="2000" dirty="0" smtClean="0">
                <a:latin typeface="Abadi MT"/>
              </a:rPr>
              <a:t>yang melimpah</a:t>
            </a:r>
            <a:r>
              <a:rPr lang="id-ID" sz="2000" dirty="0">
                <a:latin typeface="Abadi MT"/>
              </a:rPr>
              <a:t>. Contoh perkebunan di Indonesia adalah </a:t>
            </a:r>
            <a:r>
              <a:rPr lang="id-ID" sz="2000" dirty="0" smtClean="0">
                <a:latin typeface="Abadi MT"/>
              </a:rPr>
              <a:t>teh, kelapa</a:t>
            </a:r>
            <a:r>
              <a:rPr lang="id-ID" sz="2000" dirty="0">
                <a:latin typeface="Abadi MT"/>
              </a:rPr>
              <a:t>, karet, kelapa sawit, kopi, dan </a:t>
            </a:r>
            <a:r>
              <a:rPr lang="id-ID" sz="2000" dirty="0" smtClean="0">
                <a:latin typeface="Abadi MT"/>
              </a:rPr>
              <a:t>cokelat.</a:t>
            </a:r>
            <a:endParaRPr lang="id-ID" sz="2000" noProof="1">
              <a:latin typeface="Abadi MT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46552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ontent Placeholder 1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008"/>
            <a:ext cx="9144000" cy="5181601"/>
          </a:xfrm>
        </p:spPr>
      </p:pic>
      <p:sp>
        <p:nvSpPr>
          <p:cNvPr id="3" name="TextBox 34"/>
          <p:cNvSpPr txBox="1"/>
          <p:nvPr/>
        </p:nvSpPr>
        <p:spPr>
          <a:xfrm>
            <a:off x="0" y="133350"/>
            <a:ext cx="9143999" cy="401816"/>
          </a:xfrm>
          <a:prstGeom prst="rect">
            <a:avLst/>
          </a:prstGeom>
          <a:solidFill>
            <a:srgbClr val="2C987E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d-ID" sz="2000" b="1" dirty="0" smtClean="0">
                <a:latin typeface="Candara" panose="020E0502030303020204" pitchFamily="34" charset="0"/>
              </a:rPr>
              <a:t>D. </a:t>
            </a:r>
            <a:r>
              <a:rPr lang="id-ID" sz="2000" b="1" dirty="0">
                <a:latin typeface="Candara" panose="020E0502030303020204" pitchFamily="34" charset="0"/>
              </a:rPr>
              <a:t>Bangga sebagai Bangsa Indonesia</a:t>
            </a:r>
            <a:r>
              <a:rPr lang="id-ID" sz="2000" dirty="0">
                <a:latin typeface="Candara" panose="020E0502030303020204" pitchFamily="34" charset="0"/>
              </a:rPr>
              <a:t> </a:t>
            </a:r>
            <a:r>
              <a:rPr lang="id-ID" sz="2000" dirty="0" smtClean="0">
                <a:latin typeface="Candara" panose="020E0502030303020204" pitchFamily="34" charset="0"/>
              </a:rPr>
              <a:t>  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5" name="Group 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7" name="Group 6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9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10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8" name="Picture 7" descr="A picture containing text&#10;&#10;Description automatically generated">
                <a:extLst>
                  <a:ext uri="{FF2B5EF4-FFF2-40B4-BE49-F238E27FC236}">
                    <a16:creationId xmlns:a16="http://schemas.microsoft.com/office/drawing/2014/main" xmlns="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6" name="Rectangle 5"/>
            <p:cNvSpPr/>
            <p:nvPr/>
          </p:nvSpPr>
          <p:spPr>
            <a:xfrm>
              <a:off x="0" y="4722812"/>
              <a:ext cx="1066800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  <p:sp>
        <p:nvSpPr>
          <p:cNvPr id="11" name="Rectangle 10"/>
          <p:cNvSpPr/>
          <p:nvPr/>
        </p:nvSpPr>
        <p:spPr>
          <a:xfrm>
            <a:off x="0" y="586521"/>
            <a:ext cx="16002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id-ID" sz="2000" dirty="0" smtClean="0">
                <a:latin typeface="Abadi MT"/>
              </a:rPr>
              <a:t>Kehutanan </a:t>
            </a:r>
            <a:endParaRPr lang="id-ID" sz="2000" dirty="0">
              <a:latin typeface="Abadi M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2702013"/>
            <a:ext cx="6934200" cy="1804749"/>
          </a:xfrm>
          <a:prstGeom prst="round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id-ID" sz="2000" dirty="0">
                <a:latin typeface="Abadi MT"/>
              </a:rPr>
              <a:t>Indonesia termasuk dalam 10 besar negara dengan </a:t>
            </a:r>
            <a:r>
              <a:rPr lang="id-ID" sz="2000" dirty="0" smtClean="0">
                <a:latin typeface="Abadi MT"/>
              </a:rPr>
              <a:t>jumlah hutan </a:t>
            </a:r>
            <a:r>
              <a:rPr lang="id-ID" sz="2000" dirty="0">
                <a:latin typeface="Abadi MT"/>
              </a:rPr>
              <a:t>terluas di dunia. Luas hutan yang besar </a:t>
            </a:r>
            <a:r>
              <a:rPr lang="id-ID" sz="2000" dirty="0" smtClean="0">
                <a:latin typeface="Abadi MT"/>
              </a:rPr>
              <a:t>tersebut masih </a:t>
            </a:r>
            <a:r>
              <a:rPr lang="id-ID" sz="2000" dirty="0">
                <a:latin typeface="Abadi MT"/>
              </a:rPr>
              <a:t>dapat dijumpai di Papua, Kalimantan, Sulawesi, </a:t>
            </a:r>
            <a:r>
              <a:rPr lang="id-ID" sz="2000" dirty="0" smtClean="0">
                <a:latin typeface="Abadi MT"/>
              </a:rPr>
              <a:t>dan Sumatra</a:t>
            </a:r>
            <a:r>
              <a:rPr lang="id-ID" sz="2000" dirty="0">
                <a:latin typeface="Abadi MT"/>
              </a:rPr>
              <a:t>. Beberapa komoditas hasil hutan Indonesia </a:t>
            </a:r>
            <a:r>
              <a:rPr lang="id-ID" sz="2000" dirty="0" smtClean="0">
                <a:latin typeface="Abadi MT"/>
              </a:rPr>
              <a:t>adalah kayu </a:t>
            </a:r>
            <a:r>
              <a:rPr lang="id-ID" sz="2000" dirty="0">
                <a:latin typeface="Abadi MT"/>
              </a:rPr>
              <a:t>jati, kayu meranti, </a:t>
            </a:r>
            <a:r>
              <a:rPr lang="id-ID" sz="2000" dirty="0" smtClean="0">
                <a:latin typeface="Abadi MT"/>
              </a:rPr>
              <a:t>dan bambu.</a:t>
            </a:r>
            <a:endParaRPr lang="id-ID" sz="2000" noProof="1">
              <a:latin typeface="Abadi MT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3147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Box 34"/>
          <p:cNvSpPr txBox="1"/>
          <p:nvPr/>
        </p:nvSpPr>
        <p:spPr>
          <a:xfrm>
            <a:off x="0" y="133350"/>
            <a:ext cx="9143999" cy="401816"/>
          </a:xfrm>
          <a:prstGeom prst="rect">
            <a:avLst/>
          </a:prstGeom>
          <a:solidFill>
            <a:srgbClr val="2C987E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d-ID" sz="2000" b="1" dirty="0" smtClean="0">
                <a:latin typeface="Candara" panose="020E0502030303020204" pitchFamily="34" charset="0"/>
              </a:rPr>
              <a:t>D. </a:t>
            </a:r>
            <a:r>
              <a:rPr lang="id-ID" sz="2000" b="1" dirty="0">
                <a:latin typeface="Candara" panose="020E0502030303020204" pitchFamily="34" charset="0"/>
              </a:rPr>
              <a:t>Bangga sebagai Bangsa Indonesia</a:t>
            </a:r>
            <a:r>
              <a:rPr lang="id-ID" sz="2000" dirty="0">
                <a:latin typeface="Candara" panose="020E0502030303020204" pitchFamily="34" charset="0"/>
              </a:rPr>
              <a:t> </a:t>
            </a:r>
            <a:r>
              <a:rPr lang="id-ID" sz="2000" dirty="0" smtClean="0">
                <a:latin typeface="Candara" panose="020E0502030303020204" pitchFamily="34" charset="0"/>
              </a:rPr>
              <a:t>  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5" name="Group 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7" name="Group 6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9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10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8" name="Picture 7" descr="A picture containing text&#10;&#10;Description automatically generated">
                <a:extLst>
                  <a:ext uri="{FF2B5EF4-FFF2-40B4-BE49-F238E27FC236}">
                    <a16:creationId xmlns:a16="http://schemas.microsoft.com/office/drawing/2014/main" xmlns="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6" name="Rectangle 5"/>
            <p:cNvSpPr/>
            <p:nvPr/>
          </p:nvSpPr>
          <p:spPr>
            <a:xfrm>
              <a:off x="0" y="4722812"/>
              <a:ext cx="1066800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  <p:sp>
        <p:nvSpPr>
          <p:cNvPr id="11" name="Rectangle 10"/>
          <p:cNvSpPr/>
          <p:nvPr/>
        </p:nvSpPr>
        <p:spPr>
          <a:xfrm>
            <a:off x="0" y="586521"/>
            <a:ext cx="12954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id-ID" sz="2000" dirty="0">
                <a:latin typeface="Abadi MT"/>
              </a:rPr>
              <a:t>Tambang</a:t>
            </a:r>
            <a:r>
              <a:rPr lang="id-ID" sz="2000" dirty="0">
                <a:latin typeface="Abadi MT"/>
              </a:rPr>
              <a:t> </a:t>
            </a:r>
            <a:endParaRPr lang="id-ID" sz="2000" dirty="0">
              <a:latin typeface="Abadi M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2400" y="3392646"/>
            <a:ext cx="6934200" cy="1123712"/>
          </a:xfrm>
          <a:prstGeom prst="round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id-ID" sz="2000" dirty="0">
                <a:latin typeface="Abadi MT"/>
              </a:rPr>
              <a:t>Potensi tambang Indonesia mencakup minyak bumi </a:t>
            </a:r>
            <a:r>
              <a:rPr lang="id-ID" sz="2000" dirty="0" smtClean="0">
                <a:latin typeface="Abadi MT"/>
              </a:rPr>
              <a:t>dan gas</a:t>
            </a:r>
            <a:r>
              <a:rPr lang="id-ID" sz="2000" dirty="0">
                <a:latin typeface="Abadi MT"/>
              </a:rPr>
              <a:t>, batu bara, bauksit, pasir besi, emas, timah, </a:t>
            </a:r>
            <a:r>
              <a:rPr lang="id-ID" sz="2000" dirty="0" smtClean="0">
                <a:latin typeface="Abadi MT"/>
              </a:rPr>
              <a:t>tembaga, nikel, aspal</a:t>
            </a:r>
            <a:r>
              <a:rPr lang="id-ID" sz="2000" dirty="0">
                <a:latin typeface="Abadi MT"/>
              </a:rPr>
              <a:t>, mangan, belerang, marmer, dan yodium</a:t>
            </a:r>
            <a:r>
              <a:rPr lang="id-ID" sz="2000" dirty="0">
                <a:latin typeface="Abadi MT"/>
              </a:rPr>
              <a:t> </a:t>
            </a:r>
            <a:r>
              <a:rPr lang="id-ID" sz="2000" dirty="0" smtClean="0">
                <a:latin typeface="Abadi MT"/>
              </a:rPr>
              <a:t>.</a:t>
            </a:r>
            <a:endParaRPr lang="id-ID" sz="2000" noProof="1">
              <a:latin typeface="Abadi MT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03444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ontent Placeholder 1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050"/>
            <a:ext cx="9144000" cy="5173980"/>
          </a:xfrm>
        </p:spPr>
      </p:pic>
      <p:sp>
        <p:nvSpPr>
          <p:cNvPr id="3" name="TextBox 34"/>
          <p:cNvSpPr txBox="1"/>
          <p:nvPr/>
        </p:nvSpPr>
        <p:spPr>
          <a:xfrm>
            <a:off x="0" y="133350"/>
            <a:ext cx="9143999" cy="401816"/>
          </a:xfrm>
          <a:prstGeom prst="rect">
            <a:avLst/>
          </a:prstGeom>
          <a:solidFill>
            <a:srgbClr val="2C987E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d-ID" sz="2000" b="1" dirty="0" smtClean="0">
                <a:latin typeface="Candara" panose="020E0502030303020204" pitchFamily="34" charset="0"/>
              </a:rPr>
              <a:t>D. </a:t>
            </a:r>
            <a:r>
              <a:rPr lang="id-ID" sz="2000" b="1" dirty="0">
                <a:latin typeface="Candara" panose="020E0502030303020204" pitchFamily="34" charset="0"/>
              </a:rPr>
              <a:t>Bangga sebagai Bangsa Indonesia</a:t>
            </a:r>
            <a:r>
              <a:rPr lang="id-ID" sz="2000" dirty="0">
                <a:latin typeface="Candara" panose="020E0502030303020204" pitchFamily="34" charset="0"/>
              </a:rPr>
              <a:t> </a:t>
            </a:r>
            <a:r>
              <a:rPr lang="id-ID" sz="2000" dirty="0" smtClean="0">
                <a:latin typeface="Candara" panose="020E0502030303020204" pitchFamily="34" charset="0"/>
              </a:rPr>
              <a:t>  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5" name="Group 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7" name="Group 6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9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10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8" name="Picture 7" descr="A picture containing text&#10;&#10;Description automatically generated">
                <a:extLst>
                  <a:ext uri="{FF2B5EF4-FFF2-40B4-BE49-F238E27FC236}">
                    <a16:creationId xmlns:a16="http://schemas.microsoft.com/office/drawing/2014/main" xmlns="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6" name="Rectangle 5"/>
            <p:cNvSpPr/>
            <p:nvPr/>
          </p:nvSpPr>
          <p:spPr>
            <a:xfrm>
              <a:off x="0" y="4722812"/>
              <a:ext cx="1066800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  <p:sp>
        <p:nvSpPr>
          <p:cNvPr id="11" name="Rectangle 10"/>
          <p:cNvSpPr/>
          <p:nvPr/>
        </p:nvSpPr>
        <p:spPr>
          <a:xfrm>
            <a:off x="0" y="586521"/>
            <a:ext cx="12192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id-ID" sz="2000" dirty="0">
                <a:latin typeface="Abadi MT"/>
              </a:rPr>
              <a:t>Maritim</a:t>
            </a:r>
            <a:r>
              <a:rPr lang="id-ID" sz="2000" dirty="0">
                <a:latin typeface="Abadi MT"/>
              </a:rPr>
              <a:t> </a:t>
            </a:r>
            <a:r>
              <a:rPr lang="id-ID" sz="2000" dirty="0" smtClean="0">
                <a:latin typeface="Abadi MT"/>
              </a:rPr>
              <a:t> </a:t>
            </a:r>
            <a:endParaRPr lang="id-ID" sz="2000" dirty="0">
              <a:latin typeface="Abadi M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828800" y="786576"/>
            <a:ext cx="7162800" cy="1123712"/>
          </a:xfrm>
          <a:prstGeom prst="round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id-ID" sz="2000" dirty="0">
                <a:latin typeface="Abadi MT"/>
              </a:rPr>
              <a:t>Potensi kemaritiman Indonesia juga besar. </a:t>
            </a:r>
            <a:r>
              <a:rPr lang="id-ID" sz="2000" dirty="0" smtClean="0">
                <a:latin typeface="Abadi MT"/>
              </a:rPr>
              <a:t>Potensi kemaritiman Indonesia </a:t>
            </a:r>
            <a:r>
              <a:rPr lang="id-ID" sz="2000" dirty="0">
                <a:latin typeface="Abadi MT"/>
              </a:rPr>
              <a:t>terbesar adalah perikanan. </a:t>
            </a:r>
            <a:r>
              <a:rPr lang="id-ID" sz="2000" dirty="0" smtClean="0">
                <a:latin typeface="Abadi MT"/>
              </a:rPr>
              <a:t>Selain itu</a:t>
            </a:r>
            <a:r>
              <a:rPr lang="id-ID" sz="2000" dirty="0">
                <a:latin typeface="Abadi MT"/>
              </a:rPr>
              <a:t>, ada potensi berupa hutan mangrove dan </a:t>
            </a:r>
            <a:r>
              <a:rPr lang="id-ID" sz="2000" dirty="0" smtClean="0">
                <a:latin typeface="Abadi MT"/>
              </a:rPr>
              <a:t>terumbu karang</a:t>
            </a:r>
            <a:r>
              <a:rPr lang="id-ID" sz="2000" dirty="0" smtClean="0">
                <a:latin typeface="Abadi MT"/>
              </a:rPr>
              <a:t>.</a:t>
            </a:r>
            <a:endParaRPr lang="id-ID" sz="2000" noProof="1">
              <a:latin typeface="Abadi MT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44476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1317</TotalTime>
  <Words>723</Words>
  <Application>Microsoft Office PowerPoint</Application>
  <PresentationFormat>On-screen Show (16:9)</PresentationFormat>
  <Paragraphs>114</Paragraphs>
  <Slides>19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9" baseType="lpstr">
      <vt:lpstr>Batang</vt:lpstr>
      <vt:lpstr>Abadi MT</vt:lpstr>
      <vt:lpstr>Arial</vt:lpstr>
      <vt:lpstr>Calibri</vt:lpstr>
      <vt:lpstr>Cambria</vt:lpstr>
      <vt:lpstr>Candara</vt:lpstr>
      <vt:lpstr>Gilam-Book</vt:lpstr>
      <vt:lpstr>Gilam-SemiBold</vt:lpstr>
      <vt:lpstr>Tahoma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Marsella Putri</dc:creator>
  <cp:lastModifiedBy>galacitagie</cp:lastModifiedBy>
  <cp:revision>83</cp:revision>
  <dcterms:created xsi:type="dcterms:W3CDTF">2006-08-16T00:00:00Z</dcterms:created>
  <dcterms:modified xsi:type="dcterms:W3CDTF">2022-06-05T18:09:17Z</dcterms:modified>
</cp:coreProperties>
</file>