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74" r:id="rId2"/>
    <p:sldId id="302" r:id="rId3"/>
    <p:sldId id="319" r:id="rId4"/>
    <p:sldId id="320" r:id="rId5"/>
    <p:sldId id="321" r:id="rId6"/>
    <p:sldId id="322" r:id="rId7"/>
    <p:sldId id="323" r:id="rId8"/>
    <p:sldId id="324" r:id="rId9"/>
    <p:sldId id="325" r:id="rId10"/>
    <p:sldId id="326" r:id="rId11"/>
    <p:sldId id="327" r:id="rId12"/>
    <p:sldId id="328" r:id="rId13"/>
    <p:sldId id="329" r:id="rId14"/>
    <p:sldId id="330" r:id="rId15"/>
    <p:sldId id="331" r:id="rId16"/>
    <p:sldId id="332" r:id="rId17"/>
    <p:sldId id="333" r:id="rId18"/>
    <p:sldId id="334" r:id="rId19"/>
    <p:sldId id="341" r:id="rId20"/>
    <p:sldId id="343" r:id="rId21"/>
    <p:sldId id="344" r:id="rId22"/>
    <p:sldId id="345" r:id="rId23"/>
    <p:sldId id="346" r:id="rId24"/>
    <p:sldId id="347" r:id="rId25"/>
    <p:sldId id="348" r:id="rId26"/>
    <p:sldId id="349" r:id="rId27"/>
    <p:sldId id="350" r:id="rId28"/>
    <p:sldId id="351" r:id="rId29"/>
    <p:sldId id="352" r:id="rId30"/>
    <p:sldId id="353" r:id="rId31"/>
    <p:sldId id="338" r:id="rId32"/>
    <p:sldId id="339" r:id="rId33"/>
    <p:sldId id="340" r:id="rId34"/>
    <p:sldId id="335" r:id="rId35"/>
    <p:sldId id="337" r:id="rId36"/>
    <p:sldId id="342" r:id="rId37"/>
  </p:sldIdLst>
  <p:sldSz cx="9144000" cy="5143500" type="screen16x9"/>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ED"/>
    <a:srgbClr val="FF3399"/>
    <a:srgbClr val="754934"/>
    <a:srgbClr val="F8CDA2"/>
    <a:srgbClr val="F06881"/>
    <a:srgbClr val="E589AF"/>
    <a:srgbClr val="376092"/>
    <a:srgbClr val="40A797"/>
    <a:srgbClr val="E38281"/>
    <a:srgbClr val="D6F1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425" autoAdjust="0"/>
    <p:restoredTop sz="87006" autoAdjust="0"/>
  </p:normalViewPr>
  <p:slideViewPr>
    <p:cSldViewPr>
      <p:cViewPr varScale="1">
        <p:scale>
          <a:sx n="111" d="100"/>
          <a:sy n="111" d="100"/>
        </p:scale>
        <p:origin x="86" y="20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1092A6-32AC-4290-B6F0-97AED4C36EE4}" type="datetimeFigureOut">
              <a:rPr lang="id-ID" smtClean="0"/>
              <a:t>18/07/2022</a:t>
            </a:fld>
            <a:endParaRPr lang="id-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d-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d-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8DBF48-6E1C-45EC-B47A-B7F2A7ED4C36}" type="slidenum">
              <a:rPr lang="id-ID" smtClean="0"/>
              <a:t>‹#›</a:t>
            </a:fld>
            <a:endParaRPr lang="id-ID"/>
          </a:p>
        </p:txBody>
      </p:sp>
    </p:spTree>
    <p:extLst>
      <p:ext uri="{BB962C8B-B14F-4D97-AF65-F5344CB8AC3E}">
        <p14:creationId xmlns:p14="http://schemas.microsoft.com/office/powerpoint/2010/main" val="41478375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38EA237-A359-4CC0-951A-F3A14D13DA26}" type="slidenum">
              <a:rPr lang="en-US" smtClean="0"/>
              <a:t>1</a:t>
            </a:fld>
            <a:endParaRPr lang="en-US"/>
          </a:p>
        </p:txBody>
      </p:sp>
    </p:spTree>
    <p:extLst>
      <p:ext uri="{BB962C8B-B14F-4D97-AF65-F5344CB8AC3E}">
        <p14:creationId xmlns:p14="http://schemas.microsoft.com/office/powerpoint/2010/main" val="2134546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SUMBER GAMBAR FONT 8-10pt </a:t>
            </a:r>
            <a:r>
              <a:rPr lang="en-US" dirty="0" err="1"/>
              <a:t>calibri</a:t>
            </a:r>
            <a:endParaRPr lang="en-US" dirty="0"/>
          </a:p>
        </p:txBody>
      </p:sp>
      <p:sp>
        <p:nvSpPr>
          <p:cNvPr id="4" name="Slide Number Placeholder 3"/>
          <p:cNvSpPr>
            <a:spLocks noGrp="1"/>
          </p:cNvSpPr>
          <p:nvPr>
            <p:ph type="sldNum" sz="quarter" idx="10"/>
          </p:nvPr>
        </p:nvSpPr>
        <p:spPr/>
        <p:txBody>
          <a:bodyPr/>
          <a:lstStyle/>
          <a:p>
            <a:fld id="{CC8DBF48-6E1C-45EC-B47A-B7F2A7ED4C36}" type="slidenum">
              <a:rPr lang="id-ID" smtClean="0"/>
              <a:t>2</a:t>
            </a:fld>
            <a:endParaRPr lang="id-ID"/>
          </a:p>
        </p:txBody>
      </p:sp>
    </p:spTree>
    <p:extLst>
      <p:ext uri="{BB962C8B-B14F-4D97-AF65-F5344CB8AC3E}">
        <p14:creationId xmlns:p14="http://schemas.microsoft.com/office/powerpoint/2010/main" val="31738313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a:prstGeom prst="rect">
            <a:avLst/>
          </a:prstGeom>
        </p:spPr>
        <p:txBody>
          <a:bodyPr/>
          <a:lstStyle/>
          <a:p>
            <a:r>
              <a:rPr lang="en-US"/>
              <a:t>Click to edit Master title style</a:t>
            </a:r>
            <a:endParaRPr lang="id-ID"/>
          </a:p>
        </p:txBody>
      </p:sp>
      <p:sp>
        <p:nvSpPr>
          <p:cNvPr id="3" name="Subtitle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id-ID"/>
          </a:p>
        </p:txBody>
      </p:sp>
      <p:sp>
        <p:nvSpPr>
          <p:cNvPr id="4" name="Date Placeholder 3"/>
          <p:cNvSpPr>
            <a:spLocks noGrp="1"/>
          </p:cNvSpPr>
          <p:nvPr>
            <p:ph type="dt" sz="half" idx="10"/>
          </p:nvPr>
        </p:nvSpPr>
        <p:spPr>
          <a:xfrm>
            <a:off x="457200" y="4767263"/>
            <a:ext cx="2133600" cy="273844"/>
          </a:xfrm>
          <a:prstGeom prst="rect">
            <a:avLst/>
          </a:prstGeom>
        </p:spPr>
        <p:txBody>
          <a:bodyPr/>
          <a:lstStyle/>
          <a:p>
            <a:fld id="{1D6F51C9-3709-4B35-99B3-D32F5AC199CA}" type="datetimeFigureOut">
              <a:rPr lang="id-ID" smtClean="0"/>
              <a:t>18/07/2022</a:t>
            </a:fld>
            <a:endParaRPr lang="id-ID"/>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p>
            <a:endParaRPr lang="id-ID"/>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09624258-1980-4938-88E2-3EA32912C436}" type="slidenum">
              <a:rPr lang="id-ID" smtClean="0"/>
              <a:t>‹#›</a:t>
            </a:fld>
            <a:endParaRPr lang="id-ID"/>
          </a:p>
        </p:txBody>
      </p:sp>
    </p:spTree>
    <p:extLst>
      <p:ext uri="{BB962C8B-B14F-4D97-AF65-F5344CB8AC3E}">
        <p14:creationId xmlns:p14="http://schemas.microsoft.com/office/powerpoint/2010/main" val="33983361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lstStyle/>
          <a:p>
            <a:r>
              <a:rPr lang="en-US"/>
              <a:t>Click to edit Master title style</a:t>
            </a:r>
            <a:endParaRPr lang="id-ID"/>
          </a:p>
        </p:txBody>
      </p:sp>
      <p:sp>
        <p:nvSpPr>
          <p:cNvPr id="3" name="Vertical Text Placeholder 2"/>
          <p:cNvSpPr>
            <a:spLocks noGrp="1"/>
          </p:cNvSpPr>
          <p:nvPr>
            <p:ph type="body" orient="vert" idx="1"/>
          </p:nvPr>
        </p:nvSpPr>
        <p:spPr>
          <a:xfrm>
            <a:off x="457200" y="1200151"/>
            <a:ext cx="8229600" cy="3394472"/>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a:xfrm>
            <a:off x="457200" y="4767263"/>
            <a:ext cx="2133600" cy="273844"/>
          </a:xfrm>
          <a:prstGeom prst="rect">
            <a:avLst/>
          </a:prstGeom>
        </p:spPr>
        <p:txBody>
          <a:bodyPr/>
          <a:lstStyle/>
          <a:p>
            <a:fld id="{1D6F51C9-3709-4B35-99B3-D32F5AC199CA}" type="datetimeFigureOut">
              <a:rPr lang="id-ID" smtClean="0"/>
              <a:t>18/07/2022</a:t>
            </a:fld>
            <a:endParaRPr lang="id-ID"/>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p>
            <a:endParaRPr lang="id-ID"/>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09624258-1980-4938-88E2-3EA32912C436}" type="slidenum">
              <a:rPr lang="id-ID" smtClean="0"/>
              <a:t>‹#›</a:t>
            </a:fld>
            <a:endParaRPr lang="id-ID"/>
          </a:p>
        </p:txBody>
      </p:sp>
    </p:spTree>
    <p:extLst>
      <p:ext uri="{BB962C8B-B14F-4D97-AF65-F5344CB8AC3E}">
        <p14:creationId xmlns:p14="http://schemas.microsoft.com/office/powerpoint/2010/main" val="21017703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a:prstGeom prst="rect">
            <a:avLst/>
          </a:prstGeom>
        </p:spPr>
        <p:txBody>
          <a:bodyPr vert="eaVert"/>
          <a:lstStyle/>
          <a:p>
            <a:r>
              <a:rPr lang="en-US"/>
              <a:t>Click to edit Master title style</a:t>
            </a:r>
            <a:endParaRPr lang="id-ID"/>
          </a:p>
        </p:txBody>
      </p:sp>
      <p:sp>
        <p:nvSpPr>
          <p:cNvPr id="3" name="Vertical Text Placeholder 2"/>
          <p:cNvSpPr>
            <a:spLocks noGrp="1"/>
          </p:cNvSpPr>
          <p:nvPr>
            <p:ph type="body" orient="vert" idx="1"/>
          </p:nvPr>
        </p:nvSpPr>
        <p:spPr>
          <a:xfrm>
            <a:off x="457200" y="154781"/>
            <a:ext cx="6019800" cy="329088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a:xfrm>
            <a:off x="457200" y="4767263"/>
            <a:ext cx="2133600" cy="273844"/>
          </a:xfrm>
          <a:prstGeom prst="rect">
            <a:avLst/>
          </a:prstGeom>
        </p:spPr>
        <p:txBody>
          <a:bodyPr/>
          <a:lstStyle/>
          <a:p>
            <a:fld id="{1D6F51C9-3709-4B35-99B3-D32F5AC199CA}" type="datetimeFigureOut">
              <a:rPr lang="id-ID" smtClean="0"/>
              <a:t>18/07/2022</a:t>
            </a:fld>
            <a:endParaRPr lang="id-ID"/>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p>
            <a:endParaRPr lang="id-ID"/>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09624258-1980-4938-88E2-3EA32912C436}" type="slidenum">
              <a:rPr lang="id-ID" smtClean="0"/>
              <a:t>‹#›</a:t>
            </a:fld>
            <a:endParaRPr lang="id-ID"/>
          </a:p>
        </p:txBody>
      </p:sp>
    </p:spTree>
    <p:extLst>
      <p:ext uri="{BB962C8B-B14F-4D97-AF65-F5344CB8AC3E}">
        <p14:creationId xmlns:p14="http://schemas.microsoft.com/office/powerpoint/2010/main" val="19460585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09570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lstStyle/>
          <a:p>
            <a:r>
              <a:rPr lang="en-US"/>
              <a:t>Click to edit Master title style</a:t>
            </a:r>
            <a:endParaRPr lang="id-ID"/>
          </a:p>
        </p:txBody>
      </p:sp>
      <p:sp>
        <p:nvSpPr>
          <p:cNvPr id="3" name="Content Placeholder 2"/>
          <p:cNvSpPr>
            <a:spLocks noGrp="1"/>
          </p:cNvSpPr>
          <p:nvPr>
            <p:ph idx="1"/>
          </p:nvPr>
        </p:nvSpPr>
        <p:spPr>
          <a:xfrm>
            <a:off x="457200" y="1200151"/>
            <a:ext cx="8229600" cy="339447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p>
            <a:endParaRPr lang="id-ID" dirty="0"/>
          </a:p>
        </p:txBody>
      </p:sp>
    </p:spTree>
    <p:extLst>
      <p:ext uri="{BB962C8B-B14F-4D97-AF65-F5344CB8AC3E}">
        <p14:creationId xmlns:p14="http://schemas.microsoft.com/office/powerpoint/2010/main" val="8628485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en-US"/>
              <a:t>Click to edit Master title style</a:t>
            </a:r>
            <a:endParaRPr lang="id-ID"/>
          </a:p>
        </p:txBody>
      </p:sp>
      <p:sp>
        <p:nvSpPr>
          <p:cNvPr id="3" name="Text Placeholder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4767263"/>
            <a:ext cx="2133600" cy="273844"/>
          </a:xfrm>
          <a:prstGeom prst="rect">
            <a:avLst/>
          </a:prstGeom>
        </p:spPr>
        <p:txBody>
          <a:bodyPr/>
          <a:lstStyle/>
          <a:p>
            <a:fld id="{1D6F51C9-3709-4B35-99B3-D32F5AC199CA}" type="datetimeFigureOut">
              <a:rPr lang="id-ID" smtClean="0"/>
              <a:t>18/07/2022</a:t>
            </a:fld>
            <a:endParaRPr lang="id-ID"/>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p>
            <a:endParaRPr lang="id-ID"/>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09624258-1980-4938-88E2-3EA32912C436}" type="slidenum">
              <a:rPr lang="id-ID" smtClean="0"/>
              <a:t>‹#›</a:t>
            </a:fld>
            <a:endParaRPr lang="id-ID"/>
          </a:p>
        </p:txBody>
      </p:sp>
    </p:spTree>
    <p:extLst>
      <p:ext uri="{BB962C8B-B14F-4D97-AF65-F5344CB8AC3E}">
        <p14:creationId xmlns:p14="http://schemas.microsoft.com/office/powerpoint/2010/main" val="38452297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lstStyle/>
          <a:p>
            <a:r>
              <a:rPr lang="en-US"/>
              <a:t>Click to edit Master title style</a:t>
            </a:r>
            <a:endParaRPr lang="id-ID"/>
          </a:p>
        </p:txBody>
      </p:sp>
      <p:sp>
        <p:nvSpPr>
          <p:cNvPr id="3" name="Content Placeholder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Content Placeholder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Date Placeholder 4"/>
          <p:cNvSpPr>
            <a:spLocks noGrp="1"/>
          </p:cNvSpPr>
          <p:nvPr>
            <p:ph type="dt" sz="half" idx="10"/>
          </p:nvPr>
        </p:nvSpPr>
        <p:spPr>
          <a:xfrm>
            <a:off x="457200" y="4767263"/>
            <a:ext cx="2133600" cy="273844"/>
          </a:xfrm>
          <a:prstGeom prst="rect">
            <a:avLst/>
          </a:prstGeom>
        </p:spPr>
        <p:txBody>
          <a:bodyPr/>
          <a:lstStyle/>
          <a:p>
            <a:fld id="{1D6F51C9-3709-4B35-99B3-D32F5AC199CA}" type="datetimeFigureOut">
              <a:rPr lang="id-ID" smtClean="0"/>
              <a:t>18/07/2022</a:t>
            </a:fld>
            <a:endParaRPr lang="id-ID"/>
          </a:p>
        </p:txBody>
      </p:sp>
      <p:sp>
        <p:nvSpPr>
          <p:cNvPr id="6" name="Footer Placeholder 5"/>
          <p:cNvSpPr>
            <a:spLocks noGrp="1"/>
          </p:cNvSpPr>
          <p:nvPr>
            <p:ph type="ftr" sz="quarter" idx="11"/>
          </p:nvPr>
        </p:nvSpPr>
        <p:spPr>
          <a:xfrm>
            <a:off x="3124200" y="4767263"/>
            <a:ext cx="2895600" cy="273844"/>
          </a:xfrm>
          <a:prstGeom prst="rect">
            <a:avLst/>
          </a:prstGeom>
        </p:spPr>
        <p:txBody>
          <a:bodyPr/>
          <a:lstStyle/>
          <a:p>
            <a:endParaRPr lang="id-ID"/>
          </a:p>
        </p:txBody>
      </p:sp>
      <p:sp>
        <p:nvSpPr>
          <p:cNvPr id="7" name="Slide Number Placeholder 6"/>
          <p:cNvSpPr>
            <a:spLocks noGrp="1"/>
          </p:cNvSpPr>
          <p:nvPr>
            <p:ph type="sldNum" sz="quarter" idx="12"/>
          </p:nvPr>
        </p:nvSpPr>
        <p:spPr>
          <a:xfrm>
            <a:off x="6553200" y="4767263"/>
            <a:ext cx="2133600" cy="273844"/>
          </a:xfrm>
          <a:prstGeom prst="rect">
            <a:avLst/>
          </a:prstGeom>
        </p:spPr>
        <p:txBody>
          <a:bodyPr/>
          <a:lstStyle/>
          <a:p>
            <a:fld id="{09624258-1980-4938-88E2-3EA32912C436}" type="slidenum">
              <a:rPr lang="id-ID" smtClean="0"/>
              <a:t>‹#›</a:t>
            </a:fld>
            <a:endParaRPr lang="id-ID"/>
          </a:p>
        </p:txBody>
      </p:sp>
    </p:spTree>
    <p:extLst>
      <p:ext uri="{BB962C8B-B14F-4D97-AF65-F5344CB8AC3E}">
        <p14:creationId xmlns:p14="http://schemas.microsoft.com/office/powerpoint/2010/main" val="9810046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lstStyle>
            <a:lvl1pPr>
              <a:defRPr/>
            </a:lvl1pPr>
          </a:lstStyle>
          <a:p>
            <a:r>
              <a:rPr lang="en-US"/>
              <a:t>Click to edit Master title style</a:t>
            </a:r>
            <a:endParaRPr lang="id-ID"/>
          </a:p>
        </p:txBody>
      </p:sp>
      <p:sp>
        <p:nvSpPr>
          <p:cNvPr id="3" name="Text Placeholder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Text Placeholder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Date Placeholder 6"/>
          <p:cNvSpPr>
            <a:spLocks noGrp="1"/>
          </p:cNvSpPr>
          <p:nvPr>
            <p:ph type="dt" sz="half" idx="10"/>
          </p:nvPr>
        </p:nvSpPr>
        <p:spPr>
          <a:xfrm>
            <a:off x="457200" y="4767263"/>
            <a:ext cx="2133600" cy="273844"/>
          </a:xfrm>
          <a:prstGeom prst="rect">
            <a:avLst/>
          </a:prstGeom>
        </p:spPr>
        <p:txBody>
          <a:bodyPr/>
          <a:lstStyle/>
          <a:p>
            <a:fld id="{1D6F51C9-3709-4B35-99B3-D32F5AC199CA}" type="datetimeFigureOut">
              <a:rPr lang="id-ID" smtClean="0"/>
              <a:t>18/07/2022</a:t>
            </a:fld>
            <a:endParaRPr lang="id-ID"/>
          </a:p>
        </p:txBody>
      </p:sp>
      <p:sp>
        <p:nvSpPr>
          <p:cNvPr id="8" name="Footer Placeholder 7"/>
          <p:cNvSpPr>
            <a:spLocks noGrp="1"/>
          </p:cNvSpPr>
          <p:nvPr>
            <p:ph type="ftr" sz="quarter" idx="11"/>
          </p:nvPr>
        </p:nvSpPr>
        <p:spPr>
          <a:xfrm>
            <a:off x="3124200" y="4767263"/>
            <a:ext cx="2895600" cy="273844"/>
          </a:xfrm>
          <a:prstGeom prst="rect">
            <a:avLst/>
          </a:prstGeom>
        </p:spPr>
        <p:txBody>
          <a:bodyPr/>
          <a:lstStyle/>
          <a:p>
            <a:endParaRPr lang="id-ID"/>
          </a:p>
        </p:txBody>
      </p:sp>
      <p:sp>
        <p:nvSpPr>
          <p:cNvPr id="9" name="Slide Number Placeholder 8"/>
          <p:cNvSpPr>
            <a:spLocks noGrp="1"/>
          </p:cNvSpPr>
          <p:nvPr>
            <p:ph type="sldNum" sz="quarter" idx="12"/>
          </p:nvPr>
        </p:nvSpPr>
        <p:spPr>
          <a:xfrm>
            <a:off x="6553200" y="4767263"/>
            <a:ext cx="2133600" cy="273844"/>
          </a:xfrm>
          <a:prstGeom prst="rect">
            <a:avLst/>
          </a:prstGeom>
        </p:spPr>
        <p:txBody>
          <a:bodyPr/>
          <a:lstStyle/>
          <a:p>
            <a:fld id="{09624258-1980-4938-88E2-3EA32912C436}" type="slidenum">
              <a:rPr lang="id-ID" smtClean="0"/>
              <a:t>‹#›</a:t>
            </a:fld>
            <a:endParaRPr lang="id-ID"/>
          </a:p>
        </p:txBody>
      </p:sp>
    </p:spTree>
    <p:extLst>
      <p:ext uri="{BB962C8B-B14F-4D97-AF65-F5344CB8AC3E}">
        <p14:creationId xmlns:p14="http://schemas.microsoft.com/office/powerpoint/2010/main" val="38270091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lstStyle/>
          <a:p>
            <a:r>
              <a:rPr lang="en-US"/>
              <a:t>Click to edit Master title style</a:t>
            </a:r>
            <a:endParaRPr lang="id-ID"/>
          </a:p>
        </p:txBody>
      </p:sp>
      <p:sp>
        <p:nvSpPr>
          <p:cNvPr id="3" name="Date Placeholder 2"/>
          <p:cNvSpPr>
            <a:spLocks noGrp="1"/>
          </p:cNvSpPr>
          <p:nvPr>
            <p:ph type="dt" sz="half" idx="10"/>
          </p:nvPr>
        </p:nvSpPr>
        <p:spPr>
          <a:xfrm>
            <a:off x="457200" y="4767263"/>
            <a:ext cx="2133600" cy="273844"/>
          </a:xfrm>
          <a:prstGeom prst="rect">
            <a:avLst/>
          </a:prstGeom>
        </p:spPr>
        <p:txBody>
          <a:bodyPr/>
          <a:lstStyle/>
          <a:p>
            <a:fld id="{1D6F51C9-3709-4B35-99B3-D32F5AC199CA}" type="datetimeFigureOut">
              <a:rPr lang="id-ID" smtClean="0"/>
              <a:t>18/07/2022</a:t>
            </a:fld>
            <a:endParaRPr lang="id-ID"/>
          </a:p>
        </p:txBody>
      </p:sp>
      <p:sp>
        <p:nvSpPr>
          <p:cNvPr id="4" name="Footer Placeholder 3"/>
          <p:cNvSpPr>
            <a:spLocks noGrp="1"/>
          </p:cNvSpPr>
          <p:nvPr>
            <p:ph type="ftr" sz="quarter" idx="11"/>
          </p:nvPr>
        </p:nvSpPr>
        <p:spPr>
          <a:xfrm>
            <a:off x="3124200" y="4767263"/>
            <a:ext cx="2895600" cy="273844"/>
          </a:xfrm>
          <a:prstGeom prst="rect">
            <a:avLst/>
          </a:prstGeom>
        </p:spPr>
        <p:txBody>
          <a:bodyPr/>
          <a:lstStyle/>
          <a:p>
            <a:endParaRPr lang="id-ID"/>
          </a:p>
        </p:txBody>
      </p:sp>
      <p:sp>
        <p:nvSpPr>
          <p:cNvPr id="5" name="Slide Number Placeholder 4"/>
          <p:cNvSpPr>
            <a:spLocks noGrp="1"/>
          </p:cNvSpPr>
          <p:nvPr>
            <p:ph type="sldNum" sz="quarter" idx="12"/>
          </p:nvPr>
        </p:nvSpPr>
        <p:spPr>
          <a:xfrm>
            <a:off x="6553200" y="4767263"/>
            <a:ext cx="2133600" cy="273844"/>
          </a:xfrm>
          <a:prstGeom prst="rect">
            <a:avLst/>
          </a:prstGeom>
        </p:spPr>
        <p:txBody>
          <a:bodyPr/>
          <a:lstStyle/>
          <a:p>
            <a:fld id="{09624258-1980-4938-88E2-3EA32912C436}" type="slidenum">
              <a:rPr lang="id-ID" smtClean="0"/>
              <a:t>‹#›</a:t>
            </a:fld>
            <a:endParaRPr lang="id-ID"/>
          </a:p>
        </p:txBody>
      </p:sp>
    </p:spTree>
    <p:extLst>
      <p:ext uri="{BB962C8B-B14F-4D97-AF65-F5344CB8AC3E}">
        <p14:creationId xmlns:p14="http://schemas.microsoft.com/office/powerpoint/2010/main" val="6099814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4767263"/>
            <a:ext cx="2133600" cy="273844"/>
          </a:xfrm>
          <a:prstGeom prst="rect">
            <a:avLst/>
          </a:prstGeom>
        </p:spPr>
        <p:txBody>
          <a:bodyPr/>
          <a:lstStyle/>
          <a:p>
            <a:fld id="{1D6F51C9-3709-4B35-99B3-D32F5AC199CA}" type="datetimeFigureOut">
              <a:rPr lang="id-ID" smtClean="0"/>
              <a:t>18/07/2022</a:t>
            </a:fld>
            <a:endParaRPr lang="id-ID"/>
          </a:p>
        </p:txBody>
      </p:sp>
      <p:sp>
        <p:nvSpPr>
          <p:cNvPr id="3" name="Footer Placeholder 2"/>
          <p:cNvSpPr>
            <a:spLocks noGrp="1"/>
          </p:cNvSpPr>
          <p:nvPr>
            <p:ph type="ftr" sz="quarter" idx="11"/>
          </p:nvPr>
        </p:nvSpPr>
        <p:spPr>
          <a:xfrm>
            <a:off x="3124200" y="4767263"/>
            <a:ext cx="2895600" cy="273844"/>
          </a:xfrm>
          <a:prstGeom prst="rect">
            <a:avLst/>
          </a:prstGeom>
        </p:spPr>
        <p:txBody>
          <a:bodyPr/>
          <a:lstStyle/>
          <a:p>
            <a:endParaRPr lang="id-ID"/>
          </a:p>
        </p:txBody>
      </p:sp>
      <p:sp>
        <p:nvSpPr>
          <p:cNvPr id="4" name="Slide Number Placeholder 3"/>
          <p:cNvSpPr>
            <a:spLocks noGrp="1"/>
          </p:cNvSpPr>
          <p:nvPr>
            <p:ph type="sldNum" sz="quarter" idx="12"/>
          </p:nvPr>
        </p:nvSpPr>
        <p:spPr>
          <a:xfrm>
            <a:off x="6553200" y="4767263"/>
            <a:ext cx="2133600" cy="273844"/>
          </a:xfrm>
          <a:prstGeom prst="rect">
            <a:avLst/>
          </a:prstGeom>
        </p:spPr>
        <p:txBody>
          <a:bodyPr/>
          <a:lstStyle/>
          <a:p>
            <a:fld id="{09624258-1980-4938-88E2-3EA32912C436}" type="slidenum">
              <a:rPr lang="id-ID" smtClean="0"/>
              <a:t>‹#›</a:t>
            </a:fld>
            <a:endParaRPr lang="id-ID"/>
          </a:p>
        </p:txBody>
      </p:sp>
    </p:spTree>
    <p:extLst>
      <p:ext uri="{BB962C8B-B14F-4D97-AF65-F5344CB8AC3E}">
        <p14:creationId xmlns:p14="http://schemas.microsoft.com/office/powerpoint/2010/main" val="31162496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a:prstGeom prst="rect">
            <a:avLst/>
          </a:prstGeom>
        </p:spPr>
        <p:txBody>
          <a:bodyPr anchor="b"/>
          <a:lstStyle>
            <a:lvl1pPr algn="l">
              <a:defRPr sz="2000" b="1"/>
            </a:lvl1pPr>
          </a:lstStyle>
          <a:p>
            <a:r>
              <a:rPr lang="en-US"/>
              <a:t>Click to edit Master title style</a:t>
            </a:r>
            <a:endParaRPr lang="id-ID"/>
          </a:p>
        </p:txBody>
      </p:sp>
      <p:sp>
        <p:nvSpPr>
          <p:cNvPr id="3" name="Content Placeholder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Text Placeholder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4767263"/>
            <a:ext cx="2133600" cy="273844"/>
          </a:xfrm>
          <a:prstGeom prst="rect">
            <a:avLst/>
          </a:prstGeom>
        </p:spPr>
        <p:txBody>
          <a:bodyPr/>
          <a:lstStyle/>
          <a:p>
            <a:fld id="{1D6F51C9-3709-4B35-99B3-D32F5AC199CA}" type="datetimeFigureOut">
              <a:rPr lang="id-ID" smtClean="0"/>
              <a:t>18/07/2022</a:t>
            </a:fld>
            <a:endParaRPr lang="id-ID"/>
          </a:p>
        </p:txBody>
      </p:sp>
      <p:sp>
        <p:nvSpPr>
          <p:cNvPr id="6" name="Footer Placeholder 5"/>
          <p:cNvSpPr>
            <a:spLocks noGrp="1"/>
          </p:cNvSpPr>
          <p:nvPr>
            <p:ph type="ftr" sz="quarter" idx="11"/>
          </p:nvPr>
        </p:nvSpPr>
        <p:spPr>
          <a:xfrm>
            <a:off x="3124200" y="4767263"/>
            <a:ext cx="2895600" cy="273844"/>
          </a:xfrm>
          <a:prstGeom prst="rect">
            <a:avLst/>
          </a:prstGeom>
        </p:spPr>
        <p:txBody>
          <a:bodyPr/>
          <a:lstStyle/>
          <a:p>
            <a:endParaRPr lang="id-ID"/>
          </a:p>
        </p:txBody>
      </p:sp>
      <p:sp>
        <p:nvSpPr>
          <p:cNvPr id="7" name="Slide Number Placeholder 6"/>
          <p:cNvSpPr>
            <a:spLocks noGrp="1"/>
          </p:cNvSpPr>
          <p:nvPr>
            <p:ph type="sldNum" sz="quarter" idx="12"/>
          </p:nvPr>
        </p:nvSpPr>
        <p:spPr>
          <a:xfrm>
            <a:off x="6553200" y="4767263"/>
            <a:ext cx="2133600" cy="273844"/>
          </a:xfrm>
          <a:prstGeom prst="rect">
            <a:avLst/>
          </a:prstGeom>
        </p:spPr>
        <p:txBody>
          <a:bodyPr/>
          <a:lstStyle/>
          <a:p>
            <a:fld id="{09624258-1980-4938-88E2-3EA32912C436}" type="slidenum">
              <a:rPr lang="id-ID" smtClean="0"/>
              <a:t>‹#›</a:t>
            </a:fld>
            <a:endParaRPr lang="id-ID"/>
          </a:p>
        </p:txBody>
      </p:sp>
    </p:spTree>
    <p:extLst>
      <p:ext uri="{BB962C8B-B14F-4D97-AF65-F5344CB8AC3E}">
        <p14:creationId xmlns:p14="http://schemas.microsoft.com/office/powerpoint/2010/main" val="2115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a:prstGeom prst="rect">
            <a:avLst/>
          </a:prstGeom>
        </p:spPr>
        <p:txBody>
          <a:bodyPr anchor="b"/>
          <a:lstStyle>
            <a:lvl1pPr algn="l">
              <a:defRPr sz="2000" b="1"/>
            </a:lvl1pPr>
          </a:lstStyle>
          <a:p>
            <a:r>
              <a:rPr lang="en-US"/>
              <a:t>Click to edit Master title style</a:t>
            </a:r>
            <a:endParaRPr lang="id-ID"/>
          </a:p>
        </p:txBody>
      </p:sp>
      <p:sp>
        <p:nvSpPr>
          <p:cNvPr id="3" name="Picture Placeholder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4767263"/>
            <a:ext cx="2133600" cy="273844"/>
          </a:xfrm>
          <a:prstGeom prst="rect">
            <a:avLst/>
          </a:prstGeom>
        </p:spPr>
        <p:txBody>
          <a:bodyPr/>
          <a:lstStyle/>
          <a:p>
            <a:fld id="{1D6F51C9-3709-4B35-99B3-D32F5AC199CA}" type="datetimeFigureOut">
              <a:rPr lang="id-ID" smtClean="0"/>
              <a:t>18/07/2022</a:t>
            </a:fld>
            <a:endParaRPr lang="id-ID"/>
          </a:p>
        </p:txBody>
      </p:sp>
      <p:sp>
        <p:nvSpPr>
          <p:cNvPr id="6" name="Footer Placeholder 5"/>
          <p:cNvSpPr>
            <a:spLocks noGrp="1"/>
          </p:cNvSpPr>
          <p:nvPr>
            <p:ph type="ftr" sz="quarter" idx="11"/>
          </p:nvPr>
        </p:nvSpPr>
        <p:spPr>
          <a:xfrm>
            <a:off x="3124200" y="4767263"/>
            <a:ext cx="2895600" cy="273844"/>
          </a:xfrm>
          <a:prstGeom prst="rect">
            <a:avLst/>
          </a:prstGeom>
        </p:spPr>
        <p:txBody>
          <a:bodyPr/>
          <a:lstStyle/>
          <a:p>
            <a:endParaRPr lang="id-ID"/>
          </a:p>
        </p:txBody>
      </p:sp>
      <p:sp>
        <p:nvSpPr>
          <p:cNvPr id="7" name="Slide Number Placeholder 6"/>
          <p:cNvSpPr>
            <a:spLocks noGrp="1"/>
          </p:cNvSpPr>
          <p:nvPr>
            <p:ph type="sldNum" sz="quarter" idx="12"/>
          </p:nvPr>
        </p:nvSpPr>
        <p:spPr>
          <a:xfrm>
            <a:off x="6553200" y="4767263"/>
            <a:ext cx="2133600" cy="273844"/>
          </a:xfrm>
          <a:prstGeom prst="rect">
            <a:avLst/>
          </a:prstGeom>
        </p:spPr>
        <p:txBody>
          <a:bodyPr/>
          <a:lstStyle/>
          <a:p>
            <a:fld id="{09624258-1980-4938-88E2-3EA32912C436}" type="slidenum">
              <a:rPr lang="id-ID" smtClean="0"/>
              <a:t>‹#›</a:t>
            </a:fld>
            <a:endParaRPr lang="id-ID"/>
          </a:p>
        </p:txBody>
      </p:sp>
    </p:spTree>
    <p:extLst>
      <p:ext uri="{BB962C8B-B14F-4D97-AF65-F5344CB8AC3E}">
        <p14:creationId xmlns:p14="http://schemas.microsoft.com/office/powerpoint/2010/main" val="26258139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756" y="4631478"/>
            <a:ext cx="9143244" cy="512022"/>
          </a:xfrm>
          <a:prstGeom prst="rect">
            <a:avLst/>
          </a:prstGeom>
        </p:spPr>
      </p:pic>
    </p:spTree>
    <p:extLst>
      <p:ext uri="{BB962C8B-B14F-4D97-AF65-F5344CB8AC3E}">
        <p14:creationId xmlns:p14="http://schemas.microsoft.com/office/powerpoint/2010/main" val="22926268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6.svg"/></Relationships>
</file>

<file path=ppt/slides/_rels/slide3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9.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7"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6.png"/><Relationship Id="rId4" Type="http://schemas.openxmlformats.org/officeDocument/2006/relationships/image" Target="../media/image6.sv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21"/>
            <a:ext cx="9144000" cy="5142857"/>
          </a:xfrm>
          <a:prstGeom prst="rect">
            <a:avLst/>
          </a:prstGeom>
        </p:spPr>
      </p:pic>
      <p:cxnSp>
        <p:nvCxnSpPr>
          <p:cNvPr id="9" name="直線コネクタ 9"/>
          <p:cNvCxnSpPr/>
          <p:nvPr/>
        </p:nvCxnSpPr>
        <p:spPr>
          <a:xfrm>
            <a:off x="3810025" y="2876550"/>
            <a:ext cx="4495775" cy="0"/>
          </a:xfrm>
          <a:prstGeom prst="line">
            <a:avLst/>
          </a:prstGeom>
          <a:noFill/>
          <a:ln w="28575" cap="flat" cmpd="sng" algn="ctr">
            <a:solidFill>
              <a:schemeClr val="tx1">
                <a:lumMod val="65000"/>
                <a:lumOff val="35000"/>
              </a:schemeClr>
            </a:solidFill>
            <a:prstDash val="solid"/>
            <a:headEnd type="oval"/>
            <a:tailEnd type="oval"/>
          </a:ln>
          <a:effectLst/>
        </p:spPr>
      </p:cxnSp>
      <p:sp>
        <p:nvSpPr>
          <p:cNvPr id="10" name="タイトル 1"/>
          <p:cNvSpPr txBox="1">
            <a:spLocks/>
          </p:cNvSpPr>
          <p:nvPr/>
        </p:nvSpPr>
        <p:spPr>
          <a:xfrm>
            <a:off x="3520978" y="1194343"/>
            <a:ext cx="5073868" cy="469019"/>
          </a:xfrm>
          <a:prstGeom prst="rect">
            <a:avLst/>
          </a:prstGeom>
        </p:spPr>
        <p:txBody>
          <a:bodyPr lIns="68580" tIns="34290" rIns="68580" bIns="34290" anchor="b"/>
          <a:lstStyle>
            <a:lvl1pPr algn="ctr" defTabSz="914400" rtl="0" eaLnBrk="1" latinLnBrk="0" hangingPunct="1">
              <a:spcBef>
                <a:spcPct val="0"/>
              </a:spcBef>
              <a:buNone/>
              <a:defRPr sz="9600" kern="1200" spc="1500" baseline="0">
                <a:solidFill>
                  <a:schemeClr val="tx1"/>
                </a:solidFill>
                <a:latin typeface="+mj-lt"/>
                <a:ea typeface="+mj-ea"/>
                <a:cs typeface="+mj-cs"/>
              </a:defRPr>
            </a:lvl1pPr>
          </a:lstStyle>
          <a:p>
            <a:pPr defTabSz="1632713">
              <a:defRPr/>
            </a:pPr>
            <a:r>
              <a:rPr kumimoji="1" lang="en-US" altLang="ja-JP" sz="3200" b="1" spc="0" dirty="0">
                <a:solidFill>
                  <a:schemeClr val="tx1">
                    <a:lumMod val="65000"/>
                    <a:lumOff val="35000"/>
                  </a:schemeClr>
                </a:solidFill>
                <a:latin typeface="Arial" pitchFamily="34" charset="0"/>
                <a:cs typeface="Arial" pitchFamily="34" charset="0"/>
              </a:rPr>
              <a:t>MEDIA MENGAJAR</a:t>
            </a:r>
            <a:endParaRPr kumimoji="1" lang="ja-JP" altLang="en-US" sz="3200" b="1" spc="0" dirty="0">
              <a:solidFill>
                <a:schemeClr val="tx1">
                  <a:lumMod val="65000"/>
                  <a:lumOff val="35000"/>
                </a:schemeClr>
              </a:solidFill>
              <a:latin typeface="Arial" pitchFamily="34" charset="0"/>
              <a:cs typeface="Arial" pitchFamily="34" charset="0"/>
            </a:endParaRPr>
          </a:p>
        </p:txBody>
      </p:sp>
      <p:sp>
        <p:nvSpPr>
          <p:cNvPr id="11" name="Rectangle 10"/>
          <p:cNvSpPr/>
          <p:nvPr/>
        </p:nvSpPr>
        <p:spPr>
          <a:xfrm>
            <a:off x="4895416" y="2977351"/>
            <a:ext cx="2324995" cy="315471"/>
          </a:xfrm>
          <a:prstGeom prst="rect">
            <a:avLst/>
          </a:prstGeom>
        </p:spPr>
        <p:txBody>
          <a:bodyPr wrap="none" lIns="68580" tIns="34290" rIns="68580" bIns="34290">
            <a:spAutoFit/>
          </a:bodyPr>
          <a:lstStyle/>
          <a:p>
            <a:pPr algn="ctr"/>
            <a:r>
              <a:rPr lang="en-US" sz="1600" b="1" dirty="0">
                <a:solidFill>
                  <a:schemeClr val="tx1">
                    <a:lumMod val="65000"/>
                    <a:lumOff val="35000"/>
                  </a:schemeClr>
                </a:solidFill>
              </a:rPr>
              <a:t>UNTUK SMA/MA KELAS X</a:t>
            </a:r>
            <a:endParaRPr lang="id-ID" sz="1600" b="1" dirty="0">
              <a:solidFill>
                <a:schemeClr val="tx1">
                  <a:lumMod val="65000"/>
                  <a:lumOff val="35000"/>
                </a:schemeClr>
              </a:solidFill>
            </a:endParaRPr>
          </a:p>
        </p:txBody>
      </p:sp>
      <p:sp>
        <p:nvSpPr>
          <p:cNvPr id="13" name="Cube 12"/>
          <p:cNvSpPr/>
          <p:nvPr/>
        </p:nvSpPr>
        <p:spPr>
          <a:xfrm>
            <a:off x="1251549" y="895351"/>
            <a:ext cx="2168323" cy="2971800"/>
          </a:xfrm>
          <a:prstGeom prst="cube">
            <a:avLst>
              <a:gd name="adj" fmla="val 3711"/>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0" scaled="1"/>
            <a:tileRect/>
          </a:gra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テキスト プレースホルダー 11"/>
          <p:cNvSpPr txBox="1">
            <a:spLocks/>
          </p:cNvSpPr>
          <p:nvPr/>
        </p:nvSpPr>
        <p:spPr>
          <a:xfrm>
            <a:off x="3657600" y="1876747"/>
            <a:ext cx="4495775" cy="718215"/>
          </a:xfrm>
          <a:prstGeom prst="rect">
            <a:avLst/>
          </a:prstGeom>
        </p:spPr>
        <p:txBody>
          <a:bodyPr anchor="t">
            <a:noAutofit/>
          </a:bodyPr>
          <a:lstStyle>
            <a:lvl1pPr marL="342900" indent="-342900" algn="ctr" defTabSz="914400" rtl="0" eaLnBrk="1" latinLnBrk="0" hangingPunct="1">
              <a:spcBef>
                <a:spcPct val="20000"/>
              </a:spcBef>
              <a:buFont typeface="Arial" pitchFamily="34" charset="0"/>
              <a:buChar char="•"/>
              <a:defRPr sz="4000" kern="1200" spc="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pPr>
            <a:r>
              <a:rPr lang="en-US" sz="3200" b="1" dirty="0">
                <a:solidFill>
                  <a:srgbClr val="CA1F27"/>
                </a:solidFill>
                <a:cs typeface="Arial" pitchFamily="34" charset="0"/>
              </a:rPr>
              <a:t>IPA </a:t>
            </a:r>
            <a:r>
              <a:rPr lang="en-US" sz="3200" b="1" dirty="0" err="1">
                <a:solidFill>
                  <a:srgbClr val="CA1F27"/>
                </a:solidFill>
                <a:cs typeface="Arial" pitchFamily="34" charset="0"/>
              </a:rPr>
              <a:t>Fisika</a:t>
            </a:r>
            <a:endParaRPr lang="en-US" sz="3200" b="1" dirty="0">
              <a:solidFill>
                <a:srgbClr val="CA1F27"/>
              </a:solidFill>
              <a:cs typeface="Arial" pitchFamily="34" charset="0"/>
            </a:endParaRPr>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71182" y="988855"/>
            <a:ext cx="2026585" cy="2878295"/>
          </a:xfrm>
          <a:prstGeom prst="rect">
            <a:avLst/>
          </a:prstGeom>
        </p:spPr>
      </p:pic>
    </p:spTree>
    <p:extLst>
      <p:ext uri="{BB962C8B-B14F-4D97-AF65-F5344CB8AC3E}">
        <p14:creationId xmlns:p14="http://schemas.microsoft.com/office/powerpoint/2010/main" val="3880456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500"/>
                                  </p:stCondLst>
                                  <p:iterate type="wd">
                                    <p:tmPct val="10000"/>
                                  </p:iterate>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ppt_x"/>
                                          </p:val>
                                        </p:tav>
                                        <p:tav tm="100000">
                                          <p:val>
                                            <p:strVal val="#ppt_x"/>
                                          </p:val>
                                        </p:tav>
                                      </p:tavLst>
                                    </p:anim>
                                    <p:anim calcmode="lin" valueType="num">
                                      <p:cBhvr additive="base">
                                        <p:cTn id="8" dur="100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15">
                                            <p:txEl>
                                              <p:pRg st="0" end="0"/>
                                            </p:txEl>
                                          </p:spTgt>
                                        </p:tgtEl>
                                        <p:attrNameLst>
                                          <p:attrName>style.visibility</p:attrName>
                                        </p:attrNameLst>
                                      </p:cBhvr>
                                      <p:to>
                                        <p:strVal val="visible"/>
                                      </p:to>
                                    </p:set>
                                    <p:anim calcmode="lin" valueType="num">
                                      <p:cBhvr additive="base">
                                        <p:cTn id="11" dur="10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12" dur="1000" fill="hold"/>
                                        <p:tgtEl>
                                          <p:spTgt spid="15">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1600"/>
                            </p:stCondLst>
                            <p:childTnLst>
                              <p:par>
                                <p:cTn id="14" presetID="16" presetClass="entr" presetSubtype="37"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outVertical)">
                                      <p:cBhvr>
                                        <p:cTn id="16" dur="1000"/>
                                        <p:tgtEl>
                                          <p:spTgt spid="9"/>
                                        </p:tgtEl>
                                      </p:cBhvr>
                                    </p:animEffect>
                                  </p:childTnLst>
                                </p:cTn>
                              </p:par>
                              <p:par>
                                <p:cTn id="17" presetID="53" presetClass="entr" presetSubtype="16" fill="hold" grpId="0" nodeType="withEffect">
                                  <p:stCondLst>
                                    <p:cond delay="250"/>
                                  </p:stCondLst>
                                  <p:childTnLst>
                                    <p:set>
                                      <p:cBhvr>
                                        <p:cTn id="18" dur="1" fill="hold">
                                          <p:stCondLst>
                                            <p:cond delay="0"/>
                                          </p:stCondLst>
                                        </p:cTn>
                                        <p:tgtEl>
                                          <p:spTgt spid="11"/>
                                        </p:tgtEl>
                                        <p:attrNameLst>
                                          <p:attrName>style.visibility</p:attrName>
                                        </p:attrNameLst>
                                      </p:cBhvr>
                                      <p:to>
                                        <p:strVal val="visible"/>
                                      </p:to>
                                    </p:set>
                                    <p:anim calcmode="lin" valueType="num">
                                      <p:cBhvr>
                                        <p:cTn id="19" dur="1000" fill="hold"/>
                                        <p:tgtEl>
                                          <p:spTgt spid="11"/>
                                        </p:tgtEl>
                                        <p:attrNameLst>
                                          <p:attrName>ppt_w</p:attrName>
                                        </p:attrNameLst>
                                      </p:cBhvr>
                                      <p:tavLst>
                                        <p:tav tm="0">
                                          <p:val>
                                            <p:fltVal val="0"/>
                                          </p:val>
                                        </p:tav>
                                        <p:tav tm="100000">
                                          <p:val>
                                            <p:strVal val="#ppt_w"/>
                                          </p:val>
                                        </p:tav>
                                      </p:tavLst>
                                    </p:anim>
                                    <p:anim calcmode="lin" valueType="num">
                                      <p:cBhvr>
                                        <p:cTn id="20" dur="1000" fill="hold"/>
                                        <p:tgtEl>
                                          <p:spTgt spid="11"/>
                                        </p:tgtEl>
                                        <p:attrNameLst>
                                          <p:attrName>ppt_h</p:attrName>
                                        </p:attrNameLst>
                                      </p:cBhvr>
                                      <p:tavLst>
                                        <p:tav tm="0">
                                          <p:val>
                                            <p:fltVal val="0"/>
                                          </p:val>
                                        </p:tav>
                                        <p:tav tm="100000">
                                          <p:val>
                                            <p:strVal val="#ppt_h"/>
                                          </p:val>
                                        </p:tav>
                                      </p:tavLst>
                                    </p:anim>
                                    <p:animEffect transition="in" filter="fade">
                                      <p:cBhvr>
                                        <p:cTn id="2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grpSp>
        <p:nvGrpSpPr>
          <p:cNvPr id="6" name="Group 5"/>
          <p:cNvGrpSpPr/>
          <p:nvPr/>
        </p:nvGrpSpPr>
        <p:grpSpPr>
          <a:xfrm>
            <a:off x="899592" y="1358460"/>
            <a:ext cx="7056784" cy="3168352"/>
            <a:chOff x="395536" y="1347613"/>
            <a:chExt cx="8280918" cy="3456384"/>
          </a:xfrm>
        </p:grpSpPr>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4210" t="27095" r="5229" b="5707"/>
            <a:stretch/>
          </p:blipFill>
          <p:spPr>
            <a:xfrm>
              <a:off x="395536" y="1347613"/>
              <a:ext cx="8280918" cy="3456384"/>
            </a:xfrm>
            <a:prstGeom prst="rect">
              <a:avLst/>
            </a:prstGeom>
          </p:spPr>
        </p:pic>
        <p:sp>
          <p:nvSpPr>
            <p:cNvPr id="8" name="Rectangle 7"/>
            <p:cNvSpPr/>
            <p:nvPr/>
          </p:nvSpPr>
          <p:spPr>
            <a:xfrm>
              <a:off x="1259632" y="1718332"/>
              <a:ext cx="954109" cy="26536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8"/>
          <p:cNvGrpSpPr/>
          <p:nvPr/>
        </p:nvGrpSpPr>
        <p:grpSpPr>
          <a:xfrm>
            <a:off x="1997717" y="1594074"/>
            <a:ext cx="5166571" cy="529700"/>
            <a:chOff x="1547664" y="1563638"/>
            <a:chExt cx="5166571" cy="529700"/>
          </a:xfrm>
        </p:grpSpPr>
        <p:pic>
          <p:nvPicPr>
            <p:cNvPr id="10" name="Picture 9"/>
            <p:cNvPicPr>
              <a:picLocks noChangeAspect="1"/>
            </p:cNvPicPr>
            <p:nvPr/>
          </p:nvPicPr>
          <p:blipFill rotWithShape="1">
            <a:blip r:embed="rId2">
              <a:extLst>
                <a:ext uri="{28A0092B-C50C-407E-A947-70E740481C1C}">
                  <a14:useLocalDpi xmlns:a14="http://schemas.microsoft.com/office/drawing/2010/main" val="0"/>
                </a:ext>
              </a:extLst>
            </a:blip>
            <a:srcRect l="14894" t="32565" r="79234" b="56996"/>
            <a:stretch/>
          </p:blipFill>
          <p:spPr>
            <a:xfrm>
              <a:off x="1547664" y="1563638"/>
              <a:ext cx="504056" cy="504056"/>
            </a:xfrm>
            <a:prstGeom prst="rect">
              <a:avLst/>
            </a:prstGeom>
          </p:spPr>
        </p:pic>
        <p:sp>
          <p:nvSpPr>
            <p:cNvPr id="11"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47724" y="1580196"/>
              <a:ext cx="4766511" cy="51314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sz="2000" b="1" dirty="0" err="1" smtClean="0">
                  <a:solidFill>
                    <a:srgbClr val="F06881"/>
                  </a:solidFill>
                  <a:latin typeface="Calibri" panose="020F0502020204030204" pitchFamily="34" charset="0"/>
                </a:rPr>
                <a:t>Penggunaan</a:t>
              </a:r>
              <a:r>
                <a:rPr lang="en-US" sz="2000" b="1" dirty="0" smtClean="0">
                  <a:solidFill>
                    <a:srgbClr val="F06881"/>
                  </a:solidFill>
                  <a:latin typeface="Calibri" panose="020F0502020204030204" pitchFamily="34" charset="0"/>
                </a:rPr>
                <a:t> </a:t>
              </a:r>
              <a:r>
                <a:rPr lang="en-US" sz="2000" b="1" dirty="0" err="1" smtClean="0">
                  <a:solidFill>
                    <a:srgbClr val="F06881"/>
                  </a:solidFill>
                  <a:latin typeface="Calibri" panose="020F0502020204030204" pitchFamily="34" charset="0"/>
                </a:rPr>
                <a:t>Bahan</a:t>
              </a:r>
              <a:r>
                <a:rPr lang="en-US" sz="2000" b="1" dirty="0" smtClean="0">
                  <a:solidFill>
                    <a:srgbClr val="F06881"/>
                  </a:solidFill>
                  <a:latin typeface="Calibri" panose="020F0502020204030204" pitchFamily="34" charset="0"/>
                </a:rPr>
                <a:t> Bakar </a:t>
              </a:r>
              <a:r>
                <a:rPr lang="en-US" sz="2000" b="1" dirty="0" err="1" smtClean="0">
                  <a:solidFill>
                    <a:srgbClr val="F06881"/>
                  </a:solidFill>
                  <a:latin typeface="Calibri" panose="020F0502020204030204" pitchFamily="34" charset="0"/>
                </a:rPr>
                <a:t>Fosil</a:t>
              </a:r>
              <a:endParaRPr lang="en-US" sz="2000" b="1" dirty="0">
                <a:solidFill>
                  <a:srgbClr val="F06881"/>
                </a:solidFill>
                <a:latin typeface="Calibri" panose="020F0502020204030204" pitchFamily="34" charset="0"/>
              </a:endParaRPr>
            </a:p>
          </p:txBody>
        </p:sp>
      </p:grpSp>
      <p:grpSp>
        <p:nvGrpSpPr>
          <p:cNvPr id="12" name="Group 11"/>
          <p:cNvGrpSpPr/>
          <p:nvPr/>
        </p:nvGrpSpPr>
        <p:grpSpPr>
          <a:xfrm>
            <a:off x="1997717" y="2114688"/>
            <a:ext cx="5958659" cy="513142"/>
            <a:chOff x="1547664" y="2084252"/>
            <a:chExt cx="5958659" cy="513142"/>
          </a:xfrm>
        </p:grpSpPr>
        <p:pic>
          <p:nvPicPr>
            <p:cNvPr id="13" name="Picture 12"/>
            <p:cNvPicPr>
              <a:picLocks noChangeAspect="1"/>
            </p:cNvPicPr>
            <p:nvPr/>
          </p:nvPicPr>
          <p:blipFill rotWithShape="1">
            <a:blip r:embed="rId2">
              <a:extLst>
                <a:ext uri="{28A0092B-C50C-407E-A947-70E740481C1C}">
                  <a14:useLocalDpi xmlns:a14="http://schemas.microsoft.com/office/drawing/2010/main" val="0"/>
                </a:ext>
              </a:extLst>
            </a:blip>
            <a:srcRect l="14894" t="44495" r="79234" b="46557"/>
            <a:stretch/>
          </p:blipFill>
          <p:spPr>
            <a:xfrm>
              <a:off x="1547664" y="2139702"/>
              <a:ext cx="504056" cy="432048"/>
            </a:xfrm>
            <a:prstGeom prst="rect">
              <a:avLst/>
            </a:prstGeom>
          </p:spPr>
        </p:pic>
        <p:sp>
          <p:nvSpPr>
            <p:cNvPr id="14"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58833" y="2084252"/>
              <a:ext cx="5547490" cy="51314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sz="2000" b="1" dirty="0" err="1" smtClean="0">
                  <a:solidFill>
                    <a:srgbClr val="F06881"/>
                  </a:solidFill>
                  <a:latin typeface="Calibri" panose="020F0502020204030204" pitchFamily="34" charset="0"/>
                </a:rPr>
                <a:t>Penggunaan</a:t>
              </a:r>
              <a:r>
                <a:rPr lang="en-US" sz="2000" b="1" dirty="0" smtClean="0">
                  <a:solidFill>
                    <a:srgbClr val="F06881"/>
                  </a:solidFill>
                  <a:latin typeface="Calibri" panose="020F0502020204030204" pitchFamily="34" charset="0"/>
                </a:rPr>
                <a:t> CFC </a:t>
              </a:r>
              <a:r>
                <a:rPr lang="en-US" sz="2000" b="1" dirty="0" err="1" smtClean="0">
                  <a:solidFill>
                    <a:srgbClr val="F06881"/>
                  </a:solidFill>
                  <a:latin typeface="Calibri" panose="020F0502020204030204" pitchFamily="34" charset="0"/>
                </a:rPr>
                <a:t>dalam</a:t>
              </a:r>
              <a:r>
                <a:rPr lang="en-US" sz="2000" b="1" dirty="0" smtClean="0">
                  <a:solidFill>
                    <a:srgbClr val="F06881"/>
                  </a:solidFill>
                  <a:latin typeface="Calibri" panose="020F0502020204030204" pitchFamily="34" charset="0"/>
                </a:rPr>
                <a:t> </a:t>
              </a:r>
              <a:r>
                <a:rPr lang="en-US" sz="2000" b="1" dirty="0" err="1" smtClean="0">
                  <a:solidFill>
                    <a:srgbClr val="F06881"/>
                  </a:solidFill>
                  <a:latin typeface="Calibri" panose="020F0502020204030204" pitchFamily="34" charset="0"/>
                </a:rPr>
                <a:t>Kehidupan</a:t>
              </a:r>
              <a:r>
                <a:rPr lang="en-US" sz="2000" b="1" dirty="0" smtClean="0">
                  <a:solidFill>
                    <a:srgbClr val="F06881"/>
                  </a:solidFill>
                  <a:latin typeface="Calibri" panose="020F0502020204030204" pitchFamily="34" charset="0"/>
                </a:rPr>
                <a:t> </a:t>
              </a:r>
              <a:r>
                <a:rPr lang="en-US" sz="2000" b="1" dirty="0" err="1" smtClean="0">
                  <a:solidFill>
                    <a:srgbClr val="F06881"/>
                  </a:solidFill>
                  <a:latin typeface="Calibri" panose="020F0502020204030204" pitchFamily="34" charset="0"/>
                </a:rPr>
                <a:t>Sehari-hari</a:t>
              </a:r>
              <a:endParaRPr lang="en-US" sz="2000" b="1" dirty="0">
                <a:solidFill>
                  <a:srgbClr val="F06881"/>
                </a:solidFill>
                <a:latin typeface="Calibri" panose="020F0502020204030204" pitchFamily="34" charset="0"/>
              </a:endParaRPr>
            </a:p>
          </p:txBody>
        </p:sp>
      </p:grpSp>
      <p:grpSp>
        <p:nvGrpSpPr>
          <p:cNvPr id="15" name="Group 14"/>
          <p:cNvGrpSpPr/>
          <p:nvPr/>
        </p:nvGrpSpPr>
        <p:grpSpPr>
          <a:xfrm>
            <a:off x="1997717" y="2627671"/>
            <a:ext cx="3654403" cy="550579"/>
            <a:chOff x="1547664" y="2597235"/>
            <a:chExt cx="3654403" cy="550579"/>
          </a:xfrm>
        </p:grpSpPr>
        <p:pic>
          <p:nvPicPr>
            <p:cNvPr id="16" name="Picture 15"/>
            <p:cNvPicPr>
              <a:picLocks noChangeAspect="1"/>
            </p:cNvPicPr>
            <p:nvPr/>
          </p:nvPicPr>
          <p:blipFill rotWithShape="1">
            <a:blip r:embed="rId2">
              <a:extLst>
                <a:ext uri="{28A0092B-C50C-407E-A947-70E740481C1C}">
                  <a14:useLocalDpi xmlns:a14="http://schemas.microsoft.com/office/drawing/2010/main" val="0"/>
                </a:ext>
              </a:extLst>
            </a:blip>
            <a:srcRect l="14894" t="54935" r="79234" b="34626"/>
            <a:stretch/>
          </p:blipFill>
          <p:spPr>
            <a:xfrm>
              <a:off x="1547664" y="2643758"/>
              <a:ext cx="504056" cy="504056"/>
            </a:xfrm>
            <a:prstGeom prst="rect">
              <a:avLst/>
            </a:prstGeom>
          </p:spPr>
        </p:pic>
        <p:sp>
          <p:nvSpPr>
            <p:cNvPr id="17"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52303" y="2597235"/>
              <a:ext cx="3249764" cy="51314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sz="2000" b="1" dirty="0" err="1" smtClean="0">
                  <a:solidFill>
                    <a:srgbClr val="F06881"/>
                  </a:solidFill>
                  <a:latin typeface="Calibri" panose="020F0502020204030204" pitchFamily="34" charset="0"/>
                </a:rPr>
                <a:t>Kotoran</a:t>
              </a:r>
              <a:r>
                <a:rPr lang="en-US" sz="2000" b="1" dirty="0" smtClean="0">
                  <a:solidFill>
                    <a:srgbClr val="F06881"/>
                  </a:solidFill>
                  <a:latin typeface="Calibri" panose="020F0502020204030204" pitchFamily="34" charset="0"/>
                </a:rPr>
                <a:t> </a:t>
              </a:r>
              <a:r>
                <a:rPr lang="en-US" sz="2000" b="1" dirty="0" err="1" smtClean="0">
                  <a:solidFill>
                    <a:srgbClr val="F06881"/>
                  </a:solidFill>
                  <a:latin typeface="Calibri" panose="020F0502020204030204" pitchFamily="34" charset="0"/>
                </a:rPr>
                <a:t>Ternak</a:t>
              </a:r>
              <a:endParaRPr lang="en-US" sz="2000" b="1" dirty="0">
                <a:solidFill>
                  <a:srgbClr val="F06881"/>
                </a:solidFill>
                <a:latin typeface="Calibri" panose="020F0502020204030204" pitchFamily="34" charset="0"/>
              </a:endParaRPr>
            </a:p>
          </p:txBody>
        </p:sp>
      </p:grpSp>
      <p:grpSp>
        <p:nvGrpSpPr>
          <p:cNvPr id="18" name="Group 17"/>
          <p:cNvGrpSpPr/>
          <p:nvPr/>
        </p:nvGrpSpPr>
        <p:grpSpPr>
          <a:xfrm>
            <a:off x="1925709" y="3131568"/>
            <a:ext cx="2100151" cy="550738"/>
            <a:chOff x="1475656" y="3101132"/>
            <a:chExt cx="2100151" cy="550738"/>
          </a:xfrm>
        </p:grpSpPr>
        <p:pic>
          <p:nvPicPr>
            <p:cNvPr id="19" name="Picture 18"/>
            <p:cNvPicPr>
              <a:picLocks noChangeAspect="1"/>
            </p:cNvPicPr>
            <p:nvPr/>
          </p:nvPicPr>
          <p:blipFill rotWithShape="1">
            <a:blip r:embed="rId2">
              <a:extLst>
                <a:ext uri="{28A0092B-C50C-407E-A947-70E740481C1C}">
                  <a14:useLocalDpi xmlns:a14="http://schemas.microsoft.com/office/drawing/2010/main" val="0"/>
                </a:ext>
              </a:extLst>
            </a:blip>
            <a:srcRect l="14055" t="65373" r="79234" b="24188"/>
            <a:stretch/>
          </p:blipFill>
          <p:spPr>
            <a:xfrm>
              <a:off x="1475656" y="3147814"/>
              <a:ext cx="576064" cy="504056"/>
            </a:xfrm>
            <a:prstGeom prst="rect">
              <a:avLst/>
            </a:prstGeom>
          </p:spPr>
        </p:pic>
        <p:sp>
          <p:nvSpPr>
            <p:cNvPr id="20"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64222" y="3101132"/>
              <a:ext cx="1611585" cy="51314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sz="2000" b="1" dirty="0" err="1" smtClean="0">
                  <a:solidFill>
                    <a:srgbClr val="F06881"/>
                  </a:solidFill>
                  <a:latin typeface="Calibri" panose="020F0502020204030204" pitchFamily="34" charset="0"/>
                </a:rPr>
                <a:t>Sampah</a:t>
              </a:r>
              <a:endParaRPr lang="en-US" sz="2000" b="1" dirty="0">
                <a:solidFill>
                  <a:srgbClr val="F06881"/>
                </a:solidFill>
                <a:latin typeface="Calibri" panose="020F0502020204030204" pitchFamily="34" charset="0"/>
              </a:endParaRPr>
            </a:p>
          </p:txBody>
        </p:sp>
      </p:grpSp>
      <p:grpSp>
        <p:nvGrpSpPr>
          <p:cNvPr id="21" name="Group 20"/>
          <p:cNvGrpSpPr/>
          <p:nvPr/>
        </p:nvGrpSpPr>
        <p:grpSpPr>
          <a:xfrm>
            <a:off x="1997717" y="3644551"/>
            <a:ext cx="2022753" cy="541811"/>
            <a:chOff x="1547664" y="3614115"/>
            <a:chExt cx="2022753" cy="541811"/>
          </a:xfrm>
        </p:grpSpPr>
        <p:pic>
          <p:nvPicPr>
            <p:cNvPr id="22" name="Picture 21"/>
            <p:cNvPicPr>
              <a:picLocks noChangeAspect="1"/>
            </p:cNvPicPr>
            <p:nvPr/>
          </p:nvPicPr>
          <p:blipFill rotWithShape="1">
            <a:blip r:embed="rId2">
              <a:extLst>
                <a:ext uri="{28A0092B-C50C-407E-A947-70E740481C1C}">
                  <a14:useLocalDpi xmlns:a14="http://schemas.microsoft.com/office/drawing/2010/main" val="0"/>
                </a:ext>
              </a:extLst>
            </a:blip>
            <a:srcRect l="14894" t="75813" r="79234" b="13748"/>
            <a:stretch/>
          </p:blipFill>
          <p:spPr>
            <a:xfrm>
              <a:off x="1547664" y="3651870"/>
              <a:ext cx="504056" cy="504056"/>
            </a:xfrm>
            <a:prstGeom prst="rect">
              <a:avLst/>
            </a:prstGeom>
          </p:spPr>
        </p:pic>
        <p:sp>
          <p:nvSpPr>
            <p:cNvPr id="23"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58832" y="3614115"/>
              <a:ext cx="1611585" cy="51314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sz="2000" b="1" dirty="0" err="1" smtClean="0">
                  <a:solidFill>
                    <a:srgbClr val="F06881"/>
                  </a:solidFill>
                  <a:latin typeface="Calibri" panose="020F0502020204030204" pitchFamily="34" charset="0"/>
                </a:rPr>
                <a:t>Deforestasi</a:t>
              </a:r>
              <a:endParaRPr lang="en-US" sz="2000" b="1" dirty="0">
                <a:solidFill>
                  <a:srgbClr val="F06881"/>
                </a:solidFill>
                <a:latin typeface="Calibri" panose="020F0502020204030204" pitchFamily="34" charset="0"/>
              </a:endParaRPr>
            </a:p>
          </p:txBody>
        </p:sp>
      </p:grpSp>
      <p:sp>
        <p:nvSpPr>
          <p:cNvPr id="24"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49773" y="405806"/>
            <a:ext cx="6068749" cy="104194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pPr>
            <a:r>
              <a:rPr lang="en-US" sz="2800" b="1" dirty="0" err="1" smtClean="0">
                <a:solidFill>
                  <a:srgbClr val="F06881"/>
                </a:solidFill>
                <a:latin typeface="Calibri" panose="020F0502020204030204" pitchFamily="34" charset="0"/>
              </a:rPr>
              <a:t>Pemicu</a:t>
            </a:r>
            <a:r>
              <a:rPr lang="en-US" sz="2800" b="1" dirty="0" smtClean="0">
                <a:solidFill>
                  <a:srgbClr val="F06881"/>
                </a:solidFill>
                <a:latin typeface="Calibri" panose="020F0502020204030204" pitchFamily="34" charset="0"/>
              </a:rPr>
              <a:t> </a:t>
            </a:r>
            <a:r>
              <a:rPr lang="en-US" sz="2800" b="1" dirty="0" err="1" smtClean="0">
                <a:solidFill>
                  <a:srgbClr val="F06881"/>
                </a:solidFill>
                <a:latin typeface="Calibri" panose="020F0502020204030204" pitchFamily="34" charset="0"/>
              </a:rPr>
              <a:t>Meningkatnya</a:t>
            </a:r>
            <a:r>
              <a:rPr lang="en-US" sz="2800" b="1" dirty="0" smtClean="0">
                <a:solidFill>
                  <a:srgbClr val="F06881"/>
                </a:solidFill>
                <a:latin typeface="Calibri" panose="020F0502020204030204" pitchFamily="34" charset="0"/>
              </a:rPr>
              <a:t> Gas </a:t>
            </a:r>
            <a:r>
              <a:rPr lang="en-US" sz="2800" b="1" dirty="0" err="1" smtClean="0">
                <a:solidFill>
                  <a:srgbClr val="F06881"/>
                </a:solidFill>
                <a:latin typeface="Calibri" panose="020F0502020204030204" pitchFamily="34" charset="0"/>
              </a:rPr>
              <a:t>Rumah</a:t>
            </a:r>
            <a:r>
              <a:rPr lang="en-US" sz="2800" b="1" dirty="0" smtClean="0">
                <a:solidFill>
                  <a:srgbClr val="F06881"/>
                </a:solidFill>
                <a:latin typeface="Calibri" panose="020F0502020204030204" pitchFamily="34" charset="0"/>
              </a:rPr>
              <a:t> </a:t>
            </a:r>
            <a:r>
              <a:rPr lang="en-US" sz="2800" b="1" dirty="0" err="1" smtClean="0">
                <a:solidFill>
                  <a:srgbClr val="F06881"/>
                </a:solidFill>
                <a:latin typeface="Calibri" panose="020F0502020204030204" pitchFamily="34" charset="0"/>
              </a:rPr>
              <a:t>Kaca</a:t>
            </a:r>
            <a:r>
              <a:rPr lang="en-US" sz="2800" b="1" dirty="0" smtClean="0">
                <a:solidFill>
                  <a:srgbClr val="F06881"/>
                </a:solidFill>
                <a:latin typeface="Calibri" panose="020F0502020204030204" pitchFamily="34" charset="0"/>
              </a:rPr>
              <a:t> di </a:t>
            </a:r>
            <a:r>
              <a:rPr lang="en-US" sz="2800" b="1" dirty="0" err="1" smtClean="0">
                <a:solidFill>
                  <a:srgbClr val="F06881"/>
                </a:solidFill>
                <a:latin typeface="Calibri" panose="020F0502020204030204" pitchFamily="34" charset="0"/>
              </a:rPr>
              <a:t>Atmosfer</a:t>
            </a:r>
            <a:endParaRPr lang="en-US" sz="2800" b="1" dirty="0">
              <a:solidFill>
                <a:srgbClr val="F06881"/>
              </a:solidFill>
              <a:latin typeface="Calibri" panose="020F0502020204030204" pitchFamily="34" charset="0"/>
            </a:endParaRPr>
          </a:p>
        </p:txBody>
      </p:sp>
      <p:pic>
        <p:nvPicPr>
          <p:cNvPr id="25" name="Picture 24"/>
          <p:cNvPicPr>
            <a:picLocks noChangeAspect="1"/>
          </p:cNvPicPr>
          <p:nvPr/>
        </p:nvPicPr>
        <p:blipFill rotWithShape="1">
          <a:blip r:embed="rId3" cstate="print">
            <a:extLst>
              <a:ext uri="{28A0092B-C50C-407E-A947-70E740481C1C}">
                <a14:useLocalDpi xmlns:a14="http://schemas.microsoft.com/office/drawing/2010/main" val="0"/>
              </a:ext>
            </a:extLst>
          </a:blip>
          <a:srcRect b="33201"/>
          <a:stretch/>
        </p:blipFill>
        <p:spPr>
          <a:xfrm>
            <a:off x="1069902" y="278340"/>
            <a:ext cx="936104" cy="1416344"/>
          </a:xfrm>
          <a:prstGeom prst="rect">
            <a:avLst/>
          </a:prstGeom>
        </p:spPr>
      </p:pic>
    </p:spTree>
    <p:extLst>
      <p:ext uri="{BB962C8B-B14F-4D97-AF65-F5344CB8AC3E}">
        <p14:creationId xmlns:p14="http://schemas.microsoft.com/office/powerpoint/2010/main" val="1923470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25"/>
                                        </p:tgtEl>
                                        <p:attrNameLst>
                                          <p:attrName>style.visibility</p:attrName>
                                        </p:attrNameLst>
                                      </p:cBhvr>
                                      <p:to>
                                        <p:strVal val="visible"/>
                                      </p:to>
                                    </p:set>
                                    <p:animEffect transition="in" filter="fade">
                                      <p:cBhvr>
                                        <p:cTn id="9" dur="500"/>
                                        <p:tgtEl>
                                          <p:spTgt spid="2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left)">
                                      <p:cBhvr>
                                        <p:cTn id="13" dur="500"/>
                                        <p:tgtEl>
                                          <p:spTgt spid="24"/>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500"/>
                                        <p:tgtEl>
                                          <p:spTgt spid="18"/>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left)">
                                      <p:cBhvr>
                                        <p:cTn id="3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0F54FBA-27A5-AF3B-D7ED-567BF01D6EFA}"/>
              </a:ext>
            </a:extLst>
          </p:cNvPr>
          <p:cNvSpPr txBox="1"/>
          <p:nvPr/>
        </p:nvSpPr>
        <p:spPr>
          <a:xfrm>
            <a:off x="4860032" y="1396760"/>
            <a:ext cx="3960440" cy="2554545"/>
          </a:xfrm>
          <a:prstGeom prst="rect">
            <a:avLst/>
          </a:prstGeom>
          <a:noFill/>
        </p:spPr>
        <p:txBody>
          <a:bodyPr wrap="square">
            <a:spAutoFit/>
          </a:bodyPr>
          <a:lstStyle/>
          <a:p>
            <a:pPr marL="285750" indent="-285750">
              <a:buFont typeface="Wingdings" panose="05000000000000000000" pitchFamily="2" charset="2"/>
              <a:buChar char="§"/>
            </a:pPr>
            <a:r>
              <a:rPr lang="id-ID" sz="1600" dirty="0" smtClean="0"/>
              <a:t>Peningkatan </a:t>
            </a:r>
            <a:r>
              <a:rPr lang="id-ID" sz="1600" dirty="0"/>
              <a:t>jumlah industri dan sarana transportasi selalu diikuti dengan peningkatan penggunaan bahan bakar dari fosil, seperti minyak bumi dan gas alam yang menghasilkan pembakaran berupa gas-gas rumah kaca.</a:t>
            </a:r>
          </a:p>
          <a:p>
            <a:pPr marL="285750" indent="-285750">
              <a:buFont typeface="Wingdings" panose="05000000000000000000" pitchFamily="2" charset="2"/>
              <a:buChar char="§"/>
            </a:pPr>
            <a:r>
              <a:rPr lang="id-ID" sz="1600" dirty="0"/>
              <a:t>Gas karbon dioksida (CO</a:t>
            </a:r>
            <a:r>
              <a:rPr lang="id-ID" sz="1600" baseline="-25000" dirty="0"/>
              <a:t>2</a:t>
            </a:r>
            <a:r>
              <a:rPr lang="id-ID" sz="1600" dirty="0"/>
              <a:t>) jika dikombinasikan dengan adanya air akan membentuk senyawa korosif yang berpotensi mencemarkan tanah dan air</a:t>
            </a:r>
            <a:r>
              <a:rPr lang="id-ID" sz="1600" dirty="0" smtClean="0"/>
              <a:t>.</a:t>
            </a:r>
            <a:endParaRPr lang="en-ID" sz="1600" dirty="0"/>
          </a:p>
        </p:txBody>
      </p:sp>
      <p:grpSp>
        <p:nvGrpSpPr>
          <p:cNvPr id="7" name="Group 6"/>
          <p:cNvGrpSpPr/>
          <p:nvPr/>
        </p:nvGrpSpPr>
        <p:grpSpPr>
          <a:xfrm>
            <a:off x="0" y="0"/>
            <a:ext cx="9144000" cy="5143500"/>
            <a:chOff x="0" y="0"/>
            <a:chExt cx="9144000" cy="514350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r="45275"/>
            <a:stretch/>
          </p:blipFill>
          <p:spPr>
            <a:xfrm>
              <a:off x="0" y="0"/>
              <a:ext cx="5004048" cy="5143500"/>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31436"/>
              <a:ext cx="9144000" cy="512064"/>
            </a:xfrm>
            <a:prstGeom prst="rect">
              <a:avLst/>
            </a:prstGeom>
          </p:spPr>
        </p:pic>
        <p:sp>
          <p:nvSpPr>
            <p:cNvPr id="5" name="TextBox 4">
              <a:extLst>
                <a:ext uri="{FF2B5EF4-FFF2-40B4-BE49-F238E27FC236}">
                  <a16:creationId xmlns:a16="http://schemas.microsoft.com/office/drawing/2014/main" id="{CF95BE1A-6E97-D274-DA6F-EDC11E8B8037}"/>
                </a:ext>
              </a:extLst>
            </p:cNvPr>
            <p:cNvSpPr txBox="1"/>
            <p:nvPr/>
          </p:nvSpPr>
          <p:spPr>
            <a:xfrm>
              <a:off x="2555776" y="4536849"/>
              <a:ext cx="1781471" cy="240515"/>
            </a:xfrm>
            <a:prstGeom prst="rect">
              <a:avLst/>
            </a:prstGeom>
            <a:noFill/>
          </p:spPr>
          <p:txBody>
            <a:bodyPr wrap="square">
              <a:spAutoFit/>
            </a:bodyPr>
            <a:lstStyle/>
            <a:p>
              <a:pPr>
                <a:lnSpc>
                  <a:spcPct val="107000"/>
                </a:lnSpc>
                <a:spcAft>
                  <a:spcPts val="600"/>
                </a:spcAft>
              </a:pPr>
              <a:r>
                <a:rPr lang="id-ID" sz="900" i="1" dirty="0">
                  <a:solidFill>
                    <a:schemeClr val="bg1"/>
                  </a:solidFill>
                  <a:latin typeface="Calibri" panose="020F0502020204030204" pitchFamily="34" charset="0"/>
                  <a:ea typeface="Calibri" panose="020F0502020204030204" pitchFamily="34" charset="0"/>
                  <a:cs typeface="Times New Roman" panose="02020603050405020304" pitchFamily="18" charset="0"/>
                </a:rPr>
                <a:t>Sumber: </a:t>
              </a:r>
              <a:r>
                <a:rPr lang="en-US" sz="900" i="1"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commons.wikimedia.org</a:t>
              </a:r>
              <a:endParaRPr lang="en-ID" sz="9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grpSp>
      <p:sp>
        <p:nvSpPr>
          <p:cNvPr id="6"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4716017" y="277356"/>
            <a:ext cx="4320480" cy="734337"/>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L="355600" indent="-355600">
              <a:lnSpc>
                <a:spcPct val="107000"/>
              </a:lnSpc>
              <a:spcAft>
                <a:spcPts val="800"/>
              </a:spcAft>
            </a:pPr>
            <a:r>
              <a:rPr lang="id-ID" sz="2800" b="1" dirty="0">
                <a:solidFill>
                  <a:srgbClr val="FF3399"/>
                </a:solidFill>
                <a:latin typeface="Calibri" panose="020F0502020204030204" pitchFamily="34" charset="0"/>
                <a:ea typeface="Calibri" panose="020F0502020204030204" pitchFamily="34" charset="0"/>
                <a:cs typeface="Times New Roman" panose="02020603050405020304" pitchFamily="18" charset="0"/>
              </a:rPr>
              <a:t>1. Penggunaan Bahan Bakar Fosil</a:t>
            </a:r>
            <a:endParaRPr lang="en-ID" sz="2800" dirty="0">
              <a:solidFill>
                <a:srgbClr val="FF3399"/>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055502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par>
                          <p:cTn id="11" fill="hold">
                            <p:stCondLst>
                              <p:cond delay="500"/>
                            </p:stCondLst>
                            <p:childTnLst>
                              <p:par>
                                <p:cTn id="12" presetID="14" presetClass="entr" presetSubtype="10" fill="hold" nodeType="after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randombar(horizontal)">
                                      <p:cBhvr>
                                        <p:cTn id="14" dur="500"/>
                                        <p:tgtEl>
                                          <p:spTgt spid="4">
                                            <p:txEl>
                                              <p:pRg st="0" end="0"/>
                                            </p:txEl>
                                          </p:spTgt>
                                        </p:tgtEl>
                                      </p:cBhvr>
                                    </p:animEffect>
                                  </p:childTnLst>
                                </p:cTn>
                              </p:par>
                            </p:childTnLst>
                          </p:cTn>
                        </p:par>
                        <p:par>
                          <p:cTn id="15" fill="hold">
                            <p:stCondLst>
                              <p:cond delay="1000"/>
                            </p:stCondLst>
                            <p:childTnLst>
                              <p:par>
                                <p:cTn id="16" presetID="14" presetClass="entr" presetSubtype="10" fill="hold" nodeType="after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Effect transition="in" filter="randombar(horizontal)">
                                      <p:cBhvr>
                                        <p:cTn id="18"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0F54FBA-27A5-AF3B-D7ED-567BF01D6EFA}"/>
              </a:ext>
            </a:extLst>
          </p:cNvPr>
          <p:cNvSpPr txBox="1"/>
          <p:nvPr/>
        </p:nvSpPr>
        <p:spPr>
          <a:xfrm>
            <a:off x="4860032" y="1396760"/>
            <a:ext cx="3960440" cy="3046988"/>
          </a:xfrm>
          <a:prstGeom prst="rect">
            <a:avLst/>
          </a:prstGeom>
          <a:noFill/>
        </p:spPr>
        <p:txBody>
          <a:bodyPr wrap="square">
            <a:spAutoFit/>
          </a:bodyPr>
          <a:lstStyle/>
          <a:p>
            <a:pPr marL="285750" indent="-285750">
              <a:buFont typeface="Wingdings" panose="05000000000000000000" pitchFamily="2" charset="2"/>
              <a:buChar char="§"/>
            </a:pPr>
            <a:r>
              <a:rPr lang="id-ID" sz="1600" dirty="0"/>
              <a:t> Menurut UU No. 22 Tahun 2001 tentang Minyak dan Gas Bumi, yang disebut dengan bahan bakar minyak adalah bahan bakar yang berasal dan/atau diolah dari minyak bumi. Hasil pengolahan minyak bumi adalah produk migas berupa BBM (bahan bakar minyak) dan NBBM (Non-bahan bakar minyak). Adapun yang termasuk bahan bakar minyak adalah avgas </a:t>
            </a:r>
            <a:r>
              <a:rPr lang="id-ID" sz="1600" i="1" dirty="0"/>
              <a:t>(aviation gasoline)</a:t>
            </a:r>
            <a:r>
              <a:rPr lang="id-ID" sz="1600" dirty="0"/>
              <a:t>, avtur </a:t>
            </a:r>
            <a:r>
              <a:rPr lang="id-ID" sz="1600" i="1" dirty="0"/>
              <a:t>(aviation turbin)</a:t>
            </a:r>
            <a:r>
              <a:rPr lang="id-ID" sz="1600" dirty="0"/>
              <a:t>, bensin, minyak tanah, solar, diesel, dan minyak bakar </a:t>
            </a:r>
            <a:r>
              <a:rPr lang="id-ID" sz="1600" i="1" dirty="0"/>
              <a:t>(fuel oil)</a:t>
            </a:r>
            <a:r>
              <a:rPr lang="id-ID" sz="1600" dirty="0"/>
              <a:t>.</a:t>
            </a:r>
            <a:endParaRPr lang="en-ID" sz="1600" dirty="0"/>
          </a:p>
        </p:txBody>
      </p:sp>
      <p:grpSp>
        <p:nvGrpSpPr>
          <p:cNvPr id="7" name="Group 6"/>
          <p:cNvGrpSpPr/>
          <p:nvPr/>
        </p:nvGrpSpPr>
        <p:grpSpPr>
          <a:xfrm>
            <a:off x="0" y="0"/>
            <a:ext cx="9144000" cy="5143500"/>
            <a:chOff x="0" y="0"/>
            <a:chExt cx="9144000" cy="514350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r="45275"/>
            <a:stretch/>
          </p:blipFill>
          <p:spPr>
            <a:xfrm>
              <a:off x="0" y="0"/>
              <a:ext cx="5004048" cy="5143500"/>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31436"/>
              <a:ext cx="9144000" cy="512064"/>
            </a:xfrm>
            <a:prstGeom prst="rect">
              <a:avLst/>
            </a:prstGeom>
          </p:spPr>
        </p:pic>
        <p:sp>
          <p:nvSpPr>
            <p:cNvPr id="5" name="TextBox 4">
              <a:extLst>
                <a:ext uri="{FF2B5EF4-FFF2-40B4-BE49-F238E27FC236}">
                  <a16:creationId xmlns:a16="http://schemas.microsoft.com/office/drawing/2014/main" id="{CF95BE1A-6E97-D274-DA6F-EDC11E8B8037}"/>
                </a:ext>
              </a:extLst>
            </p:cNvPr>
            <p:cNvSpPr txBox="1"/>
            <p:nvPr/>
          </p:nvSpPr>
          <p:spPr>
            <a:xfrm>
              <a:off x="2555776" y="4536849"/>
              <a:ext cx="1781471" cy="240515"/>
            </a:xfrm>
            <a:prstGeom prst="rect">
              <a:avLst/>
            </a:prstGeom>
            <a:noFill/>
          </p:spPr>
          <p:txBody>
            <a:bodyPr wrap="square">
              <a:spAutoFit/>
            </a:bodyPr>
            <a:lstStyle/>
            <a:p>
              <a:pPr>
                <a:lnSpc>
                  <a:spcPct val="107000"/>
                </a:lnSpc>
                <a:spcAft>
                  <a:spcPts val="600"/>
                </a:spcAft>
              </a:pPr>
              <a:r>
                <a:rPr lang="id-ID" sz="900" i="1" dirty="0">
                  <a:solidFill>
                    <a:schemeClr val="bg1"/>
                  </a:solidFill>
                  <a:latin typeface="Calibri" panose="020F0502020204030204" pitchFamily="34" charset="0"/>
                  <a:ea typeface="Calibri" panose="020F0502020204030204" pitchFamily="34" charset="0"/>
                  <a:cs typeface="Times New Roman" panose="02020603050405020304" pitchFamily="18" charset="0"/>
                </a:rPr>
                <a:t>Sumber: </a:t>
              </a:r>
              <a:r>
                <a:rPr lang="en-US" sz="900" i="1"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commons.wikimedia.org</a:t>
              </a:r>
              <a:endParaRPr lang="en-ID" sz="9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grpSp>
      <p:sp>
        <p:nvSpPr>
          <p:cNvPr id="6"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4716017" y="277356"/>
            <a:ext cx="4320480" cy="734337"/>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L="355600" indent="-355600">
              <a:lnSpc>
                <a:spcPct val="107000"/>
              </a:lnSpc>
              <a:spcAft>
                <a:spcPts val="800"/>
              </a:spcAft>
            </a:pPr>
            <a:r>
              <a:rPr lang="id-ID" sz="2800" b="1" dirty="0">
                <a:solidFill>
                  <a:srgbClr val="FF3399"/>
                </a:solidFill>
                <a:latin typeface="Calibri" panose="020F0502020204030204" pitchFamily="34" charset="0"/>
                <a:ea typeface="Calibri" panose="020F0502020204030204" pitchFamily="34" charset="0"/>
                <a:cs typeface="Times New Roman" panose="02020603050405020304" pitchFamily="18" charset="0"/>
              </a:rPr>
              <a:t>1. Penggunaan Bahan Bakar Fosil</a:t>
            </a:r>
            <a:endParaRPr lang="en-ID" sz="2800" dirty="0">
              <a:solidFill>
                <a:srgbClr val="FF3399"/>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28029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randombar(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F54FBA-27A5-AF3B-D7ED-567BF01D6EFA}"/>
              </a:ext>
            </a:extLst>
          </p:cNvPr>
          <p:cNvSpPr txBox="1"/>
          <p:nvPr/>
        </p:nvSpPr>
        <p:spPr>
          <a:xfrm>
            <a:off x="532641" y="809030"/>
            <a:ext cx="3895343" cy="3785652"/>
          </a:xfrm>
          <a:prstGeom prst="rect">
            <a:avLst/>
          </a:prstGeom>
          <a:noFill/>
        </p:spPr>
        <p:txBody>
          <a:bodyPr wrap="square">
            <a:spAutoFit/>
          </a:bodyPr>
          <a:lstStyle/>
          <a:p>
            <a:pPr marL="285750" indent="-285750">
              <a:buFont typeface="Wingdings" panose="05000000000000000000" pitchFamily="2" charset="2"/>
              <a:buChar char="§"/>
            </a:pPr>
            <a:r>
              <a:rPr lang="id-ID" sz="1600" dirty="0"/>
              <a:t>Klorofluorokarbon atau CFC merupakan senyawa kimia yang terdiri atas atom karbon, klorin, dan fluorin. </a:t>
            </a:r>
          </a:p>
          <a:p>
            <a:pPr marL="285750" indent="-285750">
              <a:buFont typeface="Wingdings" panose="05000000000000000000" pitchFamily="2" charset="2"/>
              <a:buChar char="§"/>
            </a:pPr>
            <a:r>
              <a:rPr lang="id-ID" sz="1600" dirty="0"/>
              <a:t>Gas CFC digunakan sebagai bahan refrigan untuk kulkas dan pendingin ruangan/AC, serta bahan rumah tangga yang dikemas dalam botol aerosol</a:t>
            </a:r>
            <a:r>
              <a:rPr lang="id-ID" sz="1600" dirty="0" smtClean="0"/>
              <a:t>.</a:t>
            </a:r>
            <a:endParaRPr lang="en-US" sz="1600" dirty="0" smtClean="0"/>
          </a:p>
          <a:p>
            <a:pPr marL="285750" indent="-285750">
              <a:buFont typeface="Wingdings" panose="05000000000000000000" pitchFamily="2" charset="2"/>
              <a:buChar char="§"/>
            </a:pPr>
            <a:r>
              <a:rPr lang="en-ID" sz="1600" dirty="0"/>
              <a:t>Gas CFC </a:t>
            </a:r>
            <a:r>
              <a:rPr lang="id-ID" sz="1600" dirty="0"/>
              <a:t>p</a:t>
            </a:r>
            <a:r>
              <a:rPr lang="en-ID" sz="1600" dirty="0" err="1"/>
              <a:t>ada</a:t>
            </a:r>
            <a:r>
              <a:rPr lang="en-ID" sz="1600" dirty="0"/>
              <a:t> </a:t>
            </a:r>
            <a:r>
              <a:rPr lang="en-ID" sz="1600" dirty="0" err="1"/>
              <a:t>lapisan</a:t>
            </a:r>
            <a:r>
              <a:rPr lang="en-ID" sz="1600" dirty="0"/>
              <a:t> </a:t>
            </a:r>
            <a:r>
              <a:rPr lang="en-ID" sz="1600" dirty="0" err="1"/>
              <a:t>stratosfer</a:t>
            </a:r>
            <a:r>
              <a:rPr lang="id-ID" sz="1600" dirty="0"/>
              <a:t> </a:t>
            </a:r>
            <a:r>
              <a:rPr lang="en-ID" sz="1600" dirty="0" err="1"/>
              <a:t>dipecah</a:t>
            </a:r>
            <a:r>
              <a:rPr lang="en-ID" sz="1600" dirty="0"/>
              <a:t> </a:t>
            </a:r>
            <a:r>
              <a:rPr lang="en-ID" sz="1600" dirty="0" err="1"/>
              <a:t>oleh</a:t>
            </a:r>
            <a:r>
              <a:rPr lang="en-ID" sz="1600" dirty="0"/>
              <a:t> </a:t>
            </a:r>
            <a:r>
              <a:rPr lang="en-ID" sz="1600" dirty="0" err="1"/>
              <a:t>radiasi</a:t>
            </a:r>
            <a:r>
              <a:rPr lang="en-ID" sz="1600" dirty="0"/>
              <a:t> </a:t>
            </a:r>
            <a:r>
              <a:rPr lang="en-ID" sz="1600" dirty="0" err="1"/>
              <a:t>sinar</a:t>
            </a:r>
            <a:r>
              <a:rPr lang="en-ID" sz="1600" dirty="0"/>
              <a:t> UV, </a:t>
            </a:r>
            <a:r>
              <a:rPr lang="en-ID" sz="1600" dirty="0" err="1"/>
              <a:t>kemudian</a:t>
            </a:r>
            <a:r>
              <a:rPr lang="en-ID" sz="1600" dirty="0"/>
              <a:t> </a:t>
            </a:r>
            <a:r>
              <a:rPr lang="en-ID" sz="1600" dirty="0" err="1"/>
              <a:t>terurai</a:t>
            </a:r>
            <a:r>
              <a:rPr lang="en-ID" sz="1600" dirty="0"/>
              <a:t> </a:t>
            </a:r>
            <a:r>
              <a:rPr lang="en-ID" sz="1600" dirty="0" err="1"/>
              <a:t>dan</a:t>
            </a:r>
            <a:r>
              <a:rPr lang="en-ID" sz="1600" dirty="0"/>
              <a:t> </a:t>
            </a:r>
            <a:r>
              <a:rPr lang="en-ID" sz="1600" dirty="0" err="1"/>
              <a:t>melepaskan</a:t>
            </a:r>
            <a:r>
              <a:rPr lang="en-ID" sz="1600" dirty="0"/>
              <a:t> atom-atom </a:t>
            </a:r>
            <a:r>
              <a:rPr lang="en-ID" sz="1600" dirty="0" err="1"/>
              <a:t>klorin</a:t>
            </a:r>
            <a:r>
              <a:rPr lang="en-ID" sz="1600" dirty="0"/>
              <a:t>. </a:t>
            </a:r>
            <a:r>
              <a:rPr lang="id-ID" sz="1600" dirty="0"/>
              <a:t>A</a:t>
            </a:r>
            <a:r>
              <a:rPr lang="en-ID" sz="1600" dirty="0"/>
              <a:t>tom </a:t>
            </a:r>
            <a:r>
              <a:rPr lang="en-ID" sz="1600" dirty="0" err="1"/>
              <a:t>klorin</a:t>
            </a:r>
            <a:r>
              <a:rPr lang="en-ID" sz="1600" dirty="0"/>
              <a:t> </a:t>
            </a:r>
            <a:r>
              <a:rPr lang="en-ID" sz="1600" dirty="0" err="1"/>
              <a:t>bereaksi</a:t>
            </a:r>
            <a:r>
              <a:rPr lang="en-ID" sz="1600" dirty="0"/>
              <a:t> </a:t>
            </a:r>
            <a:r>
              <a:rPr lang="en-ID" sz="1600" dirty="0" err="1"/>
              <a:t>dengan</a:t>
            </a:r>
            <a:r>
              <a:rPr lang="en-ID" sz="1600" dirty="0"/>
              <a:t> </a:t>
            </a:r>
            <a:r>
              <a:rPr lang="en-ID" sz="1600" dirty="0" err="1"/>
              <a:t>ozon</a:t>
            </a:r>
            <a:r>
              <a:rPr lang="en-ID" sz="1600" dirty="0"/>
              <a:t> </a:t>
            </a:r>
            <a:r>
              <a:rPr lang="en-ID" sz="1600" dirty="0" err="1"/>
              <a:t>secara</a:t>
            </a:r>
            <a:r>
              <a:rPr lang="en-ID" sz="1600" dirty="0"/>
              <a:t> </a:t>
            </a:r>
            <a:r>
              <a:rPr lang="en-ID" sz="1600" dirty="0" err="1"/>
              <a:t>terus-menerus</a:t>
            </a:r>
            <a:r>
              <a:rPr lang="id-ID" sz="1600" dirty="0"/>
              <a:t> mengakibatkan </a:t>
            </a:r>
            <a:r>
              <a:rPr lang="en-ID" sz="1600" dirty="0" err="1"/>
              <a:t>terjadi</a:t>
            </a:r>
            <a:r>
              <a:rPr lang="id-ID" sz="1600" dirty="0"/>
              <a:t>nya</a:t>
            </a:r>
            <a:r>
              <a:rPr lang="en-ID" sz="1600" dirty="0"/>
              <a:t> </a:t>
            </a:r>
            <a:r>
              <a:rPr lang="en-ID" sz="1600" dirty="0" err="1"/>
              <a:t>penipisan</a:t>
            </a:r>
            <a:r>
              <a:rPr lang="en-ID" sz="1600" dirty="0"/>
              <a:t> </a:t>
            </a:r>
            <a:r>
              <a:rPr lang="en-ID" sz="1600" dirty="0" err="1"/>
              <a:t>lapisan</a:t>
            </a:r>
            <a:r>
              <a:rPr lang="en-ID" sz="1600" dirty="0"/>
              <a:t> </a:t>
            </a:r>
            <a:r>
              <a:rPr lang="en-ID" sz="1600" dirty="0" err="1"/>
              <a:t>ozon</a:t>
            </a:r>
            <a:r>
              <a:rPr lang="id-ID" sz="1600" dirty="0"/>
              <a:t>.</a:t>
            </a:r>
            <a:r>
              <a:rPr lang="en-ID" sz="1600" dirty="0"/>
              <a:t> </a:t>
            </a:r>
            <a:r>
              <a:rPr lang="en-ID" sz="1600" dirty="0" err="1" smtClean="0"/>
              <a:t>Akibatnya</a:t>
            </a:r>
            <a:r>
              <a:rPr lang="en-ID" sz="1600" dirty="0" smtClean="0"/>
              <a:t>, </a:t>
            </a:r>
            <a:r>
              <a:rPr lang="en-ID" sz="1600" dirty="0" err="1" smtClean="0"/>
              <a:t>peningkatan</a:t>
            </a:r>
            <a:r>
              <a:rPr lang="en-ID" sz="1600" dirty="0" smtClean="0"/>
              <a:t> </a:t>
            </a:r>
            <a:r>
              <a:rPr lang="en-ID" sz="1600" dirty="0" err="1"/>
              <a:t>paparan</a:t>
            </a:r>
            <a:r>
              <a:rPr lang="en-ID" sz="1600" dirty="0"/>
              <a:t> </a:t>
            </a:r>
            <a:r>
              <a:rPr lang="en-ID" sz="1600" dirty="0" err="1"/>
              <a:t>radiasi</a:t>
            </a:r>
            <a:r>
              <a:rPr lang="en-ID" sz="1600" dirty="0"/>
              <a:t> </a:t>
            </a:r>
            <a:r>
              <a:rPr lang="en-ID" sz="1600" dirty="0" err="1"/>
              <a:t>sinar</a:t>
            </a:r>
            <a:r>
              <a:rPr lang="en-ID" sz="1600" dirty="0"/>
              <a:t> UV yang </a:t>
            </a:r>
            <a:r>
              <a:rPr lang="en-ID" sz="1600" dirty="0" err="1"/>
              <a:t>masuk</a:t>
            </a:r>
            <a:r>
              <a:rPr lang="en-ID" sz="1600" dirty="0"/>
              <a:t> </a:t>
            </a:r>
            <a:r>
              <a:rPr lang="en-ID" sz="1600" dirty="0" err="1"/>
              <a:t>ke</a:t>
            </a:r>
            <a:r>
              <a:rPr lang="en-ID" sz="1600" dirty="0"/>
              <a:t> </a:t>
            </a:r>
            <a:r>
              <a:rPr lang="en-ID" sz="1600" dirty="0" err="1"/>
              <a:t>permukaan</a:t>
            </a:r>
            <a:r>
              <a:rPr lang="en-ID" sz="1600" dirty="0"/>
              <a:t> </a:t>
            </a:r>
            <a:r>
              <a:rPr lang="en-ID" sz="1600" dirty="0" err="1"/>
              <a:t>Bumi</a:t>
            </a:r>
            <a:r>
              <a:rPr lang="en-ID" sz="1600" dirty="0"/>
              <a:t>. </a:t>
            </a:r>
            <a:endParaRPr lang="id-ID" sz="1600" dirty="0"/>
          </a:p>
        </p:txBody>
      </p:sp>
      <p:sp>
        <p:nvSpPr>
          <p:cNvPr id="3"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433016" y="277356"/>
            <a:ext cx="4320480" cy="734337"/>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L="355600" indent="-355600">
              <a:lnSpc>
                <a:spcPct val="107000"/>
              </a:lnSpc>
              <a:spcAft>
                <a:spcPts val="800"/>
              </a:spcAft>
            </a:pPr>
            <a:r>
              <a:rPr lang="en-US" sz="2800" b="1" dirty="0" smtClean="0">
                <a:solidFill>
                  <a:srgbClr val="FF3399"/>
                </a:solidFill>
                <a:latin typeface="Calibri" panose="020F0502020204030204" pitchFamily="34" charset="0"/>
                <a:ea typeface="Calibri" panose="020F0502020204030204" pitchFamily="34" charset="0"/>
                <a:cs typeface="Times New Roman" panose="02020603050405020304" pitchFamily="18" charset="0"/>
              </a:rPr>
              <a:t>2</a:t>
            </a:r>
            <a:r>
              <a:rPr lang="id-ID" sz="2800" b="1" dirty="0" smtClean="0">
                <a:solidFill>
                  <a:srgbClr val="FF3399"/>
                </a:solidFill>
                <a:latin typeface="Calibri" panose="020F0502020204030204" pitchFamily="34" charset="0"/>
                <a:ea typeface="Calibri" panose="020F0502020204030204" pitchFamily="34" charset="0"/>
                <a:cs typeface="Times New Roman" panose="02020603050405020304" pitchFamily="18" charset="0"/>
              </a:rPr>
              <a:t>. </a:t>
            </a:r>
            <a:r>
              <a:rPr lang="id-ID" sz="2800" b="1" dirty="0">
                <a:solidFill>
                  <a:srgbClr val="FF3399"/>
                </a:solidFill>
                <a:latin typeface="Calibri" panose="020F0502020204030204" pitchFamily="34" charset="0"/>
                <a:ea typeface="Calibri" panose="020F0502020204030204" pitchFamily="34" charset="0"/>
                <a:cs typeface="Times New Roman" panose="02020603050405020304" pitchFamily="18" charset="0"/>
              </a:rPr>
              <a:t>Penggunaan </a:t>
            </a:r>
            <a:r>
              <a:rPr lang="en-US" sz="2800" b="1" dirty="0" smtClean="0">
                <a:solidFill>
                  <a:srgbClr val="FF3399"/>
                </a:solidFill>
                <a:latin typeface="Calibri" panose="020F0502020204030204" pitchFamily="34" charset="0"/>
                <a:ea typeface="Calibri" panose="020F0502020204030204" pitchFamily="34" charset="0"/>
                <a:cs typeface="Times New Roman" panose="02020603050405020304" pitchFamily="18" charset="0"/>
              </a:rPr>
              <a:t>CFC</a:t>
            </a:r>
            <a:endParaRPr lang="en-ID" sz="2800" dirty="0">
              <a:solidFill>
                <a:srgbClr val="FF3399"/>
              </a:solidFill>
              <a:latin typeface="Calibri" panose="020F0502020204030204" pitchFamily="34" charset="0"/>
              <a:ea typeface="Calibri" panose="020F0502020204030204" pitchFamily="34" charset="0"/>
              <a:cs typeface="Times New Roman" panose="02020603050405020304" pitchFamily="18" charset="0"/>
            </a:endParaRPr>
          </a:p>
        </p:txBody>
      </p:sp>
      <p:grpSp>
        <p:nvGrpSpPr>
          <p:cNvPr id="6" name="Group 5"/>
          <p:cNvGrpSpPr/>
          <p:nvPr/>
        </p:nvGrpSpPr>
        <p:grpSpPr>
          <a:xfrm>
            <a:off x="4022952" y="0"/>
            <a:ext cx="5121047" cy="3723878"/>
            <a:chOff x="4022952" y="0"/>
            <a:chExt cx="5121047" cy="3723878"/>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r="42913" b="26200"/>
            <a:stretch/>
          </p:blipFill>
          <p:spPr>
            <a:xfrm flipH="1">
              <a:off x="4022952" y="0"/>
              <a:ext cx="5121047" cy="3723878"/>
            </a:xfrm>
            <a:prstGeom prst="rect">
              <a:avLst/>
            </a:prstGeom>
          </p:spPr>
        </p:pic>
        <p:sp>
          <p:nvSpPr>
            <p:cNvPr id="5" name="TextBox 4">
              <a:extLst>
                <a:ext uri="{FF2B5EF4-FFF2-40B4-BE49-F238E27FC236}">
                  <a16:creationId xmlns:a16="http://schemas.microsoft.com/office/drawing/2014/main" id="{CF95BE1A-6E97-D274-DA6F-EDC11E8B8037}"/>
                </a:ext>
              </a:extLst>
            </p:cNvPr>
            <p:cNvSpPr txBox="1"/>
            <p:nvPr/>
          </p:nvSpPr>
          <p:spPr>
            <a:xfrm>
              <a:off x="5076056" y="3363838"/>
              <a:ext cx="1781471" cy="240515"/>
            </a:xfrm>
            <a:prstGeom prst="rect">
              <a:avLst/>
            </a:prstGeom>
            <a:noFill/>
          </p:spPr>
          <p:txBody>
            <a:bodyPr wrap="square">
              <a:spAutoFit/>
            </a:bodyPr>
            <a:lstStyle/>
            <a:p>
              <a:pPr>
                <a:lnSpc>
                  <a:spcPct val="107000"/>
                </a:lnSpc>
                <a:spcAft>
                  <a:spcPts val="600"/>
                </a:spcAft>
              </a:pPr>
              <a:r>
                <a:rPr lang="id-ID" sz="900" i="1" dirty="0">
                  <a:latin typeface="Calibri" panose="020F0502020204030204" pitchFamily="34" charset="0"/>
                  <a:ea typeface="Calibri" panose="020F0502020204030204" pitchFamily="34" charset="0"/>
                  <a:cs typeface="Times New Roman" panose="02020603050405020304" pitchFamily="18" charset="0"/>
                </a:rPr>
                <a:t>Sumber: </a:t>
              </a:r>
              <a:r>
                <a:rPr lang="en-US" sz="900" i="1" dirty="0" smtClean="0">
                  <a:latin typeface="Calibri" panose="020F0502020204030204" pitchFamily="34" charset="0"/>
                  <a:ea typeface="Calibri" panose="020F0502020204030204" pitchFamily="34" charset="0"/>
                  <a:cs typeface="Times New Roman" panose="02020603050405020304" pitchFamily="18" charset="0"/>
                </a:rPr>
                <a:t>freepik.com</a:t>
              </a:r>
              <a:endParaRPr lang="en-ID" sz="900" dirty="0">
                <a:latin typeface="Calibri" panose="020F0502020204030204" pitchFamily="34" charset="0"/>
                <a:ea typeface="Calibri" panose="020F0502020204030204" pitchFamily="34" charset="0"/>
                <a:cs typeface="Times New Roman" panose="02020603050405020304" pitchFamily="18" charset="0"/>
              </a:endParaRPr>
            </a:p>
          </p:txBody>
        </p:sp>
      </p:grpSp>
    </p:spTree>
    <p:extLst>
      <p:ext uri="{BB962C8B-B14F-4D97-AF65-F5344CB8AC3E}">
        <p14:creationId xmlns:p14="http://schemas.microsoft.com/office/powerpoint/2010/main" val="24770534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22" presetClass="entr" presetSubtype="2"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right)">
                                      <p:cBhvr>
                                        <p:cTn id="12" dur="500"/>
                                        <p:tgtEl>
                                          <p:spTgt spid="3"/>
                                        </p:tgtEl>
                                      </p:cBhvr>
                                    </p:animEffect>
                                  </p:childTnLst>
                                </p:cTn>
                              </p:par>
                            </p:childTnLst>
                          </p:cTn>
                        </p:par>
                        <p:par>
                          <p:cTn id="13" fill="hold">
                            <p:stCondLst>
                              <p:cond delay="1000"/>
                            </p:stCondLst>
                            <p:childTnLst>
                              <p:par>
                                <p:cTn id="14" presetID="14" presetClass="entr" presetSubtype="10" fill="hold" nodeType="afterEffect">
                                  <p:stCondLst>
                                    <p:cond delay="0"/>
                                  </p:stCondLst>
                                  <p:childTnLst>
                                    <p:set>
                                      <p:cBhvr>
                                        <p:cTn id="15" dur="1" fill="hold">
                                          <p:stCondLst>
                                            <p:cond delay="0"/>
                                          </p:stCondLst>
                                        </p:cTn>
                                        <p:tgtEl>
                                          <p:spTgt spid="2">
                                            <p:txEl>
                                              <p:pRg st="0" end="0"/>
                                            </p:txEl>
                                          </p:spTgt>
                                        </p:tgtEl>
                                        <p:attrNameLst>
                                          <p:attrName>style.visibility</p:attrName>
                                        </p:attrNameLst>
                                      </p:cBhvr>
                                      <p:to>
                                        <p:strVal val="visible"/>
                                      </p:to>
                                    </p:set>
                                    <p:animEffect transition="in" filter="randombar(horizontal)">
                                      <p:cBhvr>
                                        <p:cTn id="16" dur="500"/>
                                        <p:tgtEl>
                                          <p:spTgt spid="2">
                                            <p:txEl>
                                              <p:pRg st="0" end="0"/>
                                            </p:txEl>
                                          </p:spTgt>
                                        </p:tgtEl>
                                      </p:cBhvr>
                                    </p:animEffect>
                                  </p:childTnLst>
                                </p:cTn>
                              </p:par>
                            </p:childTnLst>
                          </p:cTn>
                        </p:par>
                        <p:par>
                          <p:cTn id="17" fill="hold">
                            <p:stCondLst>
                              <p:cond delay="1500"/>
                            </p:stCondLst>
                            <p:childTnLst>
                              <p:par>
                                <p:cTn id="18" presetID="14" presetClass="entr" presetSubtype="10" fill="hold" nodeType="after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animEffect transition="in" filter="randombar(horizontal)">
                                      <p:cBhvr>
                                        <p:cTn id="20" dur="500"/>
                                        <p:tgtEl>
                                          <p:spTgt spid="2">
                                            <p:txEl>
                                              <p:pRg st="1" end="1"/>
                                            </p:txEl>
                                          </p:spTgt>
                                        </p:tgtEl>
                                      </p:cBhvr>
                                    </p:animEffect>
                                  </p:childTnLst>
                                </p:cTn>
                              </p:par>
                            </p:childTnLst>
                          </p:cTn>
                        </p:par>
                        <p:par>
                          <p:cTn id="21" fill="hold">
                            <p:stCondLst>
                              <p:cond delay="2000"/>
                            </p:stCondLst>
                            <p:childTnLst>
                              <p:par>
                                <p:cTn id="22" presetID="14" presetClass="entr" presetSubtype="10" fill="hold" nodeType="after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Effect transition="in" filter="randombar(horizontal)">
                                      <p:cBhvr>
                                        <p:cTn id="24"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2751" t="2400" r="37400" b="8000"/>
          <a:stretch/>
        </p:blipFill>
        <p:spPr>
          <a:xfrm>
            <a:off x="179512" y="0"/>
            <a:ext cx="5619238" cy="4731990"/>
          </a:xfrm>
          <a:prstGeom prst="rect">
            <a:avLst/>
          </a:prstGeom>
        </p:spPr>
      </p:pic>
      <p:sp>
        <p:nvSpPr>
          <p:cNvPr id="3"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899592" y="483518"/>
            <a:ext cx="4320480" cy="734337"/>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L="355600" indent="-355600">
              <a:lnSpc>
                <a:spcPct val="107000"/>
              </a:lnSpc>
              <a:spcAft>
                <a:spcPts val="800"/>
              </a:spcAft>
            </a:pPr>
            <a:r>
              <a:rPr lang="en-US" sz="2800" b="1" dirty="0">
                <a:solidFill>
                  <a:srgbClr val="FF3399"/>
                </a:solidFill>
                <a:latin typeface="Calibri" panose="020F0502020204030204" pitchFamily="34" charset="0"/>
                <a:ea typeface="Calibri" panose="020F0502020204030204" pitchFamily="34" charset="0"/>
                <a:cs typeface="Times New Roman" panose="02020603050405020304" pitchFamily="18" charset="0"/>
              </a:rPr>
              <a:t>3</a:t>
            </a:r>
            <a:r>
              <a:rPr lang="id-ID" sz="2800" b="1" dirty="0" smtClean="0">
                <a:solidFill>
                  <a:srgbClr val="FF3399"/>
                </a:solidFill>
                <a:latin typeface="Calibri" panose="020F0502020204030204" pitchFamily="34" charset="0"/>
                <a:ea typeface="Calibri" panose="020F0502020204030204" pitchFamily="34" charset="0"/>
                <a:cs typeface="Times New Roman" panose="02020603050405020304" pitchFamily="18" charset="0"/>
              </a:rPr>
              <a:t>. </a:t>
            </a:r>
            <a:r>
              <a:rPr lang="en-US" sz="2800" b="1" dirty="0" err="1" smtClean="0">
                <a:solidFill>
                  <a:srgbClr val="FF3399"/>
                </a:solidFill>
                <a:latin typeface="Calibri" panose="020F0502020204030204" pitchFamily="34" charset="0"/>
                <a:ea typeface="Calibri" panose="020F0502020204030204" pitchFamily="34" charset="0"/>
                <a:cs typeface="Times New Roman" panose="02020603050405020304" pitchFamily="18" charset="0"/>
              </a:rPr>
              <a:t>Kotoran</a:t>
            </a:r>
            <a:r>
              <a:rPr lang="en-US" sz="2800" b="1" dirty="0" smtClean="0">
                <a:solidFill>
                  <a:srgbClr val="FF3399"/>
                </a:solidFill>
                <a:latin typeface="Calibri" panose="020F0502020204030204" pitchFamily="34" charset="0"/>
                <a:ea typeface="Calibri" panose="020F0502020204030204" pitchFamily="34" charset="0"/>
                <a:cs typeface="Times New Roman" panose="02020603050405020304" pitchFamily="18" charset="0"/>
              </a:rPr>
              <a:t> </a:t>
            </a:r>
            <a:r>
              <a:rPr lang="en-US" sz="2800" b="1" dirty="0" err="1" smtClean="0">
                <a:solidFill>
                  <a:srgbClr val="FF3399"/>
                </a:solidFill>
                <a:latin typeface="Calibri" panose="020F0502020204030204" pitchFamily="34" charset="0"/>
                <a:ea typeface="Calibri" panose="020F0502020204030204" pitchFamily="34" charset="0"/>
                <a:cs typeface="Times New Roman" panose="02020603050405020304" pitchFamily="18" charset="0"/>
              </a:rPr>
              <a:t>Ternak</a:t>
            </a:r>
            <a:endParaRPr lang="en-ID" sz="2800" dirty="0">
              <a:solidFill>
                <a:srgbClr val="FF3399"/>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4" name="Rectangle 3"/>
          <p:cNvSpPr/>
          <p:nvPr/>
        </p:nvSpPr>
        <p:spPr>
          <a:xfrm>
            <a:off x="692462" y="1024070"/>
            <a:ext cx="4499992" cy="3241913"/>
          </a:xfrm>
          <a:prstGeom prst="rect">
            <a:avLst/>
          </a:prstGeom>
        </p:spPr>
        <p:txBody>
          <a:bodyPr wrap="square">
            <a:spAutoFit/>
          </a:bodyPr>
          <a:lstStyle/>
          <a:p>
            <a:pPr marL="285750" marR="0" indent="-285750">
              <a:spcBef>
                <a:spcPts val="0"/>
              </a:spcBef>
              <a:spcAft>
                <a:spcPts val="800"/>
              </a:spcAft>
              <a:buFont typeface="Wingdings" panose="05000000000000000000" pitchFamily="2" charset="2"/>
              <a:buChar char="§"/>
            </a:pPr>
            <a:r>
              <a:rPr lang="id-ID" dirty="0" smtClean="0">
                <a:latin typeface="Calibri" panose="020F0502020204030204" pitchFamily="34" charset="0"/>
                <a:ea typeface="Calibri" panose="020F0502020204030204" pitchFamily="34" charset="0"/>
                <a:cs typeface="Times New Roman" panose="02020603050405020304" pitchFamily="18" charset="0"/>
              </a:rPr>
              <a:t>Sapi merupakan hewan ruminansia yang memiliki rumen </a:t>
            </a:r>
            <a:r>
              <a:rPr lang="en-US" dirty="0" smtClean="0">
                <a:latin typeface="Calibri" panose="020F0502020204030204" pitchFamily="34" charset="0"/>
                <a:ea typeface="Calibri" panose="020F0502020204030204" pitchFamily="34" charset="0"/>
                <a:cs typeface="Times New Roman" panose="02020603050405020304" pitchFamily="18" charset="0"/>
              </a:rPr>
              <a:t>yang</a:t>
            </a:r>
            <a:r>
              <a:rPr lang="id-ID" dirty="0" smtClean="0">
                <a:latin typeface="Calibri" panose="020F0502020204030204" pitchFamily="34" charset="0"/>
                <a:ea typeface="Calibri" panose="020F0502020204030204" pitchFamily="34" charset="0"/>
                <a:cs typeface="Times New Roman" panose="02020603050405020304" pitchFamily="18" charset="0"/>
              </a:rPr>
              <a:t> di dalamnya terdapat mikroorganisme yang memecah selulosa pada dinding sel tumbuhan. Dalam proses tersebut, terjadi fermentasi yang menghasilkan gas metana. </a:t>
            </a:r>
          </a:p>
          <a:p>
            <a:pPr marL="285750" marR="0" indent="-285750">
              <a:spcBef>
                <a:spcPts val="0"/>
              </a:spcBef>
              <a:spcAft>
                <a:spcPts val="800"/>
              </a:spcAft>
              <a:buFont typeface="Wingdings" panose="05000000000000000000" pitchFamily="2" charset="2"/>
              <a:buChar char="§"/>
            </a:pPr>
            <a:r>
              <a:rPr lang="id-ID" dirty="0" smtClean="0">
                <a:latin typeface="Calibri" panose="020F0502020204030204" pitchFamily="34" charset="0"/>
                <a:ea typeface="Calibri" panose="020F0502020204030204" pitchFamily="34" charset="0"/>
                <a:cs typeface="Times New Roman" panose="02020603050405020304" pitchFamily="18" charset="0"/>
              </a:rPr>
              <a:t>Gas metana yang dihasilkan dalam rumen sapi dikeluarkan dalam bentuk feses dan gas buangan. Gas metana (CH</a:t>
            </a:r>
            <a:r>
              <a:rPr lang="id-ID" baseline="-25000" dirty="0" smtClean="0">
                <a:latin typeface="Calibri" panose="020F0502020204030204" pitchFamily="34" charset="0"/>
                <a:ea typeface="Calibri" panose="020F0502020204030204" pitchFamily="34" charset="0"/>
                <a:cs typeface="Times New Roman" panose="02020603050405020304" pitchFamily="18" charset="0"/>
              </a:rPr>
              <a:t>4</a:t>
            </a:r>
            <a:r>
              <a:rPr lang="id-ID" dirty="0" smtClean="0">
                <a:latin typeface="Calibri" panose="020F0502020204030204" pitchFamily="34" charset="0"/>
                <a:ea typeface="Calibri" panose="020F0502020204030204" pitchFamily="34" charset="0"/>
                <a:cs typeface="Times New Roman" panose="02020603050405020304" pitchFamily="18" charset="0"/>
              </a:rPr>
              <a:t>) ini memiliki kontribusi dalam menyebabkan pemanasan global.</a:t>
            </a:r>
            <a:endParaRPr lang="en-ID" dirty="0">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CF95BE1A-6E97-D274-DA6F-EDC11E8B8037}"/>
              </a:ext>
            </a:extLst>
          </p:cNvPr>
          <p:cNvSpPr txBox="1"/>
          <p:nvPr/>
        </p:nvSpPr>
        <p:spPr>
          <a:xfrm>
            <a:off x="7410806" y="4555568"/>
            <a:ext cx="1781471" cy="240515"/>
          </a:xfrm>
          <a:prstGeom prst="rect">
            <a:avLst/>
          </a:prstGeom>
          <a:noFill/>
        </p:spPr>
        <p:txBody>
          <a:bodyPr wrap="square">
            <a:spAutoFit/>
          </a:bodyPr>
          <a:lstStyle/>
          <a:p>
            <a:pPr>
              <a:lnSpc>
                <a:spcPct val="107000"/>
              </a:lnSpc>
              <a:spcAft>
                <a:spcPts val="600"/>
              </a:spcAft>
            </a:pPr>
            <a:r>
              <a:rPr lang="id-ID" sz="900" i="1" dirty="0">
                <a:solidFill>
                  <a:schemeClr val="bg1"/>
                </a:solidFill>
                <a:latin typeface="Calibri" panose="020F0502020204030204" pitchFamily="34" charset="0"/>
                <a:ea typeface="Calibri" panose="020F0502020204030204" pitchFamily="34" charset="0"/>
                <a:cs typeface="Times New Roman" panose="02020603050405020304" pitchFamily="18" charset="0"/>
              </a:rPr>
              <a:t>Sumber: </a:t>
            </a:r>
            <a:r>
              <a:rPr lang="en-US" sz="900" i="1"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freepik.com</a:t>
            </a:r>
            <a:endParaRPr lang="en-ID" sz="9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96808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4" presetClass="entr" presetSubtype="10" fill="hold" nodeType="after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randombar(horizontal)">
                                      <p:cBhvr>
                                        <p:cTn id="18" dur="500"/>
                                        <p:tgtEl>
                                          <p:spTgt spid="4">
                                            <p:txEl>
                                              <p:pRg st="0" end="0"/>
                                            </p:txEl>
                                          </p:spTgt>
                                        </p:tgtEl>
                                      </p:cBhvr>
                                    </p:animEffect>
                                  </p:childTnLst>
                                </p:cTn>
                              </p:par>
                            </p:childTnLst>
                          </p:cTn>
                        </p:par>
                        <p:par>
                          <p:cTn id="19" fill="hold">
                            <p:stCondLst>
                              <p:cond delay="1500"/>
                            </p:stCondLst>
                            <p:childTnLst>
                              <p:par>
                                <p:cTn id="20" presetID="14" presetClass="entr" presetSubtype="10" fill="hold" nodeType="afterEffect">
                                  <p:stCondLst>
                                    <p:cond delay="0"/>
                                  </p:stCondLst>
                                  <p:childTnLst>
                                    <p:set>
                                      <p:cBhvr>
                                        <p:cTn id="21" dur="1" fill="hold">
                                          <p:stCondLst>
                                            <p:cond delay="0"/>
                                          </p:stCondLst>
                                        </p:cTn>
                                        <p:tgtEl>
                                          <p:spTgt spid="4">
                                            <p:txEl>
                                              <p:pRg st="1" end="1"/>
                                            </p:txEl>
                                          </p:spTgt>
                                        </p:tgtEl>
                                        <p:attrNameLst>
                                          <p:attrName>style.visibility</p:attrName>
                                        </p:attrNameLst>
                                      </p:cBhvr>
                                      <p:to>
                                        <p:strVal val="visible"/>
                                      </p:to>
                                    </p:set>
                                    <p:animEffect transition="in" filter="randombar(horizontal)">
                                      <p:cBhvr>
                                        <p:cTn id="2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2751" t="2400" r="37400" b="8000"/>
          <a:stretch/>
        </p:blipFill>
        <p:spPr>
          <a:xfrm>
            <a:off x="179512" y="0"/>
            <a:ext cx="5619238" cy="4731990"/>
          </a:xfrm>
          <a:prstGeom prst="rect">
            <a:avLst/>
          </a:prstGeom>
        </p:spPr>
      </p:pic>
      <p:sp>
        <p:nvSpPr>
          <p:cNvPr id="3"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899592" y="483518"/>
            <a:ext cx="4320480" cy="734337"/>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L="355600" indent="-355600">
              <a:lnSpc>
                <a:spcPct val="107000"/>
              </a:lnSpc>
              <a:spcAft>
                <a:spcPts val="800"/>
              </a:spcAft>
            </a:pPr>
            <a:r>
              <a:rPr lang="en-US" sz="2800" b="1" dirty="0">
                <a:solidFill>
                  <a:srgbClr val="FF3399"/>
                </a:solidFill>
                <a:latin typeface="Calibri" panose="020F0502020204030204" pitchFamily="34" charset="0"/>
                <a:ea typeface="Calibri" panose="020F0502020204030204" pitchFamily="34" charset="0"/>
                <a:cs typeface="Times New Roman" panose="02020603050405020304" pitchFamily="18" charset="0"/>
              </a:rPr>
              <a:t>3</a:t>
            </a:r>
            <a:r>
              <a:rPr lang="id-ID" sz="2800" b="1" dirty="0" smtClean="0">
                <a:solidFill>
                  <a:srgbClr val="FF3399"/>
                </a:solidFill>
                <a:latin typeface="Calibri" panose="020F0502020204030204" pitchFamily="34" charset="0"/>
                <a:ea typeface="Calibri" panose="020F0502020204030204" pitchFamily="34" charset="0"/>
                <a:cs typeface="Times New Roman" panose="02020603050405020304" pitchFamily="18" charset="0"/>
              </a:rPr>
              <a:t>. </a:t>
            </a:r>
            <a:r>
              <a:rPr lang="en-US" sz="2800" b="1" dirty="0" err="1" smtClean="0">
                <a:solidFill>
                  <a:srgbClr val="FF3399"/>
                </a:solidFill>
                <a:latin typeface="Calibri" panose="020F0502020204030204" pitchFamily="34" charset="0"/>
                <a:ea typeface="Calibri" panose="020F0502020204030204" pitchFamily="34" charset="0"/>
                <a:cs typeface="Times New Roman" panose="02020603050405020304" pitchFamily="18" charset="0"/>
              </a:rPr>
              <a:t>Kotoran</a:t>
            </a:r>
            <a:r>
              <a:rPr lang="en-US" sz="2800" b="1" dirty="0" smtClean="0">
                <a:solidFill>
                  <a:srgbClr val="FF3399"/>
                </a:solidFill>
                <a:latin typeface="Calibri" panose="020F0502020204030204" pitchFamily="34" charset="0"/>
                <a:ea typeface="Calibri" panose="020F0502020204030204" pitchFamily="34" charset="0"/>
                <a:cs typeface="Times New Roman" panose="02020603050405020304" pitchFamily="18" charset="0"/>
              </a:rPr>
              <a:t> </a:t>
            </a:r>
            <a:r>
              <a:rPr lang="en-US" sz="2800" b="1" dirty="0" err="1" smtClean="0">
                <a:solidFill>
                  <a:srgbClr val="FF3399"/>
                </a:solidFill>
                <a:latin typeface="Calibri" panose="020F0502020204030204" pitchFamily="34" charset="0"/>
                <a:ea typeface="Calibri" panose="020F0502020204030204" pitchFamily="34" charset="0"/>
                <a:cs typeface="Times New Roman" panose="02020603050405020304" pitchFamily="18" charset="0"/>
              </a:rPr>
              <a:t>Ternak</a:t>
            </a:r>
            <a:endParaRPr lang="en-ID" sz="2800" dirty="0">
              <a:solidFill>
                <a:srgbClr val="FF3399"/>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4" name="Rectangle 3"/>
          <p:cNvSpPr/>
          <p:nvPr/>
        </p:nvSpPr>
        <p:spPr>
          <a:xfrm>
            <a:off x="692462" y="1024070"/>
            <a:ext cx="4383594" cy="3241913"/>
          </a:xfrm>
          <a:prstGeom prst="rect">
            <a:avLst/>
          </a:prstGeom>
        </p:spPr>
        <p:txBody>
          <a:bodyPr wrap="square">
            <a:spAutoFit/>
          </a:bodyPr>
          <a:lstStyle/>
          <a:p>
            <a:pPr marL="285750" marR="0" indent="-285750">
              <a:spcBef>
                <a:spcPts val="0"/>
              </a:spcBef>
              <a:spcAft>
                <a:spcPts val="800"/>
              </a:spcAft>
              <a:buFont typeface="Wingdings" panose="05000000000000000000" pitchFamily="2" charset="2"/>
              <a:buChar char="§"/>
            </a:pPr>
            <a:r>
              <a:rPr lang="id-ID" dirty="0">
                <a:latin typeface="Calibri" panose="020F0502020204030204" pitchFamily="34" charset="0"/>
                <a:ea typeface="Calibri" panose="020F0502020204030204" pitchFamily="34" charset="0"/>
                <a:cs typeface="Times New Roman" panose="02020603050405020304" pitchFamily="18" charset="0"/>
              </a:rPr>
              <a:t>Gas metana adalah gas yang terbentuk dari dekomposisi anaerob limbah organik dan juga penyumbang emisi gas rumah kaca. </a:t>
            </a:r>
          </a:p>
          <a:p>
            <a:pPr marL="285750" marR="0" indent="-285750">
              <a:spcBef>
                <a:spcPts val="0"/>
              </a:spcBef>
              <a:spcAft>
                <a:spcPts val="800"/>
              </a:spcAft>
              <a:buFont typeface="Wingdings" panose="05000000000000000000" pitchFamily="2" charset="2"/>
              <a:buChar char="§"/>
            </a:pPr>
            <a:r>
              <a:rPr lang="id-ID" dirty="0">
                <a:latin typeface="Calibri" panose="020F0502020204030204" pitchFamily="34" charset="0"/>
                <a:ea typeface="Calibri" panose="020F0502020204030204" pitchFamily="34" charset="0"/>
                <a:cs typeface="Times New Roman" panose="02020603050405020304" pitchFamily="18" charset="0"/>
              </a:rPr>
              <a:t>Gas metana memiliki potensi pemanasan global 25 kali dibandingkan dengan karbon dioksida, sehingga kegiatan peternakan memiliki dampak yang lebih signifikan daripada gas CO</a:t>
            </a:r>
            <a:r>
              <a:rPr lang="id-ID" baseline="-25000" dirty="0">
                <a:latin typeface="Calibri" panose="020F0502020204030204" pitchFamily="34" charset="0"/>
                <a:ea typeface="Calibri" panose="020F0502020204030204" pitchFamily="34" charset="0"/>
                <a:cs typeface="Times New Roman" panose="02020603050405020304" pitchFamily="18" charset="0"/>
              </a:rPr>
              <a:t>2</a:t>
            </a:r>
            <a:r>
              <a:rPr lang="id-ID" dirty="0">
                <a:latin typeface="Calibri" panose="020F0502020204030204" pitchFamily="34" charset="0"/>
                <a:ea typeface="Calibri" panose="020F0502020204030204" pitchFamily="34" charset="0"/>
                <a:cs typeface="Times New Roman" panose="02020603050405020304" pitchFamily="18" charset="0"/>
              </a:rPr>
              <a:t>, yang dihasilkan dari proses pembakaran bahan bakar fosil.</a:t>
            </a:r>
            <a:endParaRPr lang="en-ID" dirty="0">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CF95BE1A-6E97-D274-DA6F-EDC11E8B8037}"/>
              </a:ext>
            </a:extLst>
          </p:cNvPr>
          <p:cNvSpPr txBox="1"/>
          <p:nvPr/>
        </p:nvSpPr>
        <p:spPr>
          <a:xfrm>
            <a:off x="7410806" y="4555568"/>
            <a:ext cx="1781471" cy="240515"/>
          </a:xfrm>
          <a:prstGeom prst="rect">
            <a:avLst/>
          </a:prstGeom>
          <a:noFill/>
        </p:spPr>
        <p:txBody>
          <a:bodyPr wrap="square">
            <a:spAutoFit/>
          </a:bodyPr>
          <a:lstStyle/>
          <a:p>
            <a:pPr>
              <a:lnSpc>
                <a:spcPct val="107000"/>
              </a:lnSpc>
              <a:spcAft>
                <a:spcPts val="600"/>
              </a:spcAft>
            </a:pPr>
            <a:r>
              <a:rPr lang="id-ID" sz="900" i="1" dirty="0">
                <a:solidFill>
                  <a:schemeClr val="bg1"/>
                </a:solidFill>
                <a:latin typeface="Calibri" panose="020F0502020204030204" pitchFamily="34" charset="0"/>
                <a:ea typeface="Calibri" panose="020F0502020204030204" pitchFamily="34" charset="0"/>
                <a:cs typeface="Times New Roman" panose="02020603050405020304" pitchFamily="18" charset="0"/>
              </a:rPr>
              <a:t>Sumber: </a:t>
            </a:r>
            <a:r>
              <a:rPr lang="en-US" sz="900" i="1"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freepik.com</a:t>
            </a:r>
            <a:endParaRPr lang="en-ID" sz="9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218230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randombar(horizontal)">
                                      <p:cBhvr>
                                        <p:cTn id="7" dur="500"/>
                                        <p:tgtEl>
                                          <p:spTgt spid="4">
                                            <p:txEl>
                                              <p:pRg st="0" end="0"/>
                                            </p:txEl>
                                          </p:spTgt>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randombar(horizontal)">
                                      <p:cBhvr>
                                        <p:cTn id="11"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0" y="0"/>
            <a:ext cx="9144000" cy="5143500"/>
            <a:chOff x="0" y="0"/>
            <a:chExt cx="9144000" cy="514350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r="44488"/>
            <a:stretch/>
          </p:blipFill>
          <p:spPr>
            <a:xfrm>
              <a:off x="0" y="0"/>
              <a:ext cx="5076056" cy="5143500"/>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31436"/>
              <a:ext cx="9144000" cy="512064"/>
            </a:xfrm>
            <a:prstGeom prst="rect">
              <a:avLst/>
            </a:prstGeom>
          </p:spPr>
        </p:pic>
        <p:sp>
          <p:nvSpPr>
            <p:cNvPr id="4" name="TextBox 3">
              <a:extLst>
                <a:ext uri="{FF2B5EF4-FFF2-40B4-BE49-F238E27FC236}">
                  <a16:creationId xmlns:a16="http://schemas.microsoft.com/office/drawing/2014/main" id="{CF95BE1A-6E97-D274-DA6F-EDC11E8B8037}"/>
                </a:ext>
              </a:extLst>
            </p:cNvPr>
            <p:cNvSpPr txBox="1"/>
            <p:nvPr/>
          </p:nvSpPr>
          <p:spPr>
            <a:xfrm>
              <a:off x="2646513" y="4554605"/>
              <a:ext cx="1781471" cy="240515"/>
            </a:xfrm>
            <a:prstGeom prst="rect">
              <a:avLst/>
            </a:prstGeom>
            <a:noFill/>
          </p:spPr>
          <p:txBody>
            <a:bodyPr wrap="square">
              <a:spAutoFit/>
            </a:bodyPr>
            <a:lstStyle/>
            <a:p>
              <a:pPr>
                <a:lnSpc>
                  <a:spcPct val="107000"/>
                </a:lnSpc>
                <a:spcAft>
                  <a:spcPts val="600"/>
                </a:spcAft>
              </a:pPr>
              <a:r>
                <a:rPr lang="id-ID" sz="900" i="1" dirty="0">
                  <a:latin typeface="Calibri" panose="020F0502020204030204" pitchFamily="34" charset="0"/>
                  <a:ea typeface="Calibri" panose="020F0502020204030204" pitchFamily="34" charset="0"/>
                  <a:cs typeface="Times New Roman" panose="02020603050405020304" pitchFamily="18" charset="0"/>
                </a:rPr>
                <a:t>Sumber: </a:t>
              </a:r>
              <a:r>
                <a:rPr lang="en-US" sz="900" i="1" dirty="0" smtClean="0">
                  <a:latin typeface="Calibri" panose="020F0502020204030204" pitchFamily="34" charset="0"/>
                  <a:ea typeface="Calibri" panose="020F0502020204030204" pitchFamily="34" charset="0"/>
                  <a:cs typeface="Times New Roman" panose="02020603050405020304" pitchFamily="18" charset="0"/>
                </a:rPr>
                <a:t>commons.wikimedia.org</a:t>
              </a:r>
              <a:endParaRPr lang="en-ID" sz="900" dirty="0">
                <a:latin typeface="Calibri" panose="020F0502020204030204" pitchFamily="34" charset="0"/>
                <a:ea typeface="Calibri" panose="020F0502020204030204" pitchFamily="34" charset="0"/>
                <a:cs typeface="Times New Roman" panose="02020603050405020304" pitchFamily="18" charset="0"/>
              </a:endParaRPr>
            </a:p>
          </p:txBody>
        </p:sp>
      </p:grpSp>
      <p:sp>
        <p:nvSpPr>
          <p:cNvPr id="5" name="TextBox 4">
            <a:extLst>
              <a:ext uri="{FF2B5EF4-FFF2-40B4-BE49-F238E27FC236}">
                <a16:creationId xmlns:a16="http://schemas.microsoft.com/office/drawing/2014/main" id="{D0F54FBA-27A5-AF3B-D7ED-567BF01D6EFA}"/>
              </a:ext>
            </a:extLst>
          </p:cNvPr>
          <p:cNvSpPr txBox="1"/>
          <p:nvPr/>
        </p:nvSpPr>
        <p:spPr>
          <a:xfrm>
            <a:off x="4860032" y="798184"/>
            <a:ext cx="4104456" cy="3883499"/>
          </a:xfrm>
          <a:prstGeom prst="rect">
            <a:avLst/>
          </a:prstGeom>
          <a:noFill/>
        </p:spPr>
        <p:txBody>
          <a:bodyPr wrap="square">
            <a:spAutoFit/>
          </a:bodyPr>
          <a:lstStyle/>
          <a:p>
            <a:pPr marL="285750" marR="0" indent="-285750">
              <a:lnSpc>
                <a:spcPct val="107000"/>
              </a:lnSpc>
              <a:spcBef>
                <a:spcPts val="0"/>
              </a:spcBef>
              <a:spcAft>
                <a:spcPts val="800"/>
              </a:spcAft>
              <a:buFont typeface="Wingdings" panose="05000000000000000000" pitchFamily="2" charset="2"/>
              <a:buChar char="§"/>
            </a:pPr>
            <a:r>
              <a:rPr lang="id-ID" sz="1600" dirty="0">
                <a:latin typeface="Calibri" panose="020F0502020204030204" pitchFamily="34" charset="0"/>
                <a:ea typeface="Calibri" panose="020F0502020204030204" pitchFamily="34" charset="0"/>
                <a:cs typeface="Times New Roman" panose="02020603050405020304" pitchFamily="18" charset="0"/>
              </a:rPr>
              <a:t>Sisa </a:t>
            </a:r>
            <a:r>
              <a:rPr lang="id-ID" sz="1600" dirty="0" smtClean="0">
                <a:latin typeface="Calibri" panose="020F0502020204030204" pitchFamily="34" charset="0"/>
                <a:ea typeface="Calibri" panose="020F0502020204030204" pitchFamily="34" charset="0"/>
                <a:cs typeface="Times New Roman" panose="02020603050405020304" pitchFamily="18" charset="0"/>
              </a:rPr>
              <a:t>makanan </a:t>
            </a:r>
            <a:r>
              <a:rPr lang="id-ID" sz="1600" dirty="0">
                <a:latin typeface="Calibri" panose="020F0502020204030204" pitchFamily="34" charset="0"/>
                <a:ea typeface="Calibri" panose="020F0502020204030204" pitchFamily="34" charset="0"/>
                <a:cs typeface="Times New Roman" panose="02020603050405020304" pitchFamily="18" charset="0"/>
              </a:rPr>
              <a:t>pada tempat pembuangan sampah (TPA) akan membusuk dan membentuk gas metana, yang merupakan gas rumah kaca. Sisa makanan yang dibuang dapat menyumbang kadar gas rumah kaca di atmosfer.</a:t>
            </a:r>
          </a:p>
          <a:p>
            <a:pPr marL="285750" marR="0" indent="-285750">
              <a:lnSpc>
                <a:spcPct val="107000"/>
              </a:lnSpc>
              <a:spcBef>
                <a:spcPts val="0"/>
              </a:spcBef>
              <a:spcAft>
                <a:spcPts val="800"/>
              </a:spcAft>
              <a:buFont typeface="Wingdings" panose="05000000000000000000" pitchFamily="2" charset="2"/>
              <a:buChar char="§"/>
            </a:pPr>
            <a:r>
              <a:rPr lang="id-ID" sz="1600" dirty="0">
                <a:latin typeface="Calibri" panose="020F0502020204030204" pitchFamily="34" charset="0"/>
                <a:ea typeface="Calibri" panose="020F0502020204030204" pitchFamily="34" charset="0"/>
                <a:cs typeface="Times New Roman" panose="02020603050405020304" pitchFamily="18" charset="0"/>
              </a:rPr>
              <a:t>M</a:t>
            </a:r>
            <a:r>
              <a:rPr lang="en-ID" sz="1600" dirty="0" err="1">
                <a:latin typeface="Calibri" panose="020F0502020204030204" pitchFamily="34" charset="0"/>
                <a:ea typeface="Calibri" panose="020F0502020204030204" pitchFamily="34" charset="0"/>
                <a:cs typeface="Times New Roman" panose="02020603050405020304" pitchFamily="18" charset="0"/>
              </a:rPr>
              <a:t>etode</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pengelolaan</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sampah</a:t>
            </a:r>
            <a:r>
              <a:rPr lang="en-ID" sz="1600" dirty="0">
                <a:latin typeface="Calibri" panose="020F0502020204030204" pitchFamily="34" charset="0"/>
                <a:ea typeface="Calibri" panose="020F0502020204030204" pitchFamily="34" charset="0"/>
                <a:cs typeface="Times New Roman" panose="02020603050405020304" pitchFamily="18" charset="0"/>
              </a:rPr>
              <a:t> yang </a:t>
            </a:r>
            <a:r>
              <a:rPr lang="en-ID" sz="1600" dirty="0" err="1">
                <a:latin typeface="Calibri" panose="020F0502020204030204" pitchFamily="34" charset="0"/>
                <a:ea typeface="Calibri" panose="020F0502020204030204" pitchFamily="34" charset="0"/>
                <a:cs typeface="Times New Roman" panose="02020603050405020304" pitchFamily="18" charset="0"/>
              </a:rPr>
              <a:t>kurang</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efektif</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juga</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dapat</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memengaruhi</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kadar</a:t>
            </a:r>
            <a:r>
              <a:rPr lang="en-ID" sz="1600" dirty="0">
                <a:latin typeface="Calibri" panose="020F0502020204030204" pitchFamily="34" charset="0"/>
                <a:ea typeface="Calibri" panose="020F0502020204030204" pitchFamily="34" charset="0"/>
                <a:cs typeface="Times New Roman" panose="02020603050405020304" pitchFamily="18" charset="0"/>
              </a:rPr>
              <a:t> gas </a:t>
            </a:r>
            <a:r>
              <a:rPr lang="en-ID" sz="1600" dirty="0" err="1">
                <a:latin typeface="Calibri" panose="020F0502020204030204" pitchFamily="34" charset="0"/>
                <a:ea typeface="Calibri" panose="020F0502020204030204" pitchFamily="34" charset="0"/>
                <a:cs typeface="Times New Roman" panose="02020603050405020304" pitchFamily="18" charset="0"/>
              </a:rPr>
              <a:t>rumah</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kaca</a:t>
            </a:r>
            <a:r>
              <a:rPr lang="en-ID" sz="1600" dirty="0">
                <a:latin typeface="Calibri" panose="020F0502020204030204" pitchFamily="34" charset="0"/>
                <a:ea typeface="Calibri" panose="020F0502020204030204" pitchFamily="34" charset="0"/>
                <a:cs typeface="Times New Roman" panose="02020603050405020304" pitchFamily="18" charset="0"/>
              </a:rPr>
              <a:t> di </a:t>
            </a:r>
            <a:r>
              <a:rPr lang="en-ID" sz="1600" dirty="0" err="1">
                <a:latin typeface="Calibri" panose="020F0502020204030204" pitchFamily="34" charset="0"/>
                <a:ea typeface="Calibri" panose="020F0502020204030204" pitchFamily="34" charset="0"/>
                <a:cs typeface="Times New Roman" panose="02020603050405020304" pitchFamily="18" charset="0"/>
              </a:rPr>
              <a:t>atmosfer</a:t>
            </a:r>
            <a:r>
              <a:rPr lang="en-ID" sz="1600" dirty="0">
                <a:latin typeface="Calibri" panose="020F0502020204030204" pitchFamily="34" charset="0"/>
                <a:ea typeface="Calibri" panose="020F0502020204030204" pitchFamily="34" charset="0"/>
                <a:cs typeface="Times New Roman" panose="02020603050405020304" pitchFamily="18" charset="0"/>
              </a:rPr>
              <a:t>. Salah </a:t>
            </a:r>
            <a:r>
              <a:rPr lang="en-ID" sz="1600" dirty="0" err="1">
                <a:latin typeface="Calibri" panose="020F0502020204030204" pitchFamily="34" charset="0"/>
                <a:ea typeface="Calibri" panose="020F0502020204030204" pitchFamily="34" charset="0"/>
                <a:cs typeface="Times New Roman" panose="02020603050405020304" pitchFamily="18" charset="0"/>
              </a:rPr>
              <a:t>satunya</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adalah</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pembakaran</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sampah</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secara</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terbuka</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Pengelolaan</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sampah</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dengan</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cara</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tersebut</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menghasilkan</a:t>
            </a:r>
            <a:r>
              <a:rPr lang="en-ID" sz="1600" dirty="0">
                <a:latin typeface="Calibri" panose="020F0502020204030204" pitchFamily="34" charset="0"/>
                <a:ea typeface="Calibri" panose="020F0502020204030204" pitchFamily="34" charset="0"/>
                <a:cs typeface="Times New Roman" panose="02020603050405020304" pitchFamily="18" charset="0"/>
              </a:rPr>
              <a:t> gas-gas yang </a:t>
            </a:r>
            <a:r>
              <a:rPr lang="en-ID" sz="1600" dirty="0" err="1">
                <a:latin typeface="Calibri" panose="020F0502020204030204" pitchFamily="34" charset="0"/>
                <a:ea typeface="Calibri" panose="020F0502020204030204" pitchFamily="34" charset="0"/>
                <a:cs typeface="Times New Roman" panose="02020603050405020304" pitchFamily="18" charset="0"/>
              </a:rPr>
              <a:t>memberikan</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dampak</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negatif</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bagi</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lingkungan</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dan</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kesehatan</a:t>
            </a:r>
            <a:r>
              <a:rPr lang="en-ID" sz="1600" dirty="0">
                <a:latin typeface="Calibri" panose="020F0502020204030204" pitchFamily="34" charset="0"/>
                <a:ea typeface="Calibri" panose="020F0502020204030204" pitchFamily="34" charset="0"/>
                <a:cs typeface="Times New Roman" panose="02020603050405020304" pitchFamily="18" charset="0"/>
              </a:rPr>
              <a:t>, di </a:t>
            </a:r>
            <a:r>
              <a:rPr lang="en-ID" sz="1600" dirty="0" err="1">
                <a:latin typeface="Calibri" panose="020F0502020204030204" pitchFamily="34" charset="0"/>
                <a:ea typeface="Calibri" panose="020F0502020204030204" pitchFamily="34" charset="0"/>
                <a:cs typeface="Times New Roman" panose="02020603050405020304" pitchFamily="18" charset="0"/>
              </a:rPr>
              <a:t>antaranya</a:t>
            </a:r>
            <a:r>
              <a:rPr lang="en-ID" sz="1600" dirty="0">
                <a:latin typeface="Calibri" panose="020F0502020204030204" pitchFamily="34" charset="0"/>
                <a:ea typeface="Calibri" panose="020F0502020204030204" pitchFamily="34" charset="0"/>
                <a:cs typeface="Times New Roman" panose="02020603050405020304" pitchFamily="18" charset="0"/>
              </a:rPr>
              <a:t> CO</a:t>
            </a:r>
            <a:r>
              <a:rPr lang="id-ID" sz="1600" baseline="-25000" dirty="0">
                <a:latin typeface="Calibri" panose="020F0502020204030204" pitchFamily="34" charset="0"/>
                <a:ea typeface="Calibri" panose="020F0502020204030204" pitchFamily="34" charset="0"/>
                <a:cs typeface="Times New Roman" panose="02020603050405020304" pitchFamily="18" charset="0"/>
              </a:rPr>
              <a:t>2</a:t>
            </a:r>
            <a:r>
              <a:rPr lang="en-ID" sz="1600" dirty="0">
                <a:latin typeface="Calibri" panose="020F0502020204030204" pitchFamily="34" charset="0"/>
                <a:ea typeface="Calibri" panose="020F0502020204030204" pitchFamily="34" charset="0"/>
                <a:cs typeface="Times New Roman" panose="02020603050405020304" pitchFamily="18" charset="0"/>
              </a:rPr>
              <a:t> </a:t>
            </a:r>
            <a:r>
              <a:rPr lang="en-ID" sz="1600" dirty="0" err="1">
                <a:latin typeface="Calibri" panose="020F0502020204030204" pitchFamily="34" charset="0"/>
                <a:ea typeface="Calibri" panose="020F0502020204030204" pitchFamily="34" charset="0"/>
                <a:cs typeface="Times New Roman" panose="02020603050405020304" pitchFamily="18" charset="0"/>
              </a:rPr>
              <a:t>dan</a:t>
            </a:r>
            <a:r>
              <a:rPr lang="en-ID" sz="1600" dirty="0">
                <a:latin typeface="Calibri" panose="020F0502020204030204" pitchFamily="34" charset="0"/>
                <a:ea typeface="Calibri" panose="020F0502020204030204" pitchFamily="34" charset="0"/>
                <a:cs typeface="Times New Roman" panose="02020603050405020304" pitchFamily="18" charset="0"/>
              </a:rPr>
              <a:t> CH</a:t>
            </a:r>
            <a:r>
              <a:rPr lang="id-ID" sz="1600" baseline="-25000" dirty="0">
                <a:latin typeface="Calibri" panose="020F0502020204030204" pitchFamily="34" charset="0"/>
                <a:ea typeface="Calibri" panose="020F0502020204030204" pitchFamily="34" charset="0"/>
                <a:cs typeface="Times New Roman" panose="02020603050405020304" pitchFamily="18" charset="0"/>
              </a:rPr>
              <a:t>4.</a:t>
            </a:r>
            <a:endParaRPr lang="en-ID" sz="1600" baseline="-25000" dirty="0">
              <a:latin typeface="Calibri" panose="020F0502020204030204" pitchFamily="34" charset="0"/>
              <a:ea typeface="Calibri" panose="020F0502020204030204" pitchFamily="34" charset="0"/>
              <a:cs typeface="Times New Roman" panose="02020603050405020304" pitchFamily="18" charset="0"/>
            </a:endParaRPr>
          </a:p>
        </p:txBody>
      </p:sp>
      <p:sp>
        <p:nvSpPr>
          <p:cNvPr id="6"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4716017" y="277356"/>
            <a:ext cx="4320480" cy="734337"/>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L="355600" indent="-355600">
              <a:lnSpc>
                <a:spcPct val="107000"/>
              </a:lnSpc>
              <a:spcAft>
                <a:spcPts val="800"/>
              </a:spcAft>
            </a:pPr>
            <a:r>
              <a:rPr lang="en-US" sz="2800" b="1" dirty="0" smtClean="0">
                <a:solidFill>
                  <a:srgbClr val="FF3399"/>
                </a:solidFill>
                <a:latin typeface="Calibri" panose="020F0502020204030204" pitchFamily="34" charset="0"/>
                <a:ea typeface="Calibri" panose="020F0502020204030204" pitchFamily="34" charset="0"/>
                <a:cs typeface="Times New Roman" panose="02020603050405020304" pitchFamily="18" charset="0"/>
              </a:rPr>
              <a:t>4</a:t>
            </a:r>
            <a:r>
              <a:rPr lang="id-ID" sz="2800" b="1" dirty="0" smtClean="0">
                <a:solidFill>
                  <a:srgbClr val="FF3399"/>
                </a:solidFill>
                <a:latin typeface="Calibri" panose="020F0502020204030204" pitchFamily="34" charset="0"/>
                <a:ea typeface="Calibri" panose="020F0502020204030204" pitchFamily="34" charset="0"/>
                <a:cs typeface="Times New Roman" panose="02020603050405020304" pitchFamily="18" charset="0"/>
              </a:rPr>
              <a:t>. </a:t>
            </a:r>
            <a:r>
              <a:rPr lang="en-US" sz="2800" b="1" dirty="0" err="1" smtClean="0">
                <a:solidFill>
                  <a:srgbClr val="FF3399"/>
                </a:solidFill>
                <a:latin typeface="Calibri" panose="020F0502020204030204" pitchFamily="34" charset="0"/>
                <a:ea typeface="Calibri" panose="020F0502020204030204" pitchFamily="34" charset="0"/>
                <a:cs typeface="Times New Roman" panose="02020603050405020304" pitchFamily="18" charset="0"/>
              </a:rPr>
              <a:t>Sampah</a:t>
            </a:r>
            <a:endParaRPr lang="en-ID" sz="2800" dirty="0">
              <a:solidFill>
                <a:srgbClr val="FF3399"/>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320357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par>
                          <p:cTn id="11" fill="hold">
                            <p:stCondLst>
                              <p:cond delay="500"/>
                            </p:stCondLst>
                            <p:childTnLst>
                              <p:par>
                                <p:cTn id="12" presetID="14" presetClass="entr" presetSubtype="10" fill="hold" nodeType="after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randombar(horizontal)">
                                      <p:cBhvr>
                                        <p:cTn id="14" dur="500"/>
                                        <p:tgtEl>
                                          <p:spTgt spid="5">
                                            <p:txEl>
                                              <p:pRg st="0" end="0"/>
                                            </p:txEl>
                                          </p:spTgt>
                                        </p:tgtEl>
                                      </p:cBhvr>
                                    </p:animEffect>
                                  </p:childTnLst>
                                </p:cTn>
                              </p:par>
                            </p:childTnLst>
                          </p:cTn>
                        </p:par>
                        <p:par>
                          <p:cTn id="15" fill="hold">
                            <p:stCondLst>
                              <p:cond delay="1000"/>
                            </p:stCondLst>
                            <p:childTnLst>
                              <p:par>
                                <p:cTn id="16" presetID="14" presetClass="entr" presetSubtype="10" fill="hold" nodeType="after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animEffect transition="in" filter="randombar(horizontal)">
                                      <p:cBhvr>
                                        <p:cTn id="18"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b="78000"/>
          <a:stretch/>
        </p:blipFill>
        <p:spPr>
          <a:xfrm>
            <a:off x="-35455" y="0"/>
            <a:ext cx="9179455" cy="1131590"/>
          </a:xfrm>
          <a:prstGeom prst="rect">
            <a:avLst/>
          </a:prstGeom>
        </p:spPr>
      </p:pic>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71000"/>
          <a:stretch/>
        </p:blipFill>
        <p:spPr>
          <a:xfrm>
            <a:off x="-35455" y="3303490"/>
            <a:ext cx="9188333" cy="184001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31436"/>
            <a:ext cx="9144000" cy="512064"/>
          </a:xfrm>
          <a:prstGeom prst="rect">
            <a:avLst/>
          </a:prstGeom>
        </p:spPr>
      </p:pic>
      <p:sp>
        <p:nvSpPr>
          <p:cNvPr id="6" name="TextBox 5">
            <a:extLst>
              <a:ext uri="{FF2B5EF4-FFF2-40B4-BE49-F238E27FC236}">
                <a16:creationId xmlns:a16="http://schemas.microsoft.com/office/drawing/2014/main" id="{D0F54FBA-27A5-AF3B-D7ED-567BF01D6EFA}"/>
              </a:ext>
            </a:extLst>
          </p:cNvPr>
          <p:cNvSpPr txBox="1"/>
          <p:nvPr/>
        </p:nvSpPr>
        <p:spPr>
          <a:xfrm>
            <a:off x="539550" y="1695149"/>
            <a:ext cx="8352929" cy="1426031"/>
          </a:xfrm>
          <a:prstGeom prst="rect">
            <a:avLst/>
          </a:prstGeom>
          <a:noFill/>
        </p:spPr>
        <p:txBody>
          <a:bodyPr wrap="square">
            <a:spAutoFit/>
          </a:bodyPr>
          <a:lstStyle/>
          <a:p>
            <a:pPr marL="285750" marR="0" indent="-285750">
              <a:spcBef>
                <a:spcPts val="0"/>
              </a:spcBef>
              <a:spcAft>
                <a:spcPts val="800"/>
              </a:spcAft>
              <a:buFont typeface="Wingdings" panose="05000000000000000000" pitchFamily="2" charset="2"/>
              <a:buChar char="§"/>
            </a:pPr>
            <a:r>
              <a:rPr lang="id-ID" sz="1600" b="1" dirty="0">
                <a:solidFill>
                  <a:srgbClr val="FF3399"/>
                </a:solidFill>
                <a:latin typeface="Calibri" panose="020F0502020204030204" pitchFamily="34" charset="0"/>
                <a:ea typeface="Calibri" panose="020F0502020204030204" pitchFamily="34" charset="0"/>
                <a:cs typeface="Times New Roman" panose="02020603050405020304" pitchFamily="18" charset="0"/>
              </a:rPr>
              <a:t>Deforestasi</a:t>
            </a:r>
            <a:r>
              <a:rPr lang="id-ID" sz="1600" dirty="0">
                <a:latin typeface="Calibri" panose="020F0502020204030204" pitchFamily="34" charset="0"/>
                <a:ea typeface="Calibri" panose="020F0502020204030204" pitchFamily="34" charset="0"/>
                <a:cs typeface="Times New Roman" panose="02020603050405020304" pitchFamily="18" charset="0"/>
              </a:rPr>
              <a:t> adalah kondisi penurunan luas hutan yang disebabkan oleh konversi lahan untuk infrastruktur, permukiman, pertanian, pertambangan, dan perkebunan. </a:t>
            </a:r>
          </a:p>
          <a:p>
            <a:pPr marL="285750" marR="0" indent="-285750">
              <a:spcBef>
                <a:spcPts val="0"/>
              </a:spcBef>
              <a:spcAft>
                <a:spcPts val="800"/>
              </a:spcAft>
              <a:buFont typeface="Wingdings" panose="05000000000000000000" pitchFamily="2" charset="2"/>
              <a:buChar char="§"/>
            </a:pPr>
            <a:r>
              <a:rPr lang="id-ID" sz="1600" dirty="0">
                <a:latin typeface="Calibri" panose="020F0502020204030204" pitchFamily="34" charset="0"/>
                <a:ea typeface="Calibri" panose="020F0502020204030204" pitchFamily="34" charset="0"/>
                <a:cs typeface="Times New Roman" panose="02020603050405020304" pitchFamily="18" charset="0"/>
              </a:rPr>
              <a:t>Perubahan lahan tersebut sering berakibat pada kebakaran hutan sehingga terbuangnya emisi gas karbon ke atmosfer. Jika deforestasi dan kebakaran hutan terjadi terus-menerus dan tidak segera ada pencegahan, akan mempercepat terjadinya pemanasan global. </a:t>
            </a:r>
          </a:p>
        </p:txBody>
      </p:sp>
      <p:sp>
        <p:nvSpPr>
          <p:cNvPr id="7"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395536" y="1059582"/>
            <a:ext cx="4320480" cy="734337"/>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L="355600" indent="-355600">
              <a:lnSpc>
                <a:spcPct val="107000"/>
              </a:lnSpc>
              <a:spcAft>
                <a:spcPts val="800"/>
              </a:spcAft>
            </a:pPr>
            <a:r>
              <a:rPr lang="en-US" sz="2800" b="1" dirty="0">
                <a:solidFill>
                  <a:srgbClr val="FF3399"/>
                </a:solidFill>
                <a:latin typeface="Calibri" panose="020F0502020204030204" pitchFamily="34" charset="0"/>
                <a:ea typeface="Calibri" panose="020F0502020204030204" pitchFamily="34" charset="0"/>
                <a:cs typeface="Times New Roman" panose="02020603050405020304" pitchFamily="18" charset="0"/>
              </a:rPr>
              <a:t>5</a:t>
            </a:r>
            <a:r>
              <a:rPr lang="id-ID" sz="2800" b="1" dirty="0" smtClean="0">
                <a:solidFill>
                  <a:srgbClr val="FF3399"/>
                </a:solidFill>
                <a:latin typeface="Calibri" panose="020F0502020204030204" pitchFamily="34" charset="0"/>
                <a:ea typeface="Calibri" panose="020F0502020204030204" pitchFamily="34" charset="0"/>
                <a:cs typeface="Times New Roman" panose="02020603050405020304" pitchFamily="18" charset="0"/>
              </a:rPr>
              <a:t>. </a:t>
            </a:r>
            <a:r>
              <a:rPr lang="en-US" sz="2800" b="1" dirty="0" err="1" smtClean="0">
                <a:solidFill>
                  <a:srgbClr val="FF3399"/>
                </a:solidFill>
                <a:latin typeface="Calibri" panose="020F0502020204030204" pitchFamily="34" charset="0"/>
                <a:ea typeface="Calibri" panose="020F0502020204030204" pitchFamily="34" charset="0"/>
                <a:cs typeface="Times New Roman" panose="02020603050405020304" pitchFamily="18" charset="0"/>
              </a:rPr>
              <a:t>Deforestasi</a:t>
            </a:r>
            <a:endParaRPr lang="en-ID" sz="2800" dirty="0">
              <a:solidFill>
                <a:srgbClr val="FF3399"/>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CF95BE1A-6E97-D274-DA6F-EDC11E8B8037}"/>
              </a:ext>
            </a:extLst>
          </p:cNvPr>
          <p:cNvSpPr txBox="1"/>
          <p:nvPr/>
        </p:nvSpPr>
        <p:spPr>
          <a:xfrm>
            <a:off x="7410806" y="4555568"/>
            <a:ext cx="1781471" cy="240515"/>
          </a:xfrm>
          <a:prstGeom prst="rect">
            <a:avLst/>
          </a:prstGeom>
          <a:noFill/>
        </p:spPr>
        <p:txBody>
          <a:bodyPr wrap="square">
            <a:spAutoFit/>
          </a:bodyPr>
          <a:lstStyle/>
          <a:p>
            <a:pPr>
              <a:lnSpc>
                <a:spcPct val="107000"/>
              </a:lnSpc>
              <a:spcAft>
                <a:spcPts val="600"/>
              </a:spcAft>
            </a:pPr>
            <a:r>
              <a:rPr lang="id-ID" sz="900" i="1" dirty="0">
                <a:solidFill>
                  <a:schemeClr val="bg1"/>
                </a:solidFill>
                <a:latin typeface="Calibri" panose="020F0502020204030204" pitchFamily="34" charset="0"/>
                <a:ea typeface="Calibri" panose="020F0502020204030204" pitchFamily="34" charset="0"/>
                <a:cs typeface="Times New Roman" panose="02020603050405020304" pitchFamily="18" charset="0"/>
              </a:rPr>
              <a:t>Sumber: </a:t>
            </a:r>
            <a:r>
              <a:rPr lang="en-US" sz="900" i="1"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flickr.com</a:t>
            </a:r>
            <a:endParaRPr lang="en-ID" sz="9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CF95BE1A-6E97-D274-DA6F-EDC11E8B8037}"/>
              </a:ext>
            </a:extLst>
          </p:cNvPr>
          <p:cNvSpPr txBox="1"/>
          <p:nvPr/>
        </p:nvSpPr>
        <p:spPr>
          <a:xfrm>
            <a:off x="179512" y="585719"/>
            <a:ext cx="1781471" cy="240515"/>
          </a:xfrm>
          <a:prstGeom prst="rect">
            <a:avLst/>
          </a:prstGeom>
          <a:noFill/>
        </p:spPr>
        <p:txBody>
          <a:bodyPr wrap="square">
            <a:spAutoFit/>
          </a:bodyPr>
          <a:lstStyle/>
          <a:p>
            <a:pPr>
              <a:lnSpc>
                <a:spcPct val="107000"/>
              </a:lnSpc>
              <a:spcAft>
                <a:spcPts val="600"/>
              </a:spcAft>
            </a:pPr>
            <a:r>
              <a:rPr lang="id-ID" sz="900" i="1" dirty="0">
                <a:solidFill>
                  <a:schemeClr val="bg1"/>
                </a:solidFill>
                <a:latin typeface="Calibri" panose="020F0502020204030204" pitchFamily="34" charset="0"/>
                <a:ea typeface="Calibri" panose="020F0502020204030204" pitchFamily="34" charset="0"/>
                <a:cs typeface="Times New Roman" panose="02020603050405020304" pitchFamily="18" charset="0"/>
              </a:rPr>
              <a:t>Sumber: </a:t>
            </a:r>
            <a:r>
              <a:rPr lang="en-US" sz="900" i="1"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pxhere.com</a:t>
            </a:r>
            <a:endParaRPr lang="en-ID" sz="9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811363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randombar(horizontal)">
                                      <p:cBhvr>
                                        <p:cTn id="11" dur="500"/>
                                        <p:tgtEl>
                                          <p:spTgt spid="6">
                                            <p:txEl>
                                              <p:pRg st="0" end="0"/>
                                            </p:txEl>
                                          </p:spTgt>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randombar(horizontal)">
                                      <p:cBhvr>
                                        <p:cTn id="15"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b="78000"/>
          <a:stretch/>
        </p:blipFill>
        <p:spPr>
          <a:xfrm>
            <a:off x="-35455" y="0"/>
            <a:ext cx="9179455" cy="1131590"/>
          </a:xfrm>
          <a:prstGeom prst="rect">
            <a:avLst/>
          </a:prstGeom>
        </p:spPr>
      </p:pic>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71000"/>
          <a:stretch/>
        </p:blipFill>
        <p:spPr>
          <a:xfrm>
            <a:off x="-35455" y="3303490"/>
            <a:ext cx="9188333" cy="184001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31436"/>
            <a:ext cx="9144000" cy="512064"/>
          </a:xfrm>
          <a:prstGeom prst="rect">
            <a:avLst/>
          </a:prstGeom>
        </p:spPr>
      </p:pic>
      <p:sp>
        <p:nvSpPr>
          <p:cNvPr id="6" name="TextBox 5">
            <a:extLst>
              <a:ext uri="{FF2B5EF4-FFF2-40B4-BE49-F238E27FC236}">
                <a16:creationId xmlns:a16="http://schemas.microsoft.com/office/drawing/2014/main" id="{D0F54FBA-27A5-AF3B-D7ED-567BF01D6EFA}"/>
              </a:ext>
            </a:extLst>
          </p:cNvPr>
          <p:cNvSpPr txBox="1"/>
          <p:nvPr/>
        </p:nvSpPr>
        <p:spPr>
          <a:xfrm>
            <a:off x="539550" y="1695149"/>
            <a:ext cx="8352929" cy="1134478"/>
          </a:xfrm>
          <a:prstGeom prst="rect">
            <a:avLst/>
          </a:prstGeom>
          <a:noFill/>
        </p:spPr>
        <p:txBody>
          <a:bodyPr wrap="square">
            <a:spAutoFit/>
          </a:bodyPr>
          <a:lstStyle/>
          <a:p>
            <a:pPr marL="285750" marR="0" indent="-285750">
              <a:lnSpc>
                <a:spcPct val="107000"/>
              </a:lnSpc>
              <a:spcBef>
                <a:spcPts val="0"/>
              </a:spcBef>
              <a:spcAft>
                <a:spcPts val="800"/>
              </a:spcAft>
              <a:buFont typeface="Wingdings" panose="05000000000000000000" pitchFamily="2" charset="2"/>
              <a:buChar char="§"/>
            </a:pPr>
            <a:r>
              <a:rPr lang="id-ID" sz="1600" dirty="0">
                <a:latin typeface="Calibri" panose="020F0502020204030204" pitchFamily="34" charset="0"/>
                <a:ea typeface="Calibri" panose="020F0502020204030204" pitchFamily="34" charset="0"/>
                <a:cs typeface="Times New Roman" panose="02020603050405020304" pitchFamily="18" charset="0"/>
              </a:rPr>
              <a:t>Emisi yang tinggi akibat deforestasi dapat menyebabkan berbagai dampak serius, di antaranya suhu Bumi mengalami peningkatan, meningkatnya intensitas curah hujan per tahun yang mengakibatkan bencana, menimbulkan ancaman pangan dari perubahan iklim yang ditimbulkan, dan permukaan air laut menjadi naik.</a:t>
            </a:r>
            <a:endParaRPr lang="en-ID" sz="1600" baseline="-25000" dirty="0">
              <a:latin typeface="Calibri" panose="020F0502020204030204" pitchFamily="34" charset="0"/>
              <a:ea typeface="Calibri" panose="020F0502020204030204" pitchFamily="34" charset="0"/>
              <a:cs typeface="Times New Roman" panose="02020603050405020304" pitchFamily="18" charset="0"/>
            </a:endParaRPr>
          </a:p>
        </p:txBody>
      </p:sp>
      <p:sp>
        <p:nvSpPr>
          <p:cNvPr id="7"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395536" y="1059582"/>
            <a:ext cx="4320480" cy="734337"/>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L="355600" indent="-355600">
              <a:lnSpc>
                <a:spcPct val="107000"/>
              </a:lnSpc>
              <a:spcAft>
                <a:spcPts val="800"/>
              </a:spcAft>
            </a:pPr>
            <a:r>
              <a:rPr lang="en-US" sz="2800" b="1" dirty="0">
                <a:solidFill>
                  <a:srgbClr val="FF3399"/>
                </a:solidFill>
                <a:latin typeface="Calibri" panose="020F0502020204030204" pitchFamily="34" charset="0"/>
                <a:ea typeface="Calibri" panose="020F0502020204030204" pitchFamily="34" charset="0"/>
                <a:cs typeface="Times New Roman" panose="02020603050405020304" pitchFamily="18" charset="0"/>
              </a:rPr>
              <a:t>5</a:t>
            </a:r>
            <a:r>
              <a:rPr lang="id-ID" sz="2800" b="1" dirty="0" smtClean="0">
                <a:solidFill>
                  <a:srgbClr val="FF3399"/>
                </a:solidFill>
                <a:latin typeface="Calibri" panose="020F0502020204030204" pitchFamily="34" charset="0"/>
                <a:ea typeface="Calibri" panose="020F0502020204030204" pitchFamily="34" charset="0"/>
                <a:cs typeface="Times New Roman" panose="02020603050405020304" pitchFamily="18" charset="0"/>
              </a:rPr>
              <a:t>. </a:t>
            </a:r>
            <a:r>
              <a:rPr lang="en-US" sz="2800" b="1" dirty="0" err="1" smtClean="0">
                <a:solidFill>
                  <a:srgbClr val="FF3399"/>
                </a:solidFill>
                <a:latin typeface="Calibri" panose="020F0502020204030204" pitchFamily="34" charset="0"/>
                <a:ea typeface="Calibri" panose="020F0502020204030204" pitchFamily="34" charset="0"/>
                <a:cs typeface="Times New Roman" panose="02020603050405020304" pitchFamily="18" charset="0"/>
              </a:rPr>
              <a:t>Deforestasi</a:t>
            </a:r>
            <a:endParaRPr lang="en-ID" sz="2800" dirty="0">
              <a:solidFill>
                <a:srgbClr val="FF3399"/>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CF95BE1A-6E97-D274-DA6F-EDC11E8B8037}"/>
              </a:ext>
            </a:extLst>
          </p:cNvPr>
          <p:cNvSpPr txBox="1"/>
          <p:nvPr/>
        </p:nvSpPr>
        <p:spPr>
          <a:xfrm>
            <a:off x="7410806" y="4555568"/>
            <a:ext cx="1781471" cy="240515"/>
          </a:xfrm>
          <a:prstGeom prst="rect">
            <a:avLst/>
          </a:prstGeom>
          <a:noFill/>
        </p:spPr>
        <p:txBody>
          <a:bodyPr wrap="square">
            <a:spAutoFit/>
          </a:bodyPr>
          <a:lstStyle/>
          <a:p>
            <a:pPr>
              <a:lnSpc>
                <a:spcPct val="107000"/>
              </a:lnSpc>
              <a:spcAft>
                <a:spcPts val="600"/>
              </a:spcAft>
            </a:pPr>
            <a:r>
              <a:rPr lang="id-ID" sz="900" i="1" dirty="0">
                <a:solidFill>
                  <a:schemeClr val="bg1"/>
                </a:solidFill>
                <a:latin typeface="Calibri" panose="020F0502020204030204" pitchFamily="34" charset="0"/>
                <a:ea typeface="Calibri" panose="020F0502020204030204" pitchFamily="34" charset="0"/>
                <a:cs typeface="Times New Roman" panose="02020603050405020304" pitchFamily="18" charset="0"/>
              </a:rPr>
              <a:t>Sumber: </a:t>
            </a:r>
            <a:r>
              <a:rPr lang="en-US" sz="900" i="1"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flickr.com</a:t>
            </a:r>
            <a:endParaRPr lang="en-ID" sz="9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CF95BE1A-6E97-D274-DA6F-EDC11E8B8037}"/>
              </a:ext>
            </a:extLst>
          </p:cNvPr>
          <p:cNvSpPr txBox="1"/>
          <p:nvPr/>
        </p:nvSpPr>
        <p:spPr>
          <a:xfrm>
            <a:off x="179512" y="585719"/>
            <a:ext cx="1781471" cy="240515"/>
          </a:xfrm>
          <a:prstGeom prst="rect">
            <a:avLst/>
          </a:prstGeom>
          <a:noFill/>
        </p:spPr>
        <p:txBody>
          <a:bodyPr wrap="square">
            <a:spAutoFit/>
          </a:bodyPr>
          <a:lstStyle/>
          <a:p>
            <a:pPr>
              <a:lnSpc>
                <a:spcPct val="107000"/>
              </a:lnSpc>
              <a:spcAft>
                <a:spcPts val="600"/>
              </a:spcAft>
            </a:pPr>
            <a:r>
              <a:rPr lang="id-ID" sz="900" i="1" dirty="0">
                <a:solidFill>
                  <a:schemeClr val="bg1"/>
                </a:solidFill>
                <a:latin typeface="Calibri" panose="020F0502020204030204" pitchFamily="34" charset="0"/>
                <a:ea typeface="Calibri" panose="020F0502020204030204" pitchFamily="34" charset="0"/>
                <a:cs typeface="Times New Roman" panose="02020603050405020304" pitchFamily="18" charset="0"/>
              </a:rPr>
              <a:t>Sumber: </a:t>
            </a:r>
            <a:r>
              <a:rPr lang="en-US" sz="900" i="1"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pxhere.com</a:t>
            </a:r>
            <a:endParaRPr lang="en-ID" sz="9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8403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8CDA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C69591B-4DDD-4488-ADBB-B6C3DB901560}"/>
              </a:ext>
            </a:extLst>
          </p:cNvPr>
          <p:cNvGrpSpPr/>
          <p:nvPr/>
        </p:nvGrpSpPr>
        <p:grpSpPr>
          <a:xfrm>
            <a:off x="691125" y="146149"/>
            <a:ext cx="8369496" cy="793721"/>
            <a:chOff x="228600" y="132143"/>
            <a:chExt cx="8369496" cy="793721"/>
          </a:xfrm>
        </p:grpSpPr>
        <p:sp>
          <p:nvSpPr>
            <p:cNvPr id="3" name="テキスト プレースホルダー 6">
              <a:extLst>
                <a:ext uri="{FF2B5EF4-FFF2-40B4-BE49-F238E27FC236}">
                  <a16:creationId xmlns:a16="http://schemas.microsoft.com/office/drawing/2014/main" id="{47502705-4497-41E2-9B48-ADB03CD55088}"/>
                </a:ext>
              </a:extLst>
            </p:cNvPr>
            <p:cNvSpPr txBox="1">
              <a:spLocks/>
            </p:cNvSpPr>
            <p:nvPr/>
          </p:nvSpPr>
          <p:spPr>
            <a:xfrm>
              <a:off x="914400" y="132143"/>
              <a:ext cx="7683696"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id-ID" b="1" dirty="0">
                  <a:solidFill>
                    <a:schemeClr val="tx1"/>
                  </a:solidFill>
                  <a:latin typeface="Calibri" panose="020F0502020204030204" pitchFamily="34" charset="0"/>
                </a:rPr>
                <a:t>Dampak Pemanasan Global</a:t>
              </a:r>
              <a:endParaRPr lang="en-US" b="1" dirty="0">
                <a:solidFill>
                  <a:schemeClr val="tx1"/>
                </a:solidFill>
                <a:latin typeface="Calibri" panose="020F0502020204030204" pitchFamily="34" charset="0"/>
              </a:endParaRPr>
            </a:p>
          </p:txBody>
        </p:sp>
        <p:sp>
          <p:nvSpPr>
            <p:cNvPr id="4" name="テキスト プレースホルダー 5">
              <a:extLst>
                <a:ext uri="{FF2B5EF4-FFF2-40B4-BE49-F238E27FC236}">
                  <a16:creationId xmlns:a16="http://schemas.microsoft.com/office/drawing/2014/main" id="{7F66597D-7C1A-405B-A621-9250A8C08138}"/>
                </a:ext>
              </a:extLst>
            </p:cNvPr>
            <p:cNvSpPr txBox="1">
              <a:spLocks/>
            </p:cNvSpPr>
            <p:nvPr/>
          </p:nvSpPr>
          <p:spPr>
            <a:xfrm>
              <a:off x="228600" y="285601"/>
              <a:ext cx="699120" cy="466080"/>
            </a:xfrm>
            <a:prstGeom prst="rect">
              <a:avLst/>
            </a:prstGeom>
            <a:solidFill>
              <a:srgbClr val="E38281"/>
            </a:solidFill>
            <a:ln>
              <a:noFill/>
            </a:ln>
          </p:spPr>
          <p:txBody>
            <a:bodyPr vert="horz" lIns="163275" tIns="81638" rIns="163275" bIns="81638" rtlCol="0">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Route 159 UltraLight"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ctr" defTabSz="1632713">
                <a:defRPr/>
              </a:pPr>
              <a:endParaRPr lang="ja-JP" altLang="en-US" sz="2000" b="1" dirty="0">
                <a:solidFill>
                  <a:schemeClr val="bg1"/>
                </a:solidFill>
                <a:latin typeface="+mn-lt"/>
              </a:endParaRPr>
            </a:p>
          </p:txBody>
        </p:sp>
        <p:sp>
          <p:nvSpPr>
            <p:cNvPr id="5" name="直角三角形 10">
              <a:extLst>
                <a:ext uri="{FF2B5EF4-FFF2-40B4-BE49-F238E27FC236}">
                  <a16:creationId xmlns:a16="http://schemas.microsoft.com/office/drawing/2014/main" id="{1B542BBE-F4EA-46B9-A049-A70F7B06CCCF}"/>
                </a:ext>
              </a:extLst>
            </p:cNvPr>
            <p:cNvSpPr/>
            <p:nvPr/>
          </p:nvSpPr>
          <p:spPr>
            <a:xfrm rot="5400000">
              <a:off x="694423" y="692567"/>
              <a:ext cx="186433" cy="280161"/>
            </a:xfrm>
            <a:prstGeom prst="rtTriangle">
              <a:avLst/>
            </a:prstGeom>
            <a:solidFill>
              <a:schemeClr val="accent1">
                <a:lumMod val="75000"/>
              </a:schemeClr>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6" name="正方形/長方形 15">
              <a:extLst>
                <a:ext uri="{FF2B5EF4-FFF2-40B4-BE49-F238E27FC236}">
                  <a16:creationId xmlns:a16="http://schemas.microsoft.com/office/drawing/2014/main" id="{57DC62A0-338C-462D-955E-1DD70283263E}"/>
                </a:ext>
              </a:extLst>
            </p:cNvPr>
            <p:cNvSpPr/>
            <p:nvPr/>
          </p:nvSpPr>
          <p:spPr>
            <a:xfrm>
              <a:off x="1013131" y="716571"/>
              <a:ext cx="5004000" cy="45719"/>
            </a:xfrm>
            <a:prstGeom prst="rect">
              <a:avLst/>
            </a:prstGeom>
            <a:solidFill>
              <a:srgbClr val="376092"/>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7" name="TextBox 6">
              <a:extLst>
                <a:ext uri="{FF2B5EF4-FFF2-40B4-BE49-F238E27FC236}">
                  <a16:creationId xmlns:a16="http://schemas.microsoft.com/office/drawing/2014/main" id="{B212A415-2C76-476C-9864-670DA094215C}"/>
                </a:ext>
              </a:extLst>
            </p:cNvPr>
            <p:cNvSpPr txBox="1"/>
            <p:nvPr/>
          </p:nvSpPr>
          <p:spPr>
            <a:xfrm>
              <a:off x="376823" y="254009"/>
              <a:ext cx="386644" cy="523220"/>
            </a:xfrm>
            <a:prstGeom prst="rect">
              <a:avLst/>
            </a:prstGeom>
            <a:noFill/>
          </p:spPr>
          <p:txBody>
            <a:bodyPr wrap="none" rtlCol="0">
              <a:spAutoFit/>
            </a:bodyPr>
            <a:lstStyle/>
            <a:p>
              <a:r>
                <a:rPr lang="en-US" sz="2800" b="1" dirty="0" smtClean="0">
                  <a:solidFill>
                    <a:schemeClr val="bg1"/>
                  </a:solidFill>
                  <a:latin typeface="Calibri" panose="020F0502020204030204" pitchFamily="34" charset="0"/>
                </a:rPr>
                <a:t>C</a:t>
              </a:r>
              <a:endParaRPr lang="en-US" sz="2800" b="1" dirty="0">
                <a:solidFill>
                  <a:schemeClr val="bg1"/>
                </a:solidFill>
                <a:latin typeface="Calibri" panose="020F0502020204030204" pitchFamily="34" charset="0"/>
              </a:endParaRPr>
            </a:p>
          </p:txBody>
        </p:sp>
      </p:grpSp>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l="31101" t="35000" r="5113" b="11801"/>
          <a:stretch/>
        </p:blipFill>
        <p:spPr>
          <a:xfrm>
            <a:off x="467544" y="970566"/>
            <a:ext cx="7674537" cy="3600400"/>
          </a:xfrm>
          <a:prstGeom prst="rect">
            <a:avLst/>
          </a:prstGeom>
        </p:spPr>
      </p:pic>
      <p:sp>
        <p:nvSpPr>
          <p:cNvPr id="13" name="Rectangle 12"/>
          <p:cNvSpPr/>
          <p:nvPr/>
        </p:nvSpPr>
        <p:spPr>
          <a:xfrm>
            <a:off x="839348" y="1372406"/>
            <a:ext cx="6442648" cy="407035"/>
          </a:xfrm>
          <a:prstGeom prst="rect">
            <a:avLst/>
          </a:prstGeom>
        </p:spPr>
        <p:txBody>
          <a:bodyPr wrap="square">
            <a:spAutoFit/>
          </a:bodyPr>
          <a:lstStyle/>
          <a:p>
            <a:pPr marL="285750" indent="-285750">
              <a:lnSpc>
                <a:spcPct val="107000"/>
              </a:lnSpc>
              <a:spcAft>
                <a:spcPts val="600"/>
              </a:spcAft>
              <a:buFont typeface="Wingdings" panose="05000000000000000000" pitchFamily="2" charset="2"/>
              <a:buChar char="q"/>
            </a:pPr>
            <a:r>
              <a:rPr lang="id-ID" sz="2000" b="1" dirty="0">
                <a:solidFill>
                  <a:srgbClr val="385891"/>
                </a:solidFill>
                <a:latin typeface="Calibri" panose="020F0502020204030204" pitchFamily="34" charset="0"/>
                <a:ea typeface="Calibri" panose="020F0502020204030204" pitchFamily="34" charset="0"/>
                <a:cs typeface="Times New Roman" panose="02020603050405020304" pitchFamily="18" charset="0"/>
              </a:rPr>
              <a:t>Mencairnya Es di Kutub-Kutub Bumi</a:t>
            </a:r>
            <a:endParaRPr lang="en-ID" sz="2000" b="1" dirty="0">
              <a:solidFill>
                <a:srgbClr val="385891"/>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11" name="Rectangle 10"/>
          <p:cNvSpPr/>
          <p:nvPr/>
        </p:nvSpPr>
        <p:spPr>
          <a:xfrm>
            <a:off x="832473" y="1778322"/>
            <a:ext cx="6442648" cy="407035"/>
          </a:xfrm>
          <a:prstGeom prst="rect">
            <a:avLst/>
          </a:prstGeom>
        </p:spPr>
        <p:txBody>
          <a:bodyPr wrap="square">
            <a:spAutoFit/>
          </a:bodyPr>
          <a:lstStyle/>
          <a:p>
            <a:pPr marL="285750" indent="-285750">
              <a:lnSpc>
                <a:spcPct val="107000"/>
              </a:lnSpc>
              <a:spcAft>
                <a:spcPts val="600"/>
              </a:spcAft>
              <a:buFont typeface="Wingdings" panose="05000000000000000000" pitchFamily="2" charset="2"/>
              <a:buChar char="q"/>
            </a:pPr>
            <a:r>
              <a:rPr lang="id-ID" sz="2000" b="1" dirty="0" smtClean="0">
                <a:solidFill>
                  <a:srgbClr val="385891"/>
                </a:solidFill>
                <a:latin typeface="Calibri" panose="020F0502020204030204" pitchFamily="34" charset="0"/>
                <a:ea typeface="Calibri" panose="020F0502020204030204" pitchFamily="34" charset="0"/>
                <a:cs typeface="Times New Roman" panose="02020603050405020304" pitchFamily="18" charset="0"/>
              </a:rPr>
              <a:t>Meningkatnya Permukaan Air Laut</a:t>
            </a:r>
            <a:endParaRPr lang="en-ID" sz="2000" b="1" dirty="0">
              <a:solidFill>
                <a:srgbClr val="385891"/>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14" name="Rectangle 13"/>
          <p:cNvSpPr/>
          <p:nvPr/>
        </p:nvSpPr>
        <p:spPr>
          <a:xfrm>
            <a:off x="839348" y="2182804"/>
            <a:ext cx="6442648" cy="407035"/>
          </a:xfrm>
          <a:prstGeom prst="rect">
            <a:avLst/>
          </a:prstGeom>
        </p:spPr>
        <p:txBody>
          <a:bodyPr wrap="square">
            <a:spAutoFit/>
          </a:bodyPr>
          <a:lstStyle/>
          <a:p>
            <a:pPr marL="285750" indent="-285750">
              <a:lnSpc>
                <a:spcPct val="107000"/>
              </a:lnSpc>
              <a:spcAft>
                <a:spcPts val="600"/>
              </a:spcAft>
              <a:buFont typeface="Wingdings" panose="05000000000000000000" pitchFamily="2" charset="2"/>
              <a:buChar char="q"/>
            </a:pPr>
            <a:r>
              <a:rPr lang="id-ID" sz="2000" b="1" dirty="0">
                <a:solidFill>
                  <a:srgbClr val="385891"/>
                </a:solidFill>
                <a:latin typeface="Calibri" panose="020F0502020204030204" pitchFamily="34" charset="0"/>
                <a:ea typeface="Calibri" panose="020F0502020204030204" pitchFamily="34" charset="0"/>
                <a:cs typeface="Times New Roman" panose="02020603050405020304" pitchFamily="18" charset="0"/>
              </a:rPr>
              <a:t>Perubahan Iklim</a:t>
            </a:r>
            <a:endParaRPr lang="en-ID" sz="2000" b="1" dirty="0">
              <a:solidFill>
                <a:srgbClr val="385891"/>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15" name="Rectangle 14"/>
          <p:cNvSpPr/>
          <p:nvPr/>
        </p:nvSpPr>
        <p:spPr>
          <a:xfrm>
            <a:off x="842201" y="2558490"/>
            <a:ext cx="6442648" cy="407035"/>
          </a:xfrm>
          <a:prstGeom prst="rect">
            <a:avLst/>
          </a:prstGeom>
        </p:spPr>
        <p:txBody>
          <a:bodyPr wrap="square">
            <a:spAutoFit/>
          </a:bodyPr>
          <a:lstStyle/>
          <a:p>
            <a:pPr marL="342900" indent="-342900" algn="just">
              <a:lnSpc>
                <a:spcPct val="107000"/>
              </a:lnSpc>
              <a:spcAft>
                <a:spcPts val="600"/>
              </a:spcAft>
              <a:buFont typeface="Wingdings" panose="05000000000000000000" pitchFamily="2" charset="2"/>
              <a:buChar char="q"/>
            </a:pPr>
            <a:r>
              <a:rPr lang="id-ID" sz="2000" b="1" dirty="0" smtClean="0">
                <a:solidFill>
                  <a:srgbClr val="385891"/>
                </a:solidFill>
                <a:ea typeface="Calibri" panose="020F0502020204030204" pitchFamily="34" charset="0"/>
                <a:cs typeface="Times New Roman" panose="02020603050405020304" pitchFamily="18" charset="0"/>
              </a:rPr>
              <a:t>Punahnya Flora dan Fauna</a:t>
            </a:r>
            <a:endParaRPr lang="en-ID" sz="2000" b="1" dirty="0">
              <a:solidFill>
                <a:srgbClr val="385891"/>
              </a:solidFill>
              <a:ea typeface="Calibri" panose="020F0502020204030204" pitchFamily="34" charset="0"/>
              <a:cs typeface="Times New Roman" panose="02020603050405020304" pitchFamily="18" charset="0"/>
            </a:endParaRPr>
          </a:p>
        </p:txBody>
      </p:sp>
      <p:sp>
        <p:nvSpPr>
          <p:cNvPr id="16" name="Rectangle 15"/>
          <p:cNvSpPr/>
          <p:nvPr/>
        </p:nvSpPr>
        <p:spPr>
          <a:xfrm>
            <a:off x="855951" y="2911973"/>
            <a:ext cx="6442648" cy="407035"/>
          </a:xfrm>
          <a:prstGeom prst="rect">
            <a:avLst/>
          </a:prstGeom>
        </p:spPr>
        <p:txBody>
          <a:bodyPr wrap="square">
            <a:spAutoFit/>
          </a:bodyPr>
          <a:lstStyle/>
          <a:p>
            <a:pPr marL="285750" indent="-285750">
              <a:lnSpc>
                <a:spcPct val="107000"/>
              </a:lnSpc>
              <a:spcAft>
                <a:spcPts val="600"/>
              </a:spcAft>
              <a:buFont typeface="Wingdings" panose="05000000000000000000" pitchFamily="2" charset="2"/>
              <a:buChar char="q"/>
            </a:pPr>
            <a:r>
              <a:rPr lang="id-ID" sz="2000" b="1" dirty="0">
                <a:solidFill>
                  <a:srgbClr val="385891"/>
                </a:solidFill>
                <a:latin typeface="Calibri" panose="020F0502020204030204" pitchFamily="34" charset="0"/>
                <a:ea typeface="Calibri" panose="020F0502020204030204" pitchFamily="34" charset="0"/>
                <a:cs typeface="Times New Roman" panose="02020603050405020304" pitchFamily="18" charset="0"/>
              </a:rPr>
              <a:t>Mencairnya Es di Kutub-Kutub Bumi</a:t>
            </a:r>
            <a:endParaRPr lang="en-ID" sz="2000" b="1" dirty="0">
              <a:solidFill>
                <a:srgbClr val="385891"/>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17" name="Rectangle 16"/>
          <p:cNvSpPr/>
          <p:nvPr/>
        </p:nvSpPr>
        <p:spPr>
          <a:xfrm>
            <a:off x="849076" y="3297387"/>
            <a:ext cx="6442648" cy="407035"/>
          </a:xfrm>
          <a:prstGeom prst="rect">
            <a:avLst/>
          </a:prstGeom>
        </p:spPr>
        <p:txBody>
          <a:bodyPr wrap="square">
            <a:spAutoFit/>
          </a:bodyPr>
          <a:lstStyle/>
          <a:p>
            <a:pPr marL="285750" indent="-285750" algn="just">
              <a:lnSpc>
                <a:spcPct val="107000"/>
              </a:lnSpc>
              <a:spcAft>
                <a:spcPts val="600"/>
              </a:spcAft>
              <a:buFont typeface="Wingdings" panose="05000000000000000000" pitchFamily="2" charset="2"/>
              <a:buChar char="q"/>
            </a:pPr>
            <a:r>
              <a:rPr lang="id-ID" sz="2000" b="1" dirty="0" smtClean="0">
                <a:solidFill>
                  <a:srgbClr val="385891"/>
                </a:solidFill>
                <a:ea typeface="Calibri" panose="020F0502020204030204" pitchFamily="34" charset="0"/>
                <a:cs typeface="Times New Roman" panose="02020603050405020304" pitchFamily="18" charset="0"/>
              </a:rPr>
              <a:t>Timbulnya </a:t>
            </a:r>
            <a:r>
              <a:rPr lang="id-ID" sz="2000" b="1" dirty="0">
                <a:solidFill>
                  <a:srgbClr val="385891"/>
                </a:solidFill>
                <a:ea typeface="Calibri" panose="020F0502020204030204" pitchFamily="34" charset="0"/>
                <a:cs typeface="Times New Roman" panose="02020603050405020304" pitchFamily="18" charset="0"/>
              </a:rPr>
              <a:t>Wabah Penyakit</a:t>
            </a:r>
            <a:endParaRPr lang="en-ID" sz="2000" b="1" dirty="0">
              <a:solidFill>
                <a:srgbClr val="385891"/>
              </a:solidFill>
              <a:ea typeface="Calibri" panose="020F0502020204030204" pitchFamily="34" charset="0"/>
              <a:cs typeface="Times New Roman" panose="02020603050405020304" pitchFamily="18" charset="0"/>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06220" y="755959"/>
            <a:ext cx="3380865" cy="4683400"/>
          </a:xfrm>
          <a:prstGeom prst="rect">
            <a:avLst/>
          </a:prstGeom>
        </p:spPr>
      </p:pic>
      <p:pic>
        <p:nvPicPr>
          <p:cNvPr id="18" name="Picture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631436"/>
            <a:ext cx="9144000" cy="512064"/>
          </a:xfrm>
          <a:prstGeom prst="rect">
            <a:avLst/>
          </a:prstGeom>
        </p:spPr>
      </p:pic>
    </p:spTree>
    <p:extLst>
      <p:ext uri="{BB962C8B-B14F-4D97-AF65-F5344CB8AC3E}">
        <p14:creationId xmlns:p14="http://schemas.microsoft.com/office/powerpoint/2010/main" val="9582615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50"/>
                                        <p:tgtEl>
                                          <p:spTgt spid="2"/>
                                        </p:tgtEl>
                                      </p:cBhvr>
                                    </p:animEffect>
                                  </p:childTnLst>
                                </p:cTn>
                              </p:par>
                            </p:childTnLst>
                          </p:cTn>
                        </p:par>
                        <p:par>
                          <p:cTn id="8" fill="hold">
                            <p:stCondLst>
                              <p:cond delay="75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10" presetClass="entr" presetSubtype="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1250"/>
                            </p:stCondLst>
                            <p:childTnLst>
                              <p:par>
                                <p:cTn id="16" presetID="14" presetClass="entr" presetSubtype="10" fill="hold" nodeType="afterEffect">
                                  <p:stCondLst>
                                    <p:cond delay="0"/>
                                  </p:stCondLst>
                                  <p:childTnLst>
                                    <p:set>
                                      <p:cBhvr>
                                        <p:cTn id="17" dur="1" fill="hold">
                                          <p:stCondLst>
                                            <p:cond delay="0"/>
                                          </p:stCondLst>
                                        </p:cTn>
                                        <p:tgtEl>
                                          <p:spTgt spid="13">
                                            <p:txEl>
                                              <p:pRg st="0" end="0"/>
                                            </p:txEl>
                                          </p:spTgt>
                                        </p:tgtEl>
                                        <p:attrNameLst>
                                          <p:attrName>style.visibility</p:attrName>
                                        </p:attrNameLst>
                                      </p:cBhvr>
                                      <p:to>
                                        <p:strVal val="visible"/>
                                      </p:to>
                                    </p:set>
                                    <p:animEffect transition="in" filter="randombar(horizontal)">
                                      <p:cBhvr>
                                        <p:cTn id="18" dur="500"/>
                                        <p:tgtEl>
                                          <p:spTgt spid="13">
                                            <p:txEl>
                                              <p:pRg st="0" end="0"/>
                                            </p:txEl>
                                          </p:spTgt>
                                        </p:tgtEl>
                                      </p:cBhvr>
                                    </p:animEffect>
                                  </p:childTnLst>
                                </p:cTn>
                              </p:par>
                            </p:childTnLst>
                          </p:cTn>
                        </p:par>
                        <p:par>
                          <p:cTn id="19" fill="hold">
                            <p:stCondLst>
                              <p:cond delay="1750"/>
                            </p:stCondLst>
                            <p:childTnLst>
                              <p:par>
                                <p:cTn id="20" presetID="14" presetClass="entr" presetSubtype="10" fill="hold" nodeType="afterEffect">
                                  <p:stCondLst>
                                    <p:cond delay="0"/>
                                  </p:stCondLst>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randombar(horizontal)">
                                      <p:cBhvr>
                                        <p:cTn id="22" dur="500"/>
                                        <p:tgtEl>
                                          <p:spTgt spid="11">
                                            <p:txEl>
                                              <p:pRg st="0" end="0"/>
                                            </p:txEl>
                                          </p:spTgt>
                                        </p:tgtEl>
                                      </p:cBhvr>
                                    </p:animEffect>
                                  </p:childTnLst>
                                </p:cTn>
                              </p:par>
                            </p:childTnLst>
                          </p:cTn>
                        </p:par>
                        <p:par>
                          <p:cTn id="23" fill="hold">
                            <p:stCondLst>
                              <p:cond delay="2250"/>
                            </p:stCondLst>
                            <p:childTnLst>
                              <p:par>
                                <p:cTn id="24" presetID="14" presetClass="entr" presetSubtype="10" fill="hold" nodeType="afterEffect">
                                  <p:stCondLst>
                                    <p:cond delay="0"/>
                                  </p:stCondLst>
                                  <p:childTnLst>
                                    <p:set>
                                      <p:cBhvr>
                                        <p:cTn id="25" dur="1" fill="hold">
                                          <p:stCondLst>
                                            <p:cond delay="0"/>
                                          </p:stCondLst>
                                        </p:cTn>
                                        <p:tgtEl>
                                          <p:spTgt spid="14">
                                            <p:txEl>
                                              <p:pRg st="0" end="0"/>
                                            </p:txEl>
                                          </p:spTgt>
                                        </p:tgtEl>
                                        <p:attrNameLst>
                                          <p:attrName>style.visibility</p:attrName>
                                        </p:attrNameLst>
                                      </p:cBhvr>
                                      <p:to>
                                        <p:strVal val="visible"/>
                                      </p:to>
                                    </p:set>
                                    <p:animEffect transition="in" filter="randombar(horizontal)">
                                      <p:cBhvr>
                                        <p:cTn id="26" dur="500"/>
                                        <p:tgtEl>
                                          <p:spTgt spid="14">
                                            <p:txEl>
                                              <p:pRg st="0" end="0"/>
                                            </p:txEl>
                                          </p:spTgt>
                                        </p:tgtEl>
                                      </p:cBhvr>
                                    </p:animEffect>
                                  </p:childTnLst>
                                </p:cTn>
                              </p:par>
                            </p:childTnLst>
                          </p:cTn>
                        </p:par>
                        <p:par>
                          <p:cTn id="27" fill="hold">
                            <p:stCondLst>
                              <p:cond delay="2750"/>
                            </p:stCondLst>
                            <p:childTnLst>
                              <p:par>
                                <p:cTn id="28" presetID="14" presetClass="entr" presetSubtype="10" fill="hold" nodeType="afterEffect">
                                  <p:stCondLst>
                                    <p:cond delay="0"/>
                                  </p:stCondLst>
                                  <p:childTnLst>
                                    <p:set>
                                      <p:cBhvr>
                                        <p:cTn id="29" dur="1" fill="hold">
                                          <p:stCondLst>
                                            <p:cond delay="0"/>
                                          </p:stCondLst>
                                        </p:cTn>
                                        <p:tgtEl>
                                          <p:spTgt spid="15">
                                            <p:txEl>
                                              <p:pRg st="0" end="0"/>
                                            </p:txEl>
                                          </p:spTgt>
                                        </p:tgtEl>
                                        <p:attrNameLst>
                                          <p:attrName>style.visibility</p:attrName>
                                        </p:attrNameLst>
                                      </p:cBhvr>
                                      <p:to>
                                        <p:strVal val="visible"/>
                                      </p:to>
                                    </p:set>
                                    <p:animEffect transition="in" filter="randombar(horizontal)">
                                      <p:cBhvr>
                                        <p:cTn id="30" dur="500"/>
                                        <p:tgtEl>
                                          <p:spTgt spid="15">
                                            <p:txEl>
                                              <p:pRg st="0" end="0"/>
                                            </p:txEl>
                                          </p:spTgt>
                                        </p:tgtEl>
                                      </p:cBhvr>
                                    </p:animEffect>
                                  </p:childTnLst>
                                </p:cTn>
                              </p:par>
                            </p:childTnLst>
                          </p:cTn>
                        </p:par>
                        <p:par>
                          <p:cTn id="31" fill="hold">
                            <p:stCondLst>
                              <p:cond delay="3250"/>
                            </p:stCondLst>
                            <p:childTnLst>
                              <p:par>
                                <p:cTn id="32" presetID="14" presetClass="entr" presetSubtype="10" fill="hold" nodeType="afterEffect">
                                  <p:stCondLst>
                                    <p:cond delay="0"/>
                                  </p:stCondLst>
                                  <p:childTnLst>
                                    <p:set>
                                      <p:cBhvr>
                                        <p:cTn id="33" dur="1" fill="hold">
                                          <p:stCondLst>
                                            <p:cond delay="0"/>
                                          </p:stCondLst>
                                        </p:cTn>
                                        <p:tgtEl>
                                          <p:spTgt spid="16">
                                            <p:txEl>
                                              <p:pRg st="0" end="0"/>
                                            </p:txEl>
                                          </p:spTgt>
                                        </p:tgtEl>
                                        <p:attrNameLst>
                                          <p:attrName>style.visibility</p:attrName>
                                        </p:attrNameLst>
                                      </p:cBhvr>
                                      <p:to>
                                        <p:strVal val="visible"/>
                                      </p:to>
                                    </p:set>
                                    <p:animEffect transition="in" filter="randombar(horizontal)">
                                      <p:cBhvr>
                                        <p:cTn id="34" dur="500"/>
                                        <p:tgtEl>
                                          <p:spTgt spid="16">
                                            <p:txEl>
                                              <p:pRg st="0" end="0"/>
                                            </p:txEl>
                                          </p:spTgt>
                                        </p:tgtEl>
                                      </p:cBhvr>
                                    </p:animEffect>
                                  </p:childTnLst>
                                </p:cTn>
                              </p:par>
                            </p:childTnLst>
                          </p:cTn>
                        </p:par>
                        <p:par>
                          <p:cTn id="35" fill="hold">
                            <p:stCondLst>
                              <p:cond delay="3750"/>
                            </p:stCondLst>
                            <p:childTnLst>
                              <p:par>
                                <p:cTn id="36" presetID="14" presetClass="entr" presetSubtype="10" fill="hold" nodeType="afterEffect">
                                  <p:stCondLst>
                                    <p:cond delay="0"/>
                                  </p:stCondLst>
                                  <p:childTnLst>
                                    <p:set>
                                      <p:cBhvr>
                                        <p:cTn id="37" dur="1" fill="hold">
                                          <p:stCondLst>
                                            <p:cond delay="0"/>
                                          </p:stCondLst>
                                        </p:cTn>
                                        <p:tgtEl>
                                          <p:spTgt spid="17">
                                            <p:txEl>
                                              <p:pRg st="0" end="0"/>
                                            </p:txEl>
                                          </p:spTgt>
                                        </p:tgtEl>
                                        <p:attrNameLst>
                                          <p:attrName>style.visibility</p:attrName>
                                        </p:attrNameLst>
                                      </p:cBhvr>
                                      <p:to>
                                        <p:strVal val="visible"/>
                                      </p:to>
                                    </p:set>
                                    <p:animEffect transition="in" filter="randombar(horizontal)">
                                      <p:cBhvr>
                                        <p:cTn id="38"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4" descr="Pemanasan Global Gurun Kering - Foto gratis di Pixabay">
            <a:extLst>
              <a:ext uri="{FF2B5EF4-FFF2-40B4-BE49-F238E27FC236}">
                <a16:creationId xmlns:a16="http://schemas.microsoft.com/office/drawing/2014/main" id="{08E68A42-0286-5B35-970E-5D77243E53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53" y="0"/>
            <a:ext cx="9149953" cy="5143500"/>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1152813" y="542390"/>
            <a:ext cx="5522169" cy="805229"/>
            <a:chOff x="1800436" y="3460755"/>
            <a:chExt cx="4072109" cy="634995"/>
          </a:xfrm>
        </p:grpSpPr>
        <p:sp>
          <p:nvSpPr>
            <p:cNvPr id="5" name="Parallelogram 4"/>
            <p:cNvSpPr/>
            <p:nvPr/>
          </p:nvSpPr>
          <p:spPr>
            <a:xfrm>
              <a:off x="1800436" y="3486150"/>
              <a:ext cx="3822882" cy="609600"/>
            </a:xfrm>
            <a:prstGeom prst="parallelogram">
              <a:avLst>
                <a:gd name="adj" fmla="val 45313"/>
              </a:avLst>
            </a:prstGeom>
            <a:solidFill>
              <a:schemeClr val="accent1">
                <a:lumMod val="20000"/>
                <a:lumOff val="80000"/>
                <a:alpha val="7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テキスト プレースホルダー 17"/>
            <p:cNvSpPr txBox="1">
              <a:spLocks/>
            </p:cNvSpPr>
            <p:nvPr/>
          </p:nvSpPr>
          <p:spPr>
            <a:xfrm>
              <a:off x="1938853" y="3460755"/>
              <a:ext cx="3933692" cy="609600"/>
            </a:xfrm>
            <a:prstGeom prst="rect">
              <a:avLst/>
            </a:prstGeom>
          </p:spPr>
          <p:txBody>
            <a:bodyPr vert="horz" lIns="36000" tIns="36000" rIns="36000" bIns="36000" rtlCol="0" anchor="ctr">
              <a:noAutofit/>
            </a:bodyPr>
            <a:lstStyle>
              <a:lvl1pPr marL="342900" indent="-342900" algn="l" defTabSz="1632753" rtl="0" eaLnBrk="1" latinLnBrk="0" hangingPunct="1">
                <a:lnSpc>
                  <a:spcPct val="120000"/>
                </a:lnSpc>
                <a:spcBef>
                  <a:spcPts val="1200"/>
                </a:spcBef>
                <a:buClr>
                  <a:schemeClr val="accent5"/>
                </a:buClr>
                <a:buFont typeface="Wingdings" panose="05000000000000000000" pitchFamily="2" charset="2"/>
                <a:buChar char="l"/>
                <a:defRPr kumimoji="1" sz="20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L="0" indent="0" algn="ctr">
                <a:buNone/>
              </a:pPr>
              <a:r>
                <a:rPr lang="id-ID" sz="2800" b="1" dirty="0">
                  <a:solidFill>
                    <a:schemeClr val="tx1"/>
                  </a:solidFill>
                  <a:cs typeface="Arial" panose="020B0604020202020204" pitchFamily="34" charset="0"/>
                  <a:sym typeface="Arial"/>
                </a:rPr>
                <a:t>Gejala Pemanasan Global</a:t>
              </a:r>
            </a:p>
          </p:txBody>
        </p:sp>
      </p:grpSp>
      <p:pic>
        <p:nvPicPr>
          <p:cNvPr id="18" name="Picture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6" y="4631478"/>
            <a:ext cx="9143244" cy="512022"/>
          </a:xfrm>
          <a:prstGeom prst="rect">
            <a:avLst/>
          </a:prstGeom>
        </p:spPr>
      </p:pic>
      <p:sp>
        <p:nvSpPr>
          <p:cNvPr id="20" name="直角三角形 28"/>
          <p:cNvSpPr/>
          <p:nvPr/>
        </p:nvSpPr>
        <p:spPr>
          <a:xfrm rot="2700000">
            <a:off x="391094" y="358128"/>
            <a:ext cx="1132991" cy="1132991"/>
          </a:xfrm>
          <a:prstGeom prst="rtTriangle">
            <a:avLst/>
          </a:prstGeom>
          <a:solidFill>
            <a:srgbClr val="385891"/>
          </a:solidFill>
          <a:ln w="25400" cap="flat" cmpd="sng" algn="ctr">
            <a:noFill/>
            <a:prstDash val="sysDot"/>
          </a:ln>
          <a:effectLst/>
        </p:spPr>
        <p:txBody>
          <a:bodyPr rot="0" spcFirstLastPara="0" vertOverflow="overflow" horzOverflow="overflow" vert="horz" wrap="square" lIns="121917" tIns="60958" rIns="121917" bIns="60958" numCol="1" spcCol="0" rtlCol="0" fromWordArt="0" anchor="ctr" anchorCtr="0" forceAA="0" compatLnSpc="1">
            <a:prstTxWarp prst="textNoShape">
              <a:avLst/>
            </a:prstTxWarp>
            <a:noAutofit/>
          </a:bodyPr>
          <a:lstStyle/>
          <a:p>
            <a:pPr algn="ctr" defTabSz="1219139">
              <a:defRPr/>
            </a:pPr>
            <a:endParaRPr kumimoji="1" lang="ja-JP" altLang="en-US" sz="2400" kern="0" dirty="0">
              <a:solidFill>
                <a:srgbClr val="5BB8D1"/>
              </a:solidFill>
              <a:latin typeface="Open Sans"/>
            </a:endParaRPr>
          </a:p>
        </p:txBody>
      </p:sp>
      <p:sp>
        <p:nvSpPr>
          <p:cNvPr id="21" name="直角三角形 8"/>
          <p:cNvSpPr/>
          <p:nvPr/>
        </p:nvSpPr>
        <p:spPr>
          <a:xfrm rot="2700000">
            <a:off x="613874" y="358139"/>
            <a:ext cx="1132991" cy="1132991"/>
          </a:xfrm>
          <a:prstGeom prst="rtTriangle">
            <a:avLst/>
          </a:prstGeom>
          <a:solidFill>
            <a:srgbClr val="3B68AB"/>
          </a:solidFill>
          <a:ln w="25400" cap="flat" cmpd="sng" algn="ctr">
            <a:noFill/>
            <a:prstDash val="sysDot"/>
          </a:ln>
          <a:effectLst/>
        </p:spPr>
        <p:txBody>
          <a:bodyPr rot="0" spcFirstLastPara="0" vertOverflow="overflow" horzOverflow="overflow" vert="horz" wrap="square" lIns="121917" tIns="60958" rIns="121917" bIns="60958" numCol="1" spcCol="0" rtlCol="0" fromWordArt="0" anchor="ctr" anchorCtr="0" forceAA="0" compatLnSpc="1">
            <a:prstTxWarp prst="textNoShape">
              <a:avLst/>
            </a:prstTxWarp>
            <a:noAutofit/>
          </a:bodyPr>
          <a:lstStyle/>
          <a:p>
            <a:pPr algn="ctr" defTabSz="1219139">
              <a:defRPr/>
            </a:pPr>
            <a:endParaRPr kumimoji="1" lang="ja-JP" altLang="en-US" sz="2400" kern="0" dirty="0">
              <a:solidFill>
                <a:srgbClr val="5BB8D1"/>
              </a:solidFill>
              <a:latin typeface="Open Sans"/>
            </a:endParaRPr>
          </a:p>
        </p:txBody>
      </p:sp>
      <p:sp>
        <p:nvSpPr>
          <p:cNvPr id="22" name="直角三角形 4"/>
          <p:cNvSpPr/>
          <p:nvPr/>
        </p:nvSpPr>
        <p:spPr>
          <a:xfrm rot="13500000">
            <a:off x="613874" y="358138"/>
            <a:ext cx="1132991" cy="1132991"/>
          </a:xfrm>
          <a:prstGeom prst="rtTriangle">
            <a:avLst/>
          </a:prstGeom>
          <a:solidFill>
            <a:srgbClr val="A6BEDE"/>
          </a:solidFill>
          <a:ln w="25400" cap="flat" cmpd="sng" algn="ctr">
            <a:noFill/>
            <a:prstDash val="sysDot"/>
          </a:ln>
          <a:effectLst/>
        </p:spPr>
        <p:txBody>
          <a:bodyPr rot="0" spcFirstLastPara="0" vertOverflow="overflow" horzOverflow="overflow" vert="horz" wrap="square" lIns="121917" tIns="60958" rIns="121917" bIns="60958" numCol="1" spcCol="0" rtlCol="0" fromWordArt="0" anchor="ctr" anchorCtr="0" forceAA="0" compatLnSpc="1">
            <a:prstTxWarp prst="textNoShape">
              <a:avLst/>
            </a:prstTxWarp>
            <a:noAutofit/>
          </a:bodyPr>
          <a:lstStyle/>
          <a:p>
            <a:pPr algn="ctr" defTabSz="1219139">
              <a:defRPr/>
            </a:pPr>
            <a:endParaRPr kumimoji="1" lang="ja-JP" altLang="en-US" sz="2400" kern="0">
              <a:solidFill>
                <a:srgbClr val="5BB8D1"/>
              </a:solidFill>
              <a:latin typeface="Open Sans"/>
            </a:endParaRPr>
          </a:p>
        </p:txBody>
      </p:sp>
      <p:grpSp>
        <p:nvGrpSpPr>
          <p:cNvPr id="23" name="Group 22"/>
          <p:cNvGrpSpPr/>
          <p:nvPr/>
        </p:nvGrpSpPr>
        <p:grpSpPr>
          <a:xfrm>
            <a:off x="689706" y="427235"/>
            <a:ext cx="981323" cy="994775"/>
            <a:chOff x="2895600" y="-542991"/>
            <a:chExt cx="960519" cy="973686"/>
          </a:xfrm>
        </p:grpSpPr>
        <p:grpSp>
          <p:nvGrpSpPr>
            <p:cNvPr id="24" name="Group 23"/>
            <p:cNvGrpSpPr/>
            <p:nvPr/>
          </p:nvGrpSpPr>
          <p:grpSpPr>
            <a:xfrm>
              <a:off x="2895600" y="-542991"/>
              <a:ext cx="960519" cy="960519"/>
              <a:chOff x="2895600" y="-542991"/>
              <a:chExt cx="960519" cy="960519"/>
            </a:xfrm>
          </p:grpSpPr>
          <p:sp>
            <p:nvSpPr>
              <p:cNvPr id="27" name="Oval 26"/>
              <p:cNvSpPr/>
              <p:nvPr/>
            </p:nvSpPr>
            <p:spPr>
              <a:xfrm>
                <a:off x="2895600" y="-542991"/>
                <a:ext cx="960519" cy="9605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dirty="0">
                  <a:solidFill>
                    <a:srgbClr val="4F81BD"/>
                  </a:solidFill>
                </a:endParaRPr>
              </a:p>
            </p:txBody>
          </p:sp>
          <p:sp>
            <p:nvSpPr>
              <p:cNvPr id="28" name="Oval 27"/>
              <p:cNvSpPr/>
              <p:nvPr/>
            </p:nvSpPr>
            <p:spPr>
              <a:xfrm>
                <a:off x="2926335" y="-512255"/>
                <a:ext cx="898264" cy="898263"/>
              </a:xfrm>
              <a:prstGeom prst="ellipse">
                <a:avLst/>
              </a:prstGeom>
              <a:solidFill>
                <a:srgbClr val="C61D22"/>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dirty="0"/>
              </a:p>
            </p:txBody>
          </p:sp>
        </p:grpSp>
        <p:sp>
          <p:nvSpPr>
            <p:cNvPr id="25" name="Rectangle 24"/>
            <p:cNvSpPr/>
            <p:nvPr/>
          </p:nvSpPr>
          <p:spPr>
            <a:xfrm>
              <a:off x="2988390" y="-488577"/>
              <a:ext cx="774154" cy="549784"/>
            </a:xfrm>
            <a:prstGeom prst="rect">
              <a:avLst/>
            </a:prstGeom>
            <a:noFill/>
          </p:spPr>
          <p:txBody>
            <a:bodyPr wrap="none" lIns="68580" tIns="34290" rIns="68580" bIns="34290">
              <a:spAutoFit/>
            </a:bodyPr>
            <a:lstStyle/>
            <a:p>
              <a:pPr algn="ctr"/>
              <a:r>
                <a:rPr lang="en-US" sz="3200" b="1" dirty="0">
                  <a:ln w="0"/>
                  <a:solidFill>
                    <a:schemeClr val="bg1"/>
                  </a:solidFill>
                  <a:effectLst>
                    <a:outerShdw blurRad="38100" dist="19050" dir="2700000" algn="tl" rotWithShape="0">
                      <a:schemeClr val="dk1">
                        <a:alpha val="40000"/>
                      </a:schemeClr>
                    </a:outerShdw>
                  </a:effectLst>
                </a:rPr>
                <a:t>Bab</a:t>
              </a:r>
            </a:p>
          </p:txBody>
        </p:sp>
        <p:sp>
          <p:nvSpPr>
            <p:cNvPr id="26" name="Rectangle 25"/>
            <p:cNvSpPr/>
            <p:nvPr/>
          </p:nvSpPr>
          <p:spPr>
            <a:xfrm>
              <a:off x="3214604" y="-119089"/>
              <a:ext cx="339537" cy="549784"/>
            </a:xfrm>
            <a:prstGeom prst="rect">
              <a:avLst/>
            </a:prstGeom>
            <a:noFill/>
          </p:spPr>
          <p:txBody>
            <a:bodyPr wrap="none" lIns="68580" tIns="34290" rIns="68580" bIns="34290">
              <a:spAutoFit/>
            </a:bodyPr>
            <a:lstStyle/>
            <a:p>
              <a:pPr algn="ctr"/>
              <a:r>
                <a:rPr lang="id-ID" sz="3200" b="1" dirty="0">
                  <a:ln w="0"/>
                  <a:solidFill>
                    <a:schemeClr val="bg1"/>
                  </a:solidFill>
                  <a:effectLst>
                    <a:outerShdw blurRad="38100" dist="19050" dir="2700000" algn="tl" rotWithShape="0">
                      <a:schemeClr val="dk1">
                        <a:alpha val="40000"/>
                      </a:schemeClr>
                    </a:outerShdw>
                  </a:effectLst>
                </a:rPr>
                <a:t>3</a:t>
              </a:r>
              <a:endParaRPr lang="en-US" sz="3200" b="1" dirty="0">
                <a:ln w="0"/>
                <a:solidFill>
                  <a:schemeClr val="bg1"/>
                </a:solidFill>
                <a:effectLst>
                  <a:outerShdw blurRad="38100" dist="19050" dir="2700000" algn="tl" rotWithShape="0">
                    <a:schemeClr val="dk1">
                      <a:alpha val="40000"/>
                    </a:schemeClr>
                  </a:outerShdw>
                </a:effectLst>
              </a:endParaRPr>
            </a:p>
          </p:txBody>
        </p:sp>
      </p:grpSp>
      <p:sp>
        <p:nvSpPr>
          <p:cNvPr id="17" name="Rectangle 16">
            <a:extLst>
              <a:ext uri="{FF2B5EF4-FFF2-40B4-BE49-F238E27FC236}">
                <a16:creationId xmlns:a16="http://schemas.microsoft.com/office/drawing/2014/main" id="{F873EA50-0368-C353-6925-8B0A846D3C0C}"/>
              </a:ext>
            </a:extLst>
          </p:cNvPr>
          <p:cNvSpPr/>
          <p:nvPr/>
        </p:nvSpPr>
        <p:spPr>
          <a:xfrm>
            <a:off x="7740352" y="4400599"/>
            <a:ext cx="1087157" cy="215444"/>
          </a:xfrm>
          <a:prstGeom prst="rect">
            <a:avLst/>
          </a:prstGeom>
        </p:spPr>
        <p:txBody>
          <a:bodyPr wrap="none">
            <a:spAutoFit/>
          </a:bodyPr>
          <a:lstStyle/>
          <a:p>
            <a:r>
              <a:rPr lang="en-US" sz="800" dirty="0" err="1" smtClean="0">
                <a:solidFill>
                  <a:schemeClr val="bg1"/>
                </a:solidFill>
              </a:rPr>
              <a:t>Sumber</a:t>
            </a:r>
            <a:r>
              <a:rPr lang="en-US" sz="800" dirty="0" smtClean="0">
                <a:solidFill>
                  <a:schemeClr val="bg1"/>
                </a:solidFill>
              </a:rPr>
              <a:t>: </a:t>
            </a:r>
            <a:r>
              <a:rPr lang="en-US" sz="800" i="1" dirty="0" smtClean="0">
                <a:solidFill>
                  <a:schemeClr val="bg1"/>
                </a:solidFill>
              </a:rPr>
              <a:t>pixabay.com</a:t>
            </a:r>
            <a:endParaRPr lang="en-US" sz="800" i="1" dirty="0">
              <a:solidFill>
                <a:schemeClr val="bg1"/>
              </a:solidFill>
            </a:endParaRPr>
          </a:p>
        </p:txBody>
      </p:sp>
    </p:spTree>
    <p:extLst>
      <p:ext uri="{BB962C8B-B14F-4D97-AF65-F5344CB8AC3E}">
        <p14:creationId xmlns:p14="http://schemas.microsoft.com/office/powerpoint/2010/main" val="7759210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6" presetClass="entr" presetSubtype="2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250"/>
                                        <p:tgtEl>
                                          <p:spTgt spid="2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inVertical)">
                                      <p:cBhvr>
                                        <p:cTn id="10" dur="250"/>
                                        <p:tgtEl>
                                          <p:spTgt spid="20"/>
                                        </p:tgtEl>
                                      </p:cBhvr>
                                    </p:animEffect>
                                  </p:childTnLst>
                                </p:cTn>
                              </p:par>
                            </p:childTnLst>
                          </p:cTn>
                        </p:par>
                        <p:par>
                          <p:cTn id="11" fill="hold">
                            <p:stCondLst>
                              <p:cond delay="750"/>
                            </p:stCondLst>
                            <p:childTnLst>
                              <p:par>
                                <p:cTn id="12" presetID="16" presetClass="entr" presetSubtype="21"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barn(inVertical)">
                                      <p:cBhvr>
                                        <p:cTn id="14" dur="250"/>
                                        <p:tgtEl>
                                          <p:spTgt spid="22"/>
                                        </p:tgtEl>
                                      </p:cBhvr>
                                    </p:animEffect>
                                  </p:childTnLst>
                                </p:cTn>
                              </p:par>
                            </p:childTnLst>
                          </p:cTn>
                        </p:par>
                        <p:par>
                          <p:cTn id="15" fill="hold">
                            <p:stCondLst>
                              <p:cond delay="1000"/>
                            </p:stCondLst>
                            <p:childTnLst>
                              <p:par>
                                <p:cTn id="16" presetID="16" presetClass="entr" presetSubtype="21" fill="hold" nodeType="afterEffect">
                                  <p:stCondLst>
                                    <p:cond delay="250"/>
                                  </p:stCondLst>
                                  <p:childTnLst>
                                    <p:set>
                                      <p:cBhvr>
                                        <p:cTn id="17" dur="1" fill="hold">
                                          <p:stCondLst>
                                            <p:cond delay="0"/>
                                          </p:stCondLst>
                                        </p:cTn>
                                        <p:tgtEl>
                                          <p:spTgt spid="23"/>
                                        </p:tgtEl>
                                        <p:attrNameLst>
                                          <p:attrName>style.visibility</p:attrName>
                                        </p:attrNameLst>
                                      </p:cBhvr>
                                      <p:to>
                                        <p:strVal val="visible"/>
                                      </p:to>
                                    </p:set>
                                    <p:animEffect transition="in" filter="barn(inVertical)">
                                      <p:cBhvr>
                                        <p:cTn id="18" dur="500"/>
                                        <p:tgtEl>
                                          <p:spTgt spid="23"/>
                                        </p:tgtEl>
                                      </p:cBhvr>
                                    </p:animEffect>
                                  </p:childTnLst>
                                </p:cTn>
                              </p:par>
                            </p:childTnLst>
                          </p:cTn>
                        </p:par>
                        <p:par>
                          <p:cTn id="19" fill="hold">
                            <p:stCondLst>
                              <p:cond delay="1750"/>
                            </p:stCondLst>
                            <p:childTnLst>
                              <p:par>
                                <p:cTn id="20" presetID="22" presetClass="entr" presetSubtype="8"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43312" t="36400" r="5501" b="13201"/>
          <a:stretch/>
        </p:blipFill>
        <p:spPr>
          <a:xfrm>
            <a:off x="4067944" y="1635646"/>
            <a:ext cx="4680520" cy="2592288"/>
          </a:xfrm>
          <a:prstGeom prst="rect">
            <a:avLst/>
          </a:prstGeom>
        </p:spPr>
      </p:pic>
      <p:sp>
        <p:nvSpPr>
          <p:cNvPr id="2" name="Rectangle 1"/>
          <p:cNvSpPr/>
          <p:nvPr/>
        </p:nvSpPr>
        <p:spPr>
          <a:xfrm>
            <a:off x="4255967" y="1768882"/>
            <a:ext cx="4572000" cy="2153731"/>
          </a:xfrm>
          <a:prstGeom prst="rect">
            <a:avLst/>
          </a:prstGeom>
        </p:spPr>
        <p:txBody>
          <a:bodyPr>
            <a:spAutoFit/>
          </a:bodyPr>
          <a:lstStyle/>
          <a:p>
            <a:pPr>
              <a:lnSpc>
                <a:spcPct val="107000"/>
              </a:lnSpc>
              <a:spcAft>
                <a:spcPts val="600"/>
              </a:spcAft>
            </a:pPr>
            <a:r>
              <a:rPr lang="id-ID" dirty="0">
                <a:latin typeface="Calibri" panose="020F0502020204030204" pitchFamily="34" charset="0"/>
                <a:ea typeface="Calibri" panose="020F0502020204030204" pitchFamily="34" charset="0"/>
                <a:cs typeface="Times New Roman" panose="02020603050405020304" pitchFamily="18" charset="0"/>
              </a:rPr>
              <a:t>Daratan es berwarna putih yang luas membentang memiliki kemampuan untuk memantulkan sinar Matahari, sehingga berperan menjaga kestabilan suhu Bumi. Dengan hilangnya daratan es di kutub, dapat memicu terjadinya peningkatan suhu permukaan Bumi</a:t>
            </a:r>
          </a:p>
        </p:txBody>
      </p:sp>
      <p:grpSp>
        <p:nvGrpSpPr>
          <p:cNvPr id="3" name="Group 2"/>
          <p:cNvGrpSpPr/>
          <p:nvPr/>
        </p:nvGrpSpPr>
        <p:grpSpPr>
          <a:xfrm>
            <a:off x="4067944" y="771550"/>
            <a:ext cx="4608512" cy="937402"/>
            <a:chOff x="4067944" y="771550"/>
            <a:chExt cx="4608512" cy="937402"/>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43312" t="19599" r="6288" b="62201"/>
            <a:stretch/>
          </p:blipFill>
          <p:spPr>
            <a:xfrm>
              <a:off x="4067944" y="771550"/>
              <a:ext cx="4608512" cy="936104"/>
            </a:xfrm>
            <a:prstGeom prst="rect">
              <a:avLst/>
            </a:prstGeom>
          </p:spPr>
        </p:pic>
        <p:sp>
          <p:nvSpPr>
            <p:cNvPr id="5" name="Rectangle 4"/>
            <p:cNvSpPr/>
            <p:nvPr/>
          </p:nvSpPr>
          <p:spPr>
            <a:xfrm>
              <a:off x="4355976" y="826274"/>
              <a:ext cx="4176464" cy="882678"/>
            </a:xfrm>
            <a:prstGeom prst="rect">
              <a:avLst/>
            </a:prstGeom>
          </p:spPr>
          <p:txBody>
            <a:bodyPr wrap="square">
              <a:spAutoFit/>
            </a:bodyPr>
            <a:lstStyle/>
            <a:p>
              <a:pPr marL="273050" indent="-273050">
                <a:lnSpc>
                  <a:spcPct val="107000"/>
                </a:lnSpc>
                <a:spcAft>
                  <a:spcPts val="600"/>
                </a:spcAft>
              </a:pPr>
              <a:r>
                <a:rPr lang="id-ID" sz="2400" b="1" dirty="0">
                  <a:solidFill>
                    <a:srgbClr val="754934"/>
                  </a:solidFill>
                  <a:latin typeface="Calibri" panose="020F0502020204030204" pitchFamily="34" charset="0"/>
                  <a:ea typeface="Calibri" panose="020F0502020204030204" pitchFamily="34" charset="0"/>
                  <a:cs typeface="Times New Roman" panose="02020603050405020304" pitchFamily="18" charset="0"/>
                </a:rPr>
                <a:t>1. Mencairnya Es di Kutub-Kutub Bumi</a:t>
              </a:r>
              <a:endParaRPr lang="en-ID" sz="2400" b="1" dirty="0">
                <a:solidFill>
                  <a:srgbClr val="754934"/>
                </a:solidFill>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13" name="Group 12"/>
          <p:cNvGrpSpPr/>
          <p:nvPr/>
        </p:nvGrpSpPr>
        <p:grpSpPr>
          <a:xfrm>
            <a:off x="292944" y="411510"/>
            <a:ext cx="3816424" cy="4032448"/>
            <a:chOff x="292944" y="411510"/>
            <a:chExt cx="3816424" cy="4032448"/>
          </a:xfrm>
        </p:grpSpPr>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1964" t="12201" r="56300" b="9400"/>
            <a:stretch/>
          </p:blipFill>
          <p:spPr>
            <a:xfrm>
              <a:off x="292944" y="411510"/>
              <a:ext cx="3816424" cy="4032448"/>
            </a:xfrm>
            <a:prstGeom prst="rect">
              <a:avLst/>
            </a:prstGeom>
          </p:spPr>
        </p:pic>
        <p:sp>
          <p:nvSpPr>
            <p:cNvPr id="12" name="Rectangle 11">
              <a:extLst>
                <a:ext uri="{FF2B5EF4-FFF2-40B4-BE49-F238E27FC236}">
                  <a16:creationId xmlns:a16="http://schemas.microsoft.com/office/drawing/2014/main" id="{F873EA50-0368-C353-6925-8B0A846D3C0C}"/>
                </a:ext>
              </a:extLst>
            </p:cNvPr>
            <p:cNvSpPr/>
            <p:nvPr/>
          </p:nvSpPr>
          <p:spPr>
            <a:xfrm>
              <a:off x="2132506" y="3951527"/>
              <a:ext cx="1088760" cy="215444"/>
            </a:xfrm>
            <a:prstGeom prst="rect">
              <a:avLst/>
            </a:prstGeom>
          </p:spPr>
          <p:txBody>
            <a:bodyPr wrap="none">
              <a:spAutoFit/>
            </a:bodyPr>
            <a:lstStyle/>
            <a:p>
              <a:r>
                <a:rPr lang="en-US" sz="800" dirty="0" err="1" smtClean="0"/>
                <a:t>Sumber</a:t>
              </a:r>
              <a:r>
                <a:rPr lang="en-US" sz="800" dirty="0" smtClean="0"/>
                <a:t>: </a:t>
              </a:r>
              <a:r>
                <a:rPr lang="en-US" sz="800" i="1" dirty="0" smtClean="0"/>
                <a:t>pixabay.com</a:t>
              </a:r>
              <a:endParaRPr lang="en-US" sz="800" dirty="0"/>
            </a:p>
          </p:txBody>
        </p:sp>
      </p:grpSp>
    </p:spTree>
    <p:extLst>
      <p:ext uri="{BB962C8B-B14F-4D97-AF65-F5344CB8AC3E}">
        <p14:creationId xmlns:p14="http://schemas.microsoft.com/office/powerpoint/2010/main" val="4027248199"/>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16" presetClass="entr" presetSubtype="37"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outVertical)">
                                      <p:cBhvr>
                                        <p:cTn id="12" dur="500"/>
                                        <p:tgtEl>
                                          <p:spTgt spid="3"/>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randombar(horizontal)">
                                      <p:cBhvr>
                                        <p:cTn id="16" dur="500"/>
                                        <p:tgtEl>
                                          <p:spTgt spid="2"/>
                                        </p:tgtEl>
                                      </p:cBhvr>
                                    </p:animEffect>
                                  </p:childTnLst>
                                </p:cTn>
                              </p:par>
                              <p:par>
                                <p:cTn id="17" presetID="14" presetClass="entr" presetSubtype="1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randombar(horizontal)">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43312" t="36400" r="5501" b="13201"/>
          <a:stretch/>
        </p:blipFill>
        <p:spPr>
          <a:xfrm>
            <a:off x="4067944" y="1635646"/>
            <a:ext cx="4680520" cy="2880320"/>
          </a:xfrm>
          <a:prstGeom prst="rect">
            <a:avLst/>
          </a:prstGeom>
        </p:spPr>
      </p:pic>
      <p:sp>
        <p:nvSpPr>
          <p:cNvPr id="2" name="Rectangle 1"/>
          <p:cNvSpPr/>
          <p:nvPr/>
        </p:nvSpPr>
        <p:spPr>
          <a:xfrm>
            <a:off x="4255967" y="1768882"/>
            <a:ext cx="4572000" cy="2450094"/>
          </a:xfrm>
          <a:prstGeom prst="rect">
            <a:avLst/>
          </a:prstGeom>
        </p:spPr>
        <p:txBody>
          <a:bodyPr>
            <a:spAutoFit/>
          </a:bodyPr>
          <a:lstStyle/>
          <a:p>
            <a:pPr>
              <a:lnSpc>
                <a:spcPct val="107000"/>
              </a:lnSpc>
              <a:spcAft>
                <a:spcPts val="600"/>
              </a:spcAft>
            </a:pPr>
            <a:r>
              <a:rPr lang="id-ID" dirty="0">
                <a:latin typeface="Calibri" panose="020F0502020204030204" pitchFamily="34" charset="0"/>
                <a:ea typeface="Calibri" panose="020F0502020204030204" pitchFamily="34" charset="0"/>
                <a:cs typeface="Times New Roman" panose="02020603050405020304" pitchFamily="18" charset="0"/>
              </a:rPr>
              <a:t>Bongkahan es yang pecah dan terbawa aliran air laut akan mencair di lautan. </a:t>
            </a:r>
            <a:r>
              <a:rPr lang="id-ID" dirty="0" smtClean="0">
                <a:latin typeface="Calibri" panose="020F0502020204030204" pitchFamily="34" charset="0"/>
                <a:ea typeface="Calibri" panose="020F0502020204030204" pitchFamily="34" charset="0"/>
                <a:cs typeface="Times New Roman" panose="02020603050405020304" pitchFamily="18" charset="0"/>
              </a:rPr>
              <a:t>Akibat</a:t>
            </a:r>
            <a:r>
              <a:rPr lang="en-US" dirty="0" err="1" smtClean="0">
                <a:latin typeface="Calibri" panose="020F0502020204030204" pitchFamily="34" charset="0"/>
                <a:ea typeface="Calibri" panose="020F0502020204030204" pitchFamily="34" charset="0"/>
                <a:cs typeface="Times New Roman" panose="02020603050405020304" pitchFamily="18" charset="0"/>
              </a:rPr>
              <a:t>nya</a:t>
            </a:r>
            <a:r>
              <a:rPr lang="id-ID" dirty="0" smtClean="0">
                <a:latin typeface="Calibri" panose="020F0502020204030204" pitchFamily="34" charset="0"/>
                <a:ea typeface="Calibri" panose="020F0502020204030204" pitchFamily="34" charset="0"/>
                <a:cs typeface="Times New Roman" panose="02020603050405020304" pitchFamily="18" charset="0"/>
              </a:rPr>
              <a:t>, </a:t>
            </a:r>
            <a:r>
              <a:rPr lang="id-ID" dirty="0">
                <a:latin typeface="Calibri" panose="020F0502020204030204" pitchFamily="34" charset="0"/>
                <a:ea typeface="Calibri" panose="020F0502020204030204" pitchFamily="34" charset="0"/>
                <a:cs typeface="Times New Roman" panose="02020603050405020304" pitchFamily="18" charset="0"/>
              </a:rPr>
              <a:t>wilayah daratan mengalami penyusutan serta terjadinya erosi pantai, badai, dan banjir rob. Terjadinya peningkatan permukaan air laut sangat merugikan kehidupan masyarakat, khususnya yang berada di wilayah pesisir pantai.</a:t>
            </a:r>
          </a:p>
        </p:txBody>
      </p:sp>
      <p:grpSp>
        <p:nvGrpSpPr>
          <p:cNvPr id="3" name="Group 2"/>
          <p:cNvGrpSpPr/>
          <p:nvPr/>
        </p:nvGrpSpPr>
        <p:grpSpPr>
          <a:xfrm>
            <a:off x="4067944" y="771550"/>
            <a:ext cx="4608512" cy="936104"/>
            <a:chOff x="4067944" y="771550"/>
            <a:chExt cx="4608512" cy="936104"/>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43312" t="19599" r="6288" b="62201"/>
            <a:stretch/>
          </p:blipFill>
          <p:spPr>
            <a:xfrm>
              <a:off x="4067944" y="771550"/>
              <a:ext cx="4608512" cy="936104"/>
            </a:xfrm>
            <a:prstGeom prst="rect">
              <a:avLst/>
            </a:prstGeom>
          </p:spPr>
        </p:pic>
        <p:sp>
          <p:nvSpPr>
            <p:cNvPr id="5" name="Rectangle 4"/>
            <p:cNvSpPr/>
            <p:nvPr/>
          </p:nvSpPr>
          <p:spPr>
            <a:xfrm>
              <a:off x="4355976" y="826274"/>
              <a:ext cx="4176464" cy="865173"/>
            </a:xfrm>
            <a:prstGeom prst="rect">
              <a:avLst/>
            </a:prstGeom>
          </p:spPr>
          <p:txBody>
            <a:bodyPr wrap="square">
              <a:spAutoFit/>
            </a:bodyPr>
            <a:lstStyle/>
            <a:p>
              <a:pPr marL="273050" indent="-273050">
                <a:lnSpc>
                  <a:spcPct val="107000"/>
                </a:lnSpc>
                <a:spcAft>
                  <a:spcPts val="600"/>
                </a:spcAft>
              </a:pPr>
              <a:r>
                <a:rPr lang="id-ID" sz="2400" b="1" dirty="0">
                  <a:solidFill>
                    <a:srgbClr val="754934"/>
                  </a:solidFill>
                  <a:latin typeface="Calibri" panose="020F0502020204030204" pitchFamily="34" charset="0"/>
                  <a:ea typeface="Calibri" panose="020F0502020204030204" pitchFamily="34" charset="0"/>
                  <a:cs typeface="Times New Roman" panose="02020603050405020304" pitchFamily="18" charset="0"/>
                </a:rPr>
                <a:t>2. Meningkatnya Permukaan Air Laut</a:t>
              </a:r>
              <a:endParaRPr lang="en-ID" sz="2400" b="1" dirty="0">
                <a:solidFill>
                  <a:srgbClr val="754934"/>
                </a:solidFill>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11" name="Group 10"/>
          <p:cNvGrpSpPr/>
          <p:nvPr/>
        </p:nvGrpSpPr>
        <p:grpSpPr>
          <a:xfrm>
            <a:off x="110531" y="-236562"/>
            <a:ext cx="3995936" cy="4587974"/>
            <a:chOff x="110531" y="-236562"/>
            <a:chExt cx="3995936" cy="4587974"/>
          </a:xfrm>
        </p:grpSpPr>
        <p:pic>
          <p:nvPicPr>
            <p:cNvPr id="9" name="Picture 8"/>
            <p:cNvPicPr>
              <a:picLocks noChangeAspect="1"/>
            </p:cNvPicPr>
            <p:nvPr/>
          </p:nvPicPr>
          <p:blipFill rotWithShape="1">
            <a:blip r:embed="rId3">
              <a:extLst>
                <a:ext uri="{28A0092B-C50C-407E-A947-70E740481C1C}">
                  <a14:useLocalDpi xmlns:a14="http://schemas.microsoft.com/office/drawing/2010/main" val="0"/>
                </a:ext>
              </a:extLst>
            </a:blip>
            <a:srcRect r="56300" b="10800"/>
            <a:stretch/>
          </p:blipFill>
          <p:spPr>
            <a:xfrm>
              <a:off x="110531" y="-236562"/>
              <a:ext cx="3995936" cy="4587974"/>
            </a:xfrm>
            <a:prstGeom prst="rect">
              <a:avLst/>
            </a:prstGeom>
          </p:spPr>
        </p:pic>
        <p:sp>
          <p:nvSpPr>
            <p:cNvPr id="10" name="Rectangle 9">
              <a:extLst>
                <a:ext uri="{FF2B5EF4-FFF2-40B4-BE49-F238E27FC236}">
                  <a16:creationId xmlns:a16="http://schemas.microsoft.com/office/drawing/2014/main" id="{F873EA50-0368-C353-6925-8B0A846D3C0C}"/>
                </a:ext>
              </a:extLst>
            </p:cNvPr>
            <p:cNvSpPr/>
            <p:nvPr/>
          </p:nvSpPr>
          <p:spPr>
            <a:xfrm>
              <a:off x="2132506" y="3951527"/>
              <a:ext cx="1088760" cy="215444"/>
            </a:xfrm>
            <a:prstGeom prst="rect">
              <a:avLst/>
            </a:prstGeom>
          </p:spPr>
          <p:txBody>
            <a:bodyPr wrap="none">
              <a:spAutoFit/>
            </a:bodyPr>
            <a:lstStyle/>
            <a:p>
              <a:r>
                <a:rPr lang="en-US" sz="800" dirty="0" err="1" smtClean="0"/>
                <a:t>Sumber</a:t>
              </a:r>
              <a:r>
                <a:rPr lang="en-US" sz="800" dirty="0" smtClean="0"/>
                <a:t>: </a:t>
              </a:r>
              <a:r>
                <a:rPr lang="en-US" sz="800" i="1" dirty="0" smtClean="0"/>
                <a:t>pixabay.com</a:t>
              </a:r>
              <a:endParaRPr lang="en-US" sz="800" dirty="0"/>
            </a:p>
          </p:txBody>
        </p:sp>
      </p:grpSp>
    </p:spTree>
    <p:extLst>
      <p:ext uri="{BB962C8B-B14F-4D97-AF65-F5344CB8AC3E}">
        <p14:creationId xmlns:p14="http://schemas.microsoft.com/office/powerpoint/2010/main" val="798100279"/>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16" presetClass="entr" presetSubtype="37"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outVertical)">
                                      <p:cBhvr>
                                        <p:cTn id="12" dur="500"/>
                                        <p:tgtEl>
                                          <p:spTgt spid="3"/>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randombar(horizontal)">
                                      <p:cBhvr>
                                        <p:cTn id="16" dur="500"/>
                                        <p:tgtEl>
                                          <p:spTgt spid="2"/>
                                        </p:tgtEl>
                                      </p:cBhvr>
                                    </p:animEffect>
                                  </p:childTnLst>
                                </p:cTn>
                              </p:par>
                              <p:par>
                                <p:cTn id="17" presetID="14" presetClass="entr" presetSubtype="1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randombar(horizontal)">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43312" t="36400" r="5501" b="13201"/>
          <a:stretch/>
        </p:blipFill>
        <p:spPr>
          <a:xfrm>
            <a:off x="4067944" y="1635646"/>
            <a:ext cx="4680520" cy="2880320"/>
          </a:xfrm>
          <a:prstGeom prst="rect">
            <a:avLst/>
          </a:prstGeom>
        </p:spPr>
      </p:pic>
      <p:sp>
        <p:nvSpPr>
          <p:cNvPr id="2" name="Rectangle 1"/>
          <p:cNvSpPr/>
          <p:nvPr/>
        </p:nvSpPr>
        <p:spPr>
          <a:xfrm>
            <a:off x="4255967" y="1768882"/>
            <a:ext cx="4348481" cy="2540183"/>
          </a:xfrm>
          <a:prstGeom prst="rect">
            <a:avLst/>
          </a:prstGeom>
        </p:spPr>
        <p:txBody>
          <a:bodyPr wrap="square">
            <a:spAutoFit/>
          </a:bodyPr>
          <a:lstStyle/>
          <a:p>
            <a:pPr marL="257175" indent="-257175">
              <a:lnSpc>
                <a:spcPct val="107000"/>
              </a:lnSpc>
              <a:spcAft>
                <a:spcPts val="600"/>
              </a:spcAft>
              <a:buFont typeface="Wingdings" panose="05000000000000000000" pitchFamily="2" charset="2"/>
              <a:buChar char="§"/>
            </a:pPr>
            <a:r>
              <a:rPr lang="id-ID" b="1" dirty="0">
                <a:solidFill>
                  <a:srgbClr val="FF3399"/>
                </a:solidFill>
                <a:latin typeface="Calibri" panose="020F0502020204030204" pitchFamily="34" charset="0"/>
                <a:ea typeface="Calibri" panose="020F0502020204030204" pitchFamily="34" charset="0"/>
                <a:cs typeface="Times New Roman" panose="02020603050405020304" pitchFamily="18" charset="0"/>
              </a:rPr>
              <a:t>Perubahan iklim </a:t>
            </a:r>
            <a:r>
              <a:rPr lang="id-ID" dirty="0">
                <a:latin typeface="Calibri" panose="020F0502020204030204" pitchFamily="34" charset="0"/>
                <a:ea typeface="Calibri" panose="020F0502020204030204" pitchFamily="34" charset="0"/>
                <a:cs typeface="Times New Roman" panose="02020603050405020304" pitchFamily="18" charset="0"/>
              </a:rPr>
              <a:t>merupakan perubahan pola perilaku iklim yang meliputi perubahan tekanan udara, curah hujan, dan arah serta kecepatan angin. </a:t>
            </a:r>
          </a:p>
          <a:p>
            <a:pPr marL="257175" indent="-257175">
              <a:lnSpc>
                <a:spcPct val="107000"/>
              </a:lnSpc>
              <a:spcAft>
                <a:spcPts val="600"/>
              </a:spcAft>
              <a:buFont typeface="Wingdings" panose="05000000000000000000" pitchFamily="2" charset="2"/>
              <a:buChar char="§"/>
            </a:pPr>
            <a:r>
              <a:rPr lang="id-ID" dirty="0">
                <a:latin typeface="Calibri" panose="020F0502020204030204" pitchFamily="34" charset="0"/>
                <a:ea typeface="Calibri" panose="020F0502020204030204" pitchFamily="34" charset="0"/>
                <a:cs typeface="Times New Roman" panose="02020603050405020304" pitchFamily="18" charset="0"/>
              </a:rPr>
              <a:t>Adanya kenaikan suhu Bumi dapat mengubah sistem iklim yang berdampak luas bagi kehidupan makhluk hidup di Bumi. </a:t>
            </a:r>
          </a:p>
        </p:txBody>
      </p:sp>
      <p:grpSp>
        <p:nvGrpSpPr>
          <p:cNvPr id="3" name="Group 2"/>
          <p:cNvGrpSpPr/>
          <p:nvPr/>
        </p:nvGrpSpPr>
        <p:grpSpPr>
          <a:xfrm>
            <a:off x="4067944" y="771550"/>
            <a:ext cx="4608512" cy="936104"/>
            <a:chOff x="4067944" y="771550"/>
            <a:chExt cx="4608512" cy="936104"/>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43312" t="19599" r="6288" b="62201"/>
            <a:stretch/>
          </p:blipFill>
          <p:spPr>
            <a:xfrm>
              <a:off x="4067944" y="771550"/>
              <a:ext cx="4608512" cy="936104"/>
            </a:xfrm>
            <a:prstGeom prst="rect">
              <a:avLst/>
            </a:prstGeom>
          </p:spPr>
        </p:pic>
        <p:sp>
          <p:nvSpPr>
            <p:cNvPr id="5" name="Rectangle 4"/>
            <p:cNvSpPr/>
            <p:nvPr/>
          </p:nvSpPr>
          <p:spPr>
            <a:xfrm>
              <a:off x="4355976" y="1007573"/>
              <a:ext cx="4176464" cy="470000"/>
            </a:xfrm>
            <a:prstGeom prst="rect">
              <a:avLst/>
            </a:prstGeom>
          </p:spPr>
          <p:txBody>
            <a:bodyPr wrap="square">
              <a:spAutoFit/>
            </a:bodyPr>
            <a:lstStyle/>
            <a:p>
              <a:pPr marL="273050" indent="-273050">
                <a:lnSpc>
                  <a:spcPct val="107000"/>
                </a:lnSpc>
                <a:spcAft>
                  <a:spcPts val="600"/>
                </a:spcAft>
              </a:pPr>
              <a:r>
                <a:rPr lang="en-US" sz="2400" b="1" dirty="0" smtClean="0">
                  <a:solidFill>
                    <a:srgbClr val="754934"/>
                  </a:solidFill>
                  <a:latin typeface="Calibri" panose="020F0502020204030204" pitchFamily="34" charset="0"/>
                  <a:ea typeface="Calibri" panose="020F0502020204030204" pitchFamily="34" charset="0"/>
                  <a:cs typeface="Times New Roman" panose="02020603050405020304" pitchFamily="18" charset="0"/>
                </a:rPr>
                <a:t>3. </a:t>
              </a:r>
              <a:r>
                <a:rPr lang="en-US" sz="2400" b="1" dirty="0" err="1" smtClean="0">
                  <a:solidFill>
                    <a:srgbClr val="754934"/>
                  </a:solidFill>
                  <a:latin typeface="Calibri" panose="020F0502020204030204" pitchFamily="34" charset="0"/>
                  <a:ea typeface="Calibri" panose="020F0502020204030204" pitchFamily="34" charset="0"/>
                  <a:cs typeface="Times New Roman" panose="02020603050405020304" pitchFamily="18" charset="0"/>
                </a:rPr>
                <a:t>Perubahan</a:t>
              </a:r>
              <a:r>
                <a:rPr lang="en-US" sz="2400" b="1" dirty="0" smtClean="0">
                  <a:solidFill>
                    <a:srgbClr val="754934"/>
                  </a:solidFill>
                  <a:latin typeface="Calibri" panose="020F0502020204030204" pitchFamily="34" charset="0"/>
                  <a:ea typeface="Calibri" panose="020F0502020204030204" pitchFamily="34" charset="0"/>
                  <a:cs typeface="Times New Roman" panose="02020603050405020304" pitchFamily="18" charset="0"/>
                </a:rPr>
                <a:t> </a:t>
              </a:r>
              <a:r>
                <a:rPr lang="en-US" sz="2400" b="1" dirty="0" err="1" smtClean="0">
                  <a:solidFill>
                    <a:srgbClr val="754934"/>
                  </a:solidFill>
                  <a:latin typeface="Calibri" panose="020F0502020204030204" pitchFamily="34" charset="0"/>
                  <a:ea typeface="Calibri" panose="020F0502020204030204" pitchFamily="34" charset="0"/>
                  <a:cs typeface="Times New Roman" panose="02020603050405020304" pitchFamily="18" charset="0"/>
                </a:rPr>
                <a:t>Iklim</a:t>
              </a:r>
              <a:endParaRPr lang="en-ID" sz="2400" b="1" dirty="0">
                <a:solidFill>
                  <a:srgbClr val="754934"/>
                </a:solidFill>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10" name="Group 9"/>
          <p:cNvGrpSpPr/>
          <p:nvPr/>
        </p:nvGrpSpPr>
        <p:grpSpPr>
          <a:xfrm>
            <a:off x="98509" y="-236562"/>
            <a:ext cx="3995936" cy="4803998"/>
            <a:chOff x="98509" y="-236562"/>
            <a:chExt cx="3995936" cy="4803998"/>
          </a:xfrm>
        </p:grpSpPr>
        <p:pic>
          <p:nvPicPr>
            <p:cNvPr id="9" name="Picture 8"/>
            <p:cNvPicPr>
              <a:picLocks noChangeAspect="1"/>
            </p:cNvPicPr>
            <p:nvPr/>
          </p:nvPicPr>
          <p:blipFill rotWithShape="1">
            <a:blip r:embed="rId3">
              <a:extLst>
                <a:ext uri="{28A0092B-C50C-407E-A947-70E740481C1C}">
                  <a14:useLocalDpi xmlns:a14="http://schemas.microsoft.com/office/drawing/2010/main" val="0"/>
                </a:ext>
              </a:extLst>
            </a:blip>
            <a:srcRect r="56300" b="6601"/>
            <a:stretch/>
          </p:blipFill>
          <p:spPr>
            <a:xfrm>
              <a:off x="98509" y="-236562"/>
              <a:ext cx="3995936" cy="4803998"/>
            </a:xfrm>
            <a:prstGeom prst="rect">
              <a:avLst/>
            </a:prstGeom>
          </p:spPr>
        </p:pic>
        <p:sp>
          <p:nvSpPr>
            <p:cNvPr id="8" name="Rectangle 7">
              <a:extLst>
                <a:ext uri="{FF2B5EF4-FFF2-40B4-BE49-F238E27FC236}">
                  <a16:creationId xmlns:a16="http://schemas.microsoft.com/office/drawing/2014/main" id="{F873EA50-0368-C353-6925-8B0A846D3C0C}"/>
                </a:ext>
              </a:extLst>
            </p:cNvPr>
            <p:cNvSpPr/>
            <p:nvPr/>
          </p:nvSpPr>
          <p:spPr>
            <a:xfrm>
              <a:off x="1642869" y="3946990"/>
              <a:ext cx="1585690" cy="215444"/>
            </a:xfrm>
            <a:prstGeom prst="rect">
              <a:avLst/>
            </a:prstGeom>
          </p:spPr>
          <p:txBody>
            <a:bodyPr wrap="none">
              <a:spAutoFit/>
            </a:bodyPr>
            <a:lstStyle/>
            <a:p>
              <a:r>
                <a:rPr lang="en-US" sz="800" dirty="0" err="1" smtClean="0"/>
                <a:t>Sumber</a:t>
              </a:r>
              <a:r>
                <a:rPr lang="en-US" sz="800" dirty="0" smtClean="0"/>
                <a:t>: </a:t>
              </a:r>
              <a:r>
                <a:rPr lang="en-US" sz="800" i="1" dirty="0" smtClean="0"/>
                <a:t>commons.wikimedia.org</a:t>
              </a:r>
              <a:endParaRPr lang="en-US" sz="800" dirty="0"/>
            </a:p>
          </p:txBody>
        </p:sp>
      </p:grpSp>
    </p:spTree>
    <p:extLst>
      <p:ext uri="{BB962C8B-B14F-4D97-AF65-F5344CB8AC3E}">
        <p14:creationId xmlns:p14="http://schemas.microsoft.com/office/powerpoint/2010/main" val="2371837653"/>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par>
                                <p:cTn id="8" presetID="42"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anim calcmode="lin" valueType="num">
                                      <p:cBhvr>
                                        <p:cTn id="11" dur="1000" fill="hold"/>
                                        <p:tgtEl>
                                          <p:spTgt spid="10"/>
                                        </p:tgtEl>
                                        <p:attrNameLst>
                                          <p:attrName>ppt_x</p:attrName>
                                        </p:attrNameLst>
                                      </p:cBhvr>
                                      <p:tavLst>
                                        <p:tav tm="0">
                                          <p:val>
                                            <p:strVal val="#ppt_x"/>
                                          </p:val>
                                        </p:tav>
                                        <p:tav tm="100000">
                                          <p:val>
                                            <p:strVal val="#ppt_x"/>
                                          </p:val>
                                        </p:tav>
                                      </p:tavLst>
                                    </p:anim>
                                    <p:anim calcmode="lin" valueType="num">
                                      <p:cBhvr>
                                        <p:cTn id="12" dur="1000" fill="hold"/>
                                        <p:tgtEl>
                                          <p:spTgt spid="10"/>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4" presetClass="entr" presetSubtype="10" fill="hold" nodeType="with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animEffect transition="in" filter="randombar(horizontal)">
                                      <p:cBhvr>
                                        <p:cTn id="19" dur="500"/>
                                        <p:tgtEl>
                                          <p:spTgt spid="2">
                                            <p:txEl>
                                              <p:pRg st="0" end="0"/>
                                            </p:txEl>
                                          </p:spTgt>
                                        </p:tgtEl>
                                      </p:cBhvr>
                                    </p:animEffect>
                                  </p:childTnLst>
                                </p:cTn>
                              </p:par>
                            </p:childTnLst>
                          </p:cTn>
                        </p:par>
                        <p:par>
                          <p:cTn id="20" fill="hold">
                            <p:stCondLst>
                              <p:cond delay="1500"/>
                            </p:stCondLst>
                            <p:childTnLst>
                              <p:par>
                                <p:cTn id="21" presetID="14" presetClass="entr" presetSubtype="10" fill="hold" nodeType="afterEffect">
                                  <p:stCondLst>
                                    <p:cond delay="0"/>
                                  </p:stCondLst>
                                  <p:childTnLst>
                                    <p:set>
                                      <p:cBhvr>
                                        <p:cTn id="22" dur="1" fill="hold">
                                          <p:stCondLst>
                                            <p:cond delay="0"/>
                                          </p:stCondLst>
                                        </p:cTn>
                                        <p:tgtEl>
                                          <p:spTgt spid="2">
                                            <p:txEl>
                                              <p:pRg st="1" end="1"/>
                                            </p:txEl>
                                          </p:spTgt>
                                        </p:tgtEl>
                                        <p:attrNameLst>
                                          <p:attrName>style.visibility</p:attrName>
                                        </p:attrNameLst>
                                      </p:cBhvr>
                                      <p:to>
                                        <p:strVal val="visible"/>
                                      </p:to>
                                    </p:set>
                                    <p:animEffect transition="in" filter="randombar(horizontal)">
                                      <p:cBhvr>
                                        <p:cTn id="2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43312" t="36400" r="5501" b="13201"/>
          <a:stretch/>
        </p:blipFill>
        <p:spPr>
          <a:xfrm>
            <a:off x="4067944" y="1635646"/>
            <a:ext cx="4752528" cy="3168352"/>
          </a:xfrm>
          <a:prstGeom prst="rect">
            <a:avLst/>
          </a:prstGeom>
        </p:spPr>
      </p:pic>
      <p:sp>
        <p:nvSpPr>
          <p:cNvPr id="2" name="Rectangle 1"/>
          <p:cNvSpPr/>
          <p:nvPr/>
        </p:nvSpPr>
        <p:spPr>
          <a:xfrm>
            <a:off x="4255967" y="1768882"/>
            <a:ext cx="4492497" cy="2759602"/>
          </a:xfrm>
          <a:prstGeom prst="rect">
            <a:avLst/>
          </a:prstGeom>
        </p:spPr>
        <p:txBody>
          <a:bodyPr wrap="square">
            <a:spAutoFit/>
          </a:bodyPr>
          <a:lstStyle/>
          <a:p>
            <a:pPr marL="257175" indent="-257175">
              <a:lnSpc>
                <a:spcPct val="107000"/>
              </a:lnSpc>
              <a:spcAft>
                <a:spcPts val="600"/>
              </a:spcAft>
              <a:buFont typeface="Wingdings" panose="05000000000000000000" pitchFamily="2" charset="2"/>
              <a:buChar char="§"/>
            </a:pPr>
            <a:r>
              <a:rPr lang="id-ID" dirty="0">
                <a:latin typeface="Calibri" panose="020F0502020204030204" pitchFamily="34" charset="0"/>
                <a:ea typeface="Calibri" panose="020F0502020204030204" pitchFamily="34" charset="0"/>
                <a:cs typeface="Times New Roman" panose="02020603050405020304" pitchFamily="18" charset="0"/>
              </a:rPr>
              <a:t>Contohnya</a:t>
            </a:r>
            <a:r>
              <a:rPr lang="en-US" dirty="0">
                <a:latin typeface="Calibri" panose="020F0502020204030204" pitchFamily="34" charset="0"/>
                <a:ea typeface="Calibri" panose="020F0502020204030204" pitchFamily="34" charset="0"/>
                <a:cs typeface="Times New Roman" panose="02020603050405020304" pitchFamily="18" charset="0"/>
              </a:rPr>
              <a:t> </a:t>
            </a:r>
            <a:r>
              <a:rPr lang="id-ID" dirty="0">
                <a:latin typeface="Calibri" panose="020F0502020204030204" pitchFamily="34" charset="0"/>
                <a:ea typeface="Calibri" panose="020F0502020204030204" pitchFamily="34" charset="0"/>
                <a:cs typeface="Times New Roman" panose="02020603050405020304" pitchFamily="18" charset="0"/>
              </a:rPr>
              <a:t>pada daerah subtropis, salju yang menyelimuti pegunungan akan cepat mencair, musim tanam akan menjadi lebih panjang serta suhu pada musim dingin dan malam hari akan cenderung meningkat. </a:t>
            </a:r>
            <a:r>
              <a:rPr lang="en-US" dirty="0" err="1" smtClean="0">
                <a:latin typeface="Calibri" panose="020F0502020204030204" pitchFamily="34" charset="0"/>
                <a:ea typeface="Calibri" panose="020F0502020204030204" pitchFamily="34" charset="0"/>
                <a:cs typeface="Times New Roman" panose="02020603050405020304" pitchFamily="18" charset="0"/>
              </a:rPr>
              <a:t>Sementara</a:t>
            </a:r>
            <a:r>
              <a:rPr lang="en-US" dirty="0" smtClean="0">
                <a:latin typeface="Calibri" panose="020F0502020204030204" pitchFamily="34" charset="0"/>
                <a:ea typeface="Calibri" panose="020F0502020204030204" pitchFamily="34" charset="0"/>
                <a:cs typeface="Times New Roman" panose="02020603050405020304" pitchFamily="18" charset="0"/>
              </a:rPr>
              <a:t> p</a:t>
            </a:r>
            <a:r>
              <a:rPr lang="id-ID" dirty="0" smtClean="0">
                <a:latin typeface="Calibri" panose="020F0502020204030204" pitchFamily="34" charset="0"/>
                <a:ea typeface="Calibri" panose="020F0502020204030204" pitchFamily="34" charset="0"/>
                <a:cs typeface="Times New Roman" panose="02020603050405020304" pitchFamily="18" charset="0"/>
              </a:rPr>
              <a:t>ada </a:t>
            </a:r>
            <a:r>
              <a:rPr lang="id-ID" dirty="0">
                <a:latin typeface="Calibri" panose="020F0502020204030204" pitchFamily="34" charset="0"/>
                <a:ea typeface="Calibri" panose="020F0502020204030204" pitchFamily="34" charset="0"/>
                <a:cs typeface="Times New Roman" panose="02020603050405020304" pitchFamily="18" charset="0"/>
              </a:rPr>
              <a:t>daerah tropis, udara akan menjadi lebih lembap karena lebih banyak air yang menguap dari lautan, sehingga curah hujan juga akan semakin tinggi.</a:t>
            </a:r>
          </a:p>
        </p:txBody>
      </p:sp>
      <p:grpSp>
        <p:nvGrpSpPr>
          <p:cNvPr id="3" name="Group 2"/>
          <p:cNvGrpSpPr/>
          <p:nvPr/>
        </p:nvGrpSpPr>
        <p:grpSpPr>
          <a:xfrm>
            <a:off x="3995936" y="771550"/>
            <a:ext cx="4752528" cy="936104"/>
            <a:chOff x="3995936" y="771550"/>
            <a:chExt cx="4752528" cy="936104"/>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43312" t="19599" r="6288" b="62201"/>
            <a:stretch/>
          </p:blipFill>
          <p:spPr>
            <a:xfrm>
              <a:off x="3995936" y="771550"/>
              <a:ext cx="4752528" cy="936104"/>
            </a:xfrm>
            <a:prstGeom prst="rect">
              <a:avLst/>
            </a:prstGeom>
          </p:spPr>
        </p:pic>
        <p:sp>
          <p:nvSpPr>
            <p:cNvPr id="5" name="Rectangle 4"/>
            <p:cNvSpPr/>
            <p:nvPr/>
          </p:nvSpPr>
          <p:spPr>
            <a:xfrm>
              <a:off x="4355976" y="1007573"/>
              <a:ext cx="4176464" cy="470000"/>
            </a:xfrm>
            <a:prstGeom prst="rect">
              <a:avLst/>
            </a:prstGeom>
          </p:spPr>
          <p:txBody>
            <a:bodyPr wrap="square">
              <a:spAutoFit/>
            </a:bodyPr>
            <a:lstStyle/>
            <a:p>
              <a:pPr marL="273050" indent="-273050">
                <a:lnSpc>
                  <a:spcPct val="107000"/>
                </a:lnSpc>
                <a:spcAft>
                  <a:spcPts val="600"/>
                </a:spcAft>
              </a:pPr>
              <a:r>
                <a:rPr lang="en-US" sz="2400" b="1" dirty="0" smtClean="0">
                  <a:solidFill>
                    <a:srgbClr val="754934"/>
                  </a:solidFill>
                  <a:latin typeface="Calibri" panose="020F0502020204030204" pitchFamily="34" charset="0"/>
                  <a:ea typeface="Calibri" panose="020F0502020204030204" pitchFamily="34" charset="0"/>
                  <a:cs typeface="Times New Roman" panose="02020603050405020304" pitchFamily="18" charset="0"/>
                </a:rPr>
                <a:t>3. </a:t>
              </a:r>
              <a:r>
                <a:rPr lang="en-US" sz="2400" b="1" dirty="0" err="1" smtClean="0">
                  <a:solidFill>
                    <a:srgbClr val="754934"/>
                  </a:solidFill>
                  <a:latin typeface="Calibri" panose="020F0502020204030204" pitchFamily="34" charset="0"/>
                  <a:ea typeface="Calibri" panose="020F0502020204030204" pitchFamily="34" charset="0"/>
                  <a:cs typeface="Times New Roman" panose="02020603050405020304" pitchFamily="18" charset="0"/>
                </a:rPr>
                <a:t>Perubahan</a:t>
              </a:r>
              <a:r>
                <a:rPr lang="en-US" sz="2400" b="1" dirty="0" smtClean="0">
                  <a:solidFill>
                    <a:srgbClr val="754934"/>
                  </a:solidFill>
                  <a:latin typeface="Calibri" panose="020F0502020204030204" pitchFamily="34" charset="0"/>
                  <a:ea typeface="Calibri" panose="020F0502020204030204" pitchFamily="34" charset="0"/>
                  <a:cs typeface="Times New Roman" panose="02020603050405020304" pitchFamily="18" charset="0"/>
                </a:rPr>
                <a:t> </a:t>
              </a:r>
              <a:r>
                <a:rPr lang="en-US" sz="2400" b="1" dirty="0" err="1" smtClean="0">
                  <a:solidFill>
                    <a:srgbClr val="754934"/>
                  </a:solidFill>
                  <a:latin typeface="Calibri" panose="020F0502020204030204" pitchFamily="34" charset="0"/>
                  <a:ea typeface="Calibri" panose="020F0502020204030204" pitchFamily="34" charset="0"/>
                  <a:cs typeface="Times New Roman" panose="02020603050405020304" pitchFamily="18" charset="0"/>
                </a:rPr>
                <a:t>Iklim</a:t>
              </a:r>
              <a:endParaRPr lang="en-ID" sz="2400" b="1" dirty="0">
                <a:solidFill>
                  <a:srgbClr val="754934"/>
                </a:solidFill>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12" name="Group 11"/>
          <p:cNvGrpSpPr/>
          <p:nvPr/>
        </p:nvGrpSpPr>
        <p:grpSpPr>
          <a:xfrm>
            <a:off x="179512" y="339502"/>
            <a:ext cx="3960440" cy="4032448"/>
            <a:chOff x="179512" y="339502"/>
            <a:chExt cx="3960440" cy="4032448"/>
          </a:xfrm>
        </p:grpSpPr>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788" t="11200" r="55900" b="10400"/>
            <a:stretch/>
          </p:blipFill>
          <p:spPr>
            <a:xfrm>
              <a:off x="179512" y="339502"/>
              <a:ext cx="3960440" cy="4032448"/>
            </a:xfrm>
            <a:prstGeom prst="rect">
              <a:avLst/>
            </a:prstGeom>
          </p:spPr>
        </p:pic>
        <p:sp>
          <p:nvSpPr>
            <p:cNvPr id="11" name="Rectangle 10">
              <a:extLst>
                <a:ext uri="{FF2B5EF4-FFF2-40B4-BE49-F238E27FC236}">
                  <a16:creationId xmlns:a16="http://schemas.microsoft.com/office/drawing/2014/main" id="{F873EA50-0368-C353-6925-8B0A846D3C0C}"/>
                </a:ext>
              </a:extLst>
            </p:cNvPr>
            <p:cNvSpPr/>
            <p:nvPr/>
          </p:nvSpPr>
          <p:spPr>
            <a:xfrm>
              <a:off x="2256699" y="3951527"/>
              <a:ext cx="966931" cy="215444"/>
            </a:xfrm>
            <a:prstGeom prst="rect">
              <a:avLst/>
            </a:prstGeom>
          </p:spPr>
          <p:txBody>
            <a:bodyPr wrap="none">
              <a:spAutoFit/>
            </a:bodyPr>
            <a:lstStyle/>
            <a:p>
              <a:r>
                <a:rPr lang="en-US" sz="800" dirty="0" err="1" smtClean="0"/>
                <a:t>Sumber</a:t>
              </a:r>
              <a:r>
                <a:rPr lang="en-US" sz="800" dirty="0" smtClean="0"/>
                <a:t>: </a:t>
              </a:r>
              <a:r>
                <a:rPr lang="en-US" sz="800" i="1" dirty="0" smtClean="0"/>
                <a:t>flickr.com</a:t>
              </a:r>
              <a:endParaRPr lang="en-US" sz="800" dirty="0"/>
            </a:p>
          </p:txBody>
        </p:sp>
      </p:grpSp>
    </p:spTree>
    <p:extLst>
      <p:ext uri="{BB962C8B-B14F-4D97-AF65-F5344CB8AC3E}">
        <p14:creationId xmlns:p14="http://schemas.microsoft.com/office/powerpoint/2010/main" val="745273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43312" t="36400" r="5501" b="13201"/>
          <a:stretch/>
        </p:blipFill>
        <p:spPr>
          <a:xfrm>
            <a:off x="4067944" y="1635646"/>
            <a:ext cx="4752528" cy="3168352"/>
          </a:xfrm>
          <a:prstGeom prst="rect">
            <a:avLst/>
          </a:prstGeom>
        </p:spPr>
      </p:pic>
      <p:sp>
        <p:nvSpPr>
          <p:cNvPr id="2" name="Rectangle 1"/>
          <p:cNvSpPr/>
          <p:nvPr/>
        </p:nvSpPr>
        <p:spPr>
          <a:xfrm>
            <a:off x="4255967" y="1768882"/>
            <a:ext cx="4492497" cy="2450094"/>
          </a:xfrm>
          <a:prstGeom prst="rect">
            <a:avLst/>
          </a:prstGeom>
        </p:spPr>
        <p:txBody>
          <a:bodyPr wrap="square">
            <a:spAutoFit/>
          </a:bodyPr>
          <a:lstStyle/>
          <a:p>
            <a:pPr marL="257175" indent="-257175">
              <a:lnSpc>
                <a:spcPct val="107000"/>
              </a:lnSpc>
              <a:spcAft>
                <a:spcPts val="600"/>
              </a:spcAft>
              <a:buFont typeface="Wingdings" panose="05000000000000000000" pitchFamily="2" charset="2"/>
              <a:buChar char="§"/>
            </a:pPr>
            <a:r>
              <a:rPr lang="id-ID" dirty="0">
                <a:latin typeface="Calibri" panose="020F0502020204030204" pitchFamily="34" charset="0"/>
                <a:ea typeface="Calibri" panose="020F0502020204030204" pitchFamily="34" charset="0"/>
                <a:cs typeface="Times New Roman" panose="02020603050405020304" pitchFamily="18" charset="0"/>
              </a:rPr>
              <a:t>Musim hujan yang berkepanjangan akan menimbulkan banjir, akibatnya tanaman menjadi busuk atau rusak. Sebaliknya, musim kemarau yang berkepanjangan akan merusak tanah dan tanaman menjadi kering. Dua kondisi tersebut tentu merugikan bagi para petani, yaitu terancam gagal panen.</a:t>
            </a:r>
          </a:p>
        </p:txBody>
      </p:sp>
      <p:grpSp>
        <p:nvGrpSpPr>
          <p:cNvPr id="3" name="Group 2"/>
          <p:cNvGrpSpPr/>
          <p:nvPr/>
        </p:nvGrpSpPr>
        <p:grpSpPr>
          <a:xfrm>
            <a:off x="3995936" y="771550"/>
            <a:ext cx="4752528" cy="936104"/>
            <a:chOff x="3995936" y="771550"/>
            <a:chExt cx="4752528" cy="936104"/>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43312" t="19599" r="6288" b="62201"/>
            <a:stretch/>
          </p:blipFill>
          <p:spPr>
            <a:xfrm>
              <a:off x="3995936" y="771550"/>
              <a:ext cx="4752528" cy="936104"/>
            </a:xfrm>
            <a:prstGeom prst="rect">
              <a:avLst/>
            </a:prstGeom>
          </p:spPr>
        </p:pic>
        <p:sp>
          <p:nvSpPr>
            <p:cNvPr id="5" name="Rectangle 4"/>
            <p:cNvSpPr/>
            <p:nvPr/>
          </p:nvSpPr>
          <p:spPr>
            <a:xfrm>
              <a:off x="4355976" y="1007573"/>
              <a:ext cx="4176464" cy="470000"/>
            </a:xfrm>
            <a:prstGeom prst="rect">
              <a:avLst/>
            </a:prstGeom>
          </p:spPr>
          <p:txBody>
            <a:bodyPr wrap="square">
              <a:spAutoFit/>
            </a:bodyPr>
            <a:lstStyle/>
            <a:p>
              <a:pPr marL="273050" indent="-273050">
                <a:lnSpc>
                  <a:spcPct val="107000"/>
                </a:lnSpc>
                <a:spcAft>
                  <a:spcPts val="600"/>
                </a:spcAft>
              </a:pPr>
              <a:r>
                <a:rPr lang="en-US" sz="2400" b="1" dirty="0" smtClean="0">
                  <a:solidFill>
                    <a:srgbClr val="754934"/>
                  </a:solidFill>
                  <a:latin typeface="Calibri" panose="020F0502020204030204" pitchFamily="34" charset="0"/>
                  <a:ea typeface="Calibri" panose="020F0502020204030204" pitchFamily="34" charset="0"/>
                  <a:cs typeface="Times New Roman" panose="02020603050405020304" pitchFamily="18" charset="0"/>
                </a:rPr>
                <a:t>3. </a:t>
              </a:r>
              <a:r>
                <a:rPr lang="en-US" sz="2400" b="1" dirty="0" err="1" smtClean="0">
                  <a:solidFill>
                    <a:srgbClr val="754934"/>
                  </a:solidFill>
                  <a:latin typeface="Calibri" panose="020F0502020204030204" pitchFamily="34" charset="0"/>
                  <a:ea typeface="Calibri" panose="020F0502020204030204" pitchFamily="34" charset="0"/>
                  <a:cs typeface="Times New Roman" panose="02020603050405020304" pitchFamily="18" charset="0"/>
                </a:rPr>
                <a:t>Perubahan</a:t>
              </a:r>
              <a:r>
                <a:rPr lang="en-US" sz="2400" b="1" dirty="0" smtClean="0">
                  <a:solidFill>
                    <a:srgbClr val="754934"/>
                  </a:solidFill>
                  <a:latin typeface="Calibri" panose="020F0502020204030204" pitchFamily="34" charset="0"/>
                  <a:ea typeface="Calibri" panose="020F0502020204030204" pitchFamily="34" charset="0"/>
                  <a:cs typeface="Times New Roman" panose="02020603050405020304" pitchFamily="18" charset="0"/>
                </a:rPr>
                <a:t> </a:t>
              </a:r>
              <a:r>
                <a:rPr lang="en-US" sz="2400" b="1" dirty="0" err="1" smtClean="0">
                  <a:solidFill>
                    <a:srgbClr val="754934"/>
                  </a:solidFill>
                  <a:latin typeface="Calibri" panose="020F0502020204030204" pitchFamily="34" charset="0"/>
                  <a:ea typeface="Calibri" panose="020F0502020204030204" pitchFamily="34" charset="0"/>
                  <a:cs typeface="Times New Roman" panose="02020603050405020304" pitchFamily="18" charset="0"/>
                </a:rPr>
                <a:t>Iklim</a:t>
              </a:r>
              <a:endParaRPr lang="en-ID" sz="2400" b="1" dirty="0">
                <a:solidFill>
                  <a:srgbClr val="754934"/>
                </a:solidFill>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10" name="Group 9"/>
          <p:cNvGrpSpPr/>
          <p:nvPr/>
        </p:nvGrpSpPr>
        <p:grpSpPr>
          <a:xfrm>
            <a:off x="0" y="0"/>
            <a:ext cx="4139952" cy="4371950"/>
            <a:chOff x="0" y="0"/>
            <a:chExt cx="4139952" cy="4371950"/>
          </a:xfrm>
        </p:grpSpPr>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1176" t="4599" r="55901" b="10403"/>
            <a:stretch/>
          </p:blipFill>
          <p:spPr>
            <a:xfrm>
              <a:off x="0" y="0"/>
              <a:ext cx="4139952" cy="4371950"/>
            </a:xfrm>
            <a:prstGeom prst="rect">
              <a:avLst/>
            </a:prstGeom>
          </p:spPr>
        </p:pic>
        <p:sp>
          <p:nvSpPr>
            <p:cNvPr id="9" name="Rectangle 8">
              <a:extLst>
                <a:ext uri="{FF2B5EF4-FFF2-40B4-BE49-F238E27FC236}">
                  <a16:creationId xmlns:a16="http://schemas.microsoft.com/office/drawing/2014/main" id="{F873EA50-0368-C353-6925-8B0A846D3C0C}"/>
                </a:ext>
              </a:extLst>
            </p:cNvPr>
            <p:cNvSpPr/>
            <p:nvPr/>
          </p:nvSpPr>
          <p:spPr>
            <a:xfrm>
              <a:off x="2256699" y="3951527"/>
              <a:ext cx="966931" cy="215444"/>
            </a:xfrm>
            <a:prstGeom prst="rect">
              <a:avLst/>
            </a:prstGeom>
          </p:spPr>
          <p:txBody>
            <a:bodyPr wrap="none">
              <a:spAutoFit/>
            </a:bodyPr>
            <a:lstStyle/>
            <a:p>
              <a:r>
                <a:rPr lang="en-US" sz="800" dirty="0" err="1" smtClean="0"/>
                <a:t>Sumber</a:t>
              </a:r>
              <a:r>
                <a:rPr lang="en-US" sz="800" dirty="0" smtClean="0"/>
                <a:t>: </a:t>
              </a:r>
              <a:r>
                <a:rPr lang="en-US" sz="800" i="1" dirty="0" smtClean="0"/>
                <a:t>flickr.com</a:t>
              </a:r>
              <a:endParaRPr lang="en-US" sz="800" dirty="0"/>
            </a:p>
          </p:txBody>
        </p:sp>
      </p:grpSp>
    </p:spTree>
    <p:extLst>
      <p:ext uri="{BB962C8B-B14F-4D97-AF65-F5344CB8AC3E}">
        <p14:creationId xmlns:p14="http://schemas.microsoft.com/office/powerpoint/2010/main" val="4186259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43312" t="36400" r="5501" b="13201"/>
          <a:stretch/>
        </p:blipFill>
        <p:spPr>
          <a:xfrm>
            <a:off x="4067944" y="1635646"/>
            <a:ext cx="4752528" cy="3168352"/>
          </a:xfrm>
          <a:prstGeom prst="rect">
            <a:avLst/>
          </a:prstGeom>
        </p:spPr>
      </p:pic>
      <p:sp>
        <p:nvSpPr>
          <p:cNvPr id="2" name="Rectangle 1"/>
          <p:cNvSpPr/>
          <p:nvPr/>
        </p:nvSpPr>
        <p:spPr>
          <a:xfrm>
            <a:off x="4255967" y="1768882"/>
            <a:ext cx="4492497" cy="1561005"/>
          </a:xfrm>
          <a:prstGeom prst="rect">
            <a:avLst/>
          </a:prstGeom>
        </p:spPr>
        <p:txBody>
          <a:bodyPr wrap="square">
            <a:spAutoFit/>
          </a:bodyPr>
          <a:lstStyle/>
          <a:p>
            <a:pPr marL="257175" indent="-257175">
              <a:lnSpc>
                <a:spcPct val="107000"/>
              </a:lnSpc>
              <a:spcAft>
                <a:spcPts val="600"/>
              </a:spcAft>
              <a:buFont typeface="Wingdings" panose="05000000000000000000" pitchFamily="2" charset="2"/>
              <a:buChar char="§"/>
            </a:pPr>
            <a:r>
              <a:rPr lang="id-ID" dirty="0">
                <a:latin typeface="Calibri" panose="020F0502020204030204" pitchFamily="34" charset="0"/>
                <a:ea typeface="Calibri" panose="020F0502020204030204" pitchFamily="34" charset="0"/>
                <a:cs typeface="Times New Roman" panose="02020603050405020304" pitchFamily="18" charset="0"/>
              </a:rPr>
              <a:t>Dampak lainnya dari perubahan iklim adalah gangguan ekosistem dengan punahnya beberapa spesies, perubahan siklus hidup flora dan fauna, serta peningkatan keasaman air laut.</a:t>
            </a:r>
          </a:p>
        </p:txBody>
      </p:sp>
      <p:grpSp>
        <p:nvGrpSpPr>
          <p:cNvPr id="3" name="Group 2"/>
          <p:cNvGrpSpPr/>
          <p:nvPr/>
        </p:nvGrpSpPr>
        <p:grpSpPr>
          <a:xfrm>
            <a:off x="3995936" y="771550"/>
            <a:ext cx="4752528" cy="936104"/>
            <a:chOff x="3995936" y="771550"/>
            <a:chExt cx="4752528" cy="936104"/>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43312" t="19599" r="6288" b="62201"/>
            <a:stretch/>
          </p:blipFill>
          <p:spPr>
            <a:xfrm>
              <a:off x="3995936" y="771550"/>
              <a:ext cx="4752528" cy="936104"/>
            </a:xfrm>
            <a:prstGeom prst="rect">
              <a:avLst/>
            </a:prstGeom>
          </p:spPr>
        </p:pic>
        <p:sp>
          <p:nvSpPr>
            <p:cNvPr id="5" name="Rectangle 4"/>
            <p:cNvSpPr/>
            <p:nvPr/>
          </p:nvSpPr>
          <p:spPr>
            <a:xfrm>
              <a:off x="4355976" y="1007573"/>
              <a:ext cx="4176464" cy="470000"/>
            </a:xfrm>
            <a:prstGeom prst="rect">
              <a:avLst/>
            </a:prstGeom>
          </p:spPr>
          <p:txBody>
            <a:bodyPr wrap="square">
              <a:spAutoFit/>
            </a:bodyPr>
            <a:lstStyle/>
            <a:p>
              <a:pPr marL="273050" indent="-273050">
                <a:lnSpc>
                  <a:spcPct val="107000"/>
                </a:lnSpc>
                <a:spcAft>
                  <a:spcPts val="600"/>
                </a:spcAft>
              </a:pPr>
              <a:r>
                <a:rPr lang="en-US" sz="2400" b="1" dirty="0" smtClean="0">
                  <a:solidFill>
                    <a:srgbClr val="754934"/>
                  </a:solidFill>
                  <a:latin typeface="Calibri" panose="020F0502020204030204" pitchFamily="34" charset="0"/>
                  <a:ea typeface="Calibri" panose="020F0502020204030204" pitchFamily="34" charset="0"/>
                  <a:cs typeface="Times New Roman" panose="02020603050405020304" pitchFamily="18" charset="0"/>
                </a:rPr>
                <a:t>3. </a:t>
              </a:r>
              <a:r>
                <a:rPr lang="en-US" sz="2400" b="1" dirty="0" err="1" smtClean="0">
                  <a:solidFill>
                    <a:srgbClr val="754934"/>
                  </a:solidFill>
                  <a:latin typeface="Calibri" panose="020F0502020204030204" pitchFamily="34" charset="0"/>
                  <a:ea typeface="Calibri" panose="020F0502020204030204" pitchFamily="34" charset="0"/>
                  <a:cs typeface="Times New Roman" panose="02020603050405020304" pitchFamily="18" charset="0"/>
                </a:rPr>
                <a:t>Perubahan</a:t>
              </a:r>
              <a:r>
                <a:rPr lang="en-US" sz="2400" b="1" dirty="0" smtClean="0">
                  <a:solidFill>
                    <a:srgbClr val="754934"/>
                  </a:solidFill>
                  <a:latin typeface="Calibri" panose="020F0502020204030204" pitchFamily="34" charset="0"/>
                  <a:ea typeface="Calibri" panose="020F0502020204030204" pitchFamily="34" charset="0"/>
                  <a:cs typeface="Times New Roman" panose="02020603050405020304" pitchFamily="18" charset="0"/>
                </a:rPr>
                <a:t> </a:t>
              </a:r>
              <a:r>
                <a:rPr lang="en-US" sz="2400" b="1" dirty="0" err="1" smtClean="0">
                  <a:solidFill>
                    <a:srgbClr val="754934"/>
                  </a:solidFill>
                  <a:latin typeface="Calibri" panose="020F0502020204030204" pitchFamily="34" charset="0"/>
                  <a:ea typeface="Calibri" panose="020F0502020204030204" pitchFamily="34" charset="0"/>
                  <a:cs typeface="Times New Roman" panose="02020603050405020304" pitchFamily="18" charset="0"/>
                </a:rPr>
                <a:t>Iklim</a:t>
              </a:r>
              <a:endParaRPr lang="en-ID" sz="2400" b="1" dirty="0">
                <a:solidFill>
                  <a:srgbClr val="754934"/>
                </a:solidFill>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10" name="Group 9"/>
          <p:cNvGrpSpPr/>
          <p:nvPr/>
        </p:nvGrpSpPr>
        <p:grpSpPr>
          <a:xfrm>
            <a:off x="94215" y="195486"/>
            <a:ext cx="4067944" cy="4731990"/>
            <a:chOff x="94215" y="195486"/>
            <a:chExt cx="4067944" cy="4731990"/>
          </a:xfrm>
        </p:grpSpPr>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t="8000" r="55512"/>
            <a:stretch/>
          </p:blipFill>
          <p:spPr>
            <a:xfrm>
              <a:off x="94215" y="195486"/>
              <a:ext cx="4067944" cy="4731990"/>
            </a:xfrm>
            <a:prstGeom prst="rect">
              <a:avLst/>
            </a:prstGeom>
          </p:spPr>
        </p:pic>
        <p:sp>
          <p:nvSpPr>
            <p:cNvPr id="9" name="Rectangle 8">
              <a:extLst>
                <a:ext uri="{FF2B5EF4-FFF2-40B4-BE49-F238E27FC236}">
                  <a16:creationId xmlns:a16="http://schemas.microsoft.com/office/drawing/2014/main" id="{F873EA50-0368-C353-6925-8B0A846D3C0C}"/>
                </a:ext>
              </a:extLst>
            </p:cNvPr>
            <p:cNvSpPr/>
            <p:nvPr/>
          </p:nvSpPr>
          <p:spPr>
            <a:xfrm>
              <a:off x="2132506" y="3951527"/>
              <a:ext cx="1047082" cy="215444"/>
            </a:xfrm>
            <a:prstGeom prst="rect">
              <a:avLst/>
            </a:prstGeom>
          </p:spPr>
          <p:txBody>
            <a:bodyPr wrap="none">
              <a:spAutoFit/>
            </a:bodyPr>
            <a:lstStyle/>
            <a:p>
              <a:r>
                <a:rPr lang="en-US" sz="800" dirty="0" err="1" smtClean="0"/>
                <a:t>Sumber</a:t>
              </a:r>
              <a:r>
                <a:rPr lang="en-US" sz="800" dirty="0" smtClean="0"/>
                <a:t>: </a:t>
              </a:r>
              <a:r>
                <a:rPr lang="en-US" sz="800" i="1" dirty="0" smtClean="0"/>
                <a:t>pxhere.com</a:t>
              </a:r>
              <a:endParaRPr lang="en-US" sz="800" dirty="0"/>
            </a:p>
          </p:txBody>
        </p:sp>
      </p:grpSp>
    </p:spTree>
    <p:extLst>
      <p:ext uri="{BB962C8B-B14F-4D97-AF65-F5344CB8AC3E}">
        <p14:creationId xmlns:p14="http://schemas.microsoft.com/office/powerpoint/2010/main" val="3720181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43312" t="36400" r="5501" b="13201"/>
          <a:stretch/>
        </p:blipFill>
        <p:spPr>
          <a:xfrm>
            <a:off x="4067944" y="1635646"/>
            <a:ext cx="4680520" cy="2592288"/>
          </a:xfrm>
          <a:prstGeom prst="rect">
            <a:avLst/>
          </a:prstGeom>
        </p:spPr>
      </p:pic>
      <p:sp>
        <p:nvSpPr>
          <p:cNvPr id="2" name="Rectangle 1"/>
          <p:cNvSpPr/>
          <p:nvPr/>
        </p:nvSpPr>
        <p:spPr>
          <a:xfrm>
            <a:off x="4255967" y="1768882"/>
            <a:ext cx="4276473" cy="1277786"/>
          </a:xfrm>
          <a:prstGeom prst="rect">
            <a:avLst/>
          </a:prstGeom>
        </p:spPr>
        <p:txBody>
          <a:bodyPr wrap="square">
            <a:spAutoFit/>
          </a:bodyPr>
          <a:lstStyle/>
          <a:p>
            <a:pPr marL="257175" indent="-257175">
              <a:lnSpc>
                <a:spcPct val="107000"/>
              </a:lnSpc>
              <a:spcAft>
                <a:spcPts val="600"/>
              </a:spcAft>
              <a:buFont typeface="Wingdings" panose="05000000000000000000" pitchFamily="2" charset="2"/>
              <a:buChar char="§"/>
            </a:pPr>
            <a:r>
              <a:rPr lang="id-ID" dirty="0">
                <a:ea typeface="Calibri" panose="020F0502020204030204" pitchFamily="34" charset="0"/>
                <a:cs typeface="Times New Roman" panose="02020603050405020304" pitchFamily="18" charset="0"/>
              </a:rPr>
              <a:t>Tanaman yang berada di lingkungan pegunungan es akan kehilangan ruang untuk bertumbuh akibat mencairnya gletser. </a:t>
            </a:r>
          </a:p>
        </p:txBody>
      </p:sp>
      <p:grpSp>
        <p:nvGrpSpPr>
          <p:cNvPr id="3" name="Group 2"/>
          <p:cNvGrpSpPr/>
          <p:nvPr/>
        </p:nvGrpSpPr>
        <p:grpSpPr>
          <a:xfrm>
            <a:off x="4067944" y="771550"/>
            <a:ext cx="4608512" cy="936104"/>
            <a:chOff x="4067944" y="771550"/>
            <a:chExt cx="4608512" cy="936104"/>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43312" t="19599" r="6288" b="62201"/>
            <a:stretch/>
          </p:blipFill>
          <p:spPr>
            <a:xfrm>
              <a:off x="4067944" y="771550"/>
              <a:ext cx="4608512" cy="936104"/>
            </a:xfrm>
            <a:prstGeom prst="rect">
              <a:avLst/>
            </a:prstGeom>
          </p:spPr>
        </p:pic>
        <p:sp>
          <p:nvSpPr>
            <p:cNvPr id="5" name="Rectangle 4"/>
            <p:cNvSpPr/>
            <p:nvPr/>
          </p:nvSpPr>
          <p:spPr>
            <a:xfrm>
              <a:off x="4355976" y="974371"/>
              <a:ext cx="4176464" cy="487506"/>
            </a:xfrm>
            <a:prstGeom prst="rect">
              <a:avLst/>
            </a:prstGeom>
          </p:spPr>
          <p:txBody>
            <a:bodyPr wrap="square">
              <a:spAutoFit/>
            </a:bodyPr>
            <a:lstStyle/>
            <a:p>
              <a:pPr marL="273050" indent="-273050">
                <a:lnSpc>
                  <a:spcPct val="107000"/>
                </a:lnSpc>
                <a:spcAft>
                  <a:spcPts val="600"/>
                </a:spcAft>
              </a:pPr>
              <a:r>
                <a:rPr lang="en-US" sz="2400" b="1" dirty="0">
                  <a:solidFill>
                    <a:srgbClr val="754934"/>
                  </a:solidFill>
                  <a:latin typeface="Calibri" panose="020F0502020204030204" pitchFamily="34" charset="0"/>
                  <a:ea typeface="Calibri" panose="020F0502020204030204" pitchFamily="34" charset="0"/>
                  <a:cs typeface="Times New Roman" panose="02020603050405020304" pitchFamily="18" charset="0"/>
                </a:rPr>
                <a:t>4</a:t>
              </a:r>
              <a:r>
                <a:rPr lang="id-ID" sz="2400" b="1" dirty="0" smtClean="0">
                  <a:solidFill>
                    <a:srgbClr val="754934"/>
                  </a:solidFill>
                  <a:latin typeface="Calibri" panose="020F0502020204030204" pitchFamily="34" charset="0"/>
                  <a:ea typeface="Calibri" panose="020F0502020204030204" pitchFamily="34" charset="0"/>
                  <a:cs typeface="Times New Roman" panose="02020603050405020304" pitchFamily="18" charset="0"/>
                </a:rPr>
                <a:t>. </a:t>
              </a:r>
              <a:r>
                <a:rPr lang="en-US" sz="2400" b="1" dirty="0" err="1" smtClean="0">
                  <a:solidFill>
                    <a:srgbClr val="754934"/>
                  </a:solidFill>
                  <a:latin typeface="Calibri" panose="020F0502020204030204" pitchFamily="34" charset="0"/>
                  <a:ea typeface="Calibri" panose="020F0502020204030204" pitchFamily="34" charset="0"/>
                  <a:cs typeface="Times New Roman" panose="02020603050405020304" pitchFamily="18" charset="0"/>
                </a:rPr>
                <a:t>Punahnya</a:t>
              </a:r>
              <a:r>
                <a:rPr lang="en-US" sz="2400" b="1" dirty="0" smtClean="0">
                  <a:solidFill>
                    <a:srgbClr val="754934"/>
                  </a:solidFill>
                  <a:latin typeface="Calibri" panose="020F0502020204030204" pitchFamily="34" charset="0"/>
                  <a:ea typeface="Calibri" panose="020F0502020204030204" pitchFamily="34" charset="0"/>
                  <a:cs typeface="Times New Roman" panose="02020603050405020304" pitchFamily="18" charset="0"/>
                </a:rPr>
                <a:t> Flora </a:t>
              </a:r>
              <a:r>
                <a:rPr lang="en-US" sz="2400" b="1" dirty="0" err="1" smtClean="0">
                  <a:solidFill>
                    <a:srgbClr val="754934"/>
                  </a:solidFill>
                  <a:latin typeface="Calibri" panose="020F0502020204030204" pitchFamily="34" charset="0"/>
                  <a:ea typeface="Calibri" panose="020F0502020204030204" pitchFamily="34" charset="0"/>
                  <a:cs typeface="Times New Roman" panose="02020603050405020304" pitchFamily="18" charset="0"/>
                </a:rPr>
                <a:t>dan</a:t>
              </a:r>
              <a:r>
                <a:rPr lang="en-US" sz="2400" b="1" dirty="0" smtClean="0">
                  <a:solidFill>
                    <a:srgbClr val="754934"/>
                  </a:solidFill>
                  <a:latin typeface="Calibri" panose="020F0502020204030204" pitchFamily="34" charset="0"/>
                  <a:ea typeface="Calibri" panose="020F0502020204030204" pitchFamily="34" charset="0"/>
                  <a:cs typeface="Times New Roman" panose="02020603050405020304" pitchFamily="18" charset="0"/>
                </a:rPr>
                <a:t> Fauna</a:t>
              </a:r>
              <a:endParaRPr lang="en-ID" sz="2400" b="1" dirty="0">
                <a:solidFill>
                  <a:srgbClr val="754934"/>
                </a:solidFill>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11" name="Group 10"/>
          <p:cNvGrpSpPr/>
          <p:nvPr/>
        </p:nvGrpSpPr>
        <p:grpSpPr>
          <a:xfrm>
            <a:off x="251520" y="339502"/>
            <a:ext cx="3888432" cy="4104456"/>
            <a:chOff x="251520" y="339502"/>
            <a:chExt cx="3888432" cy="4104456"/>
          </a:xfrm>
        </p:grpSpPr>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1574" t="11200" r="55900" b="9002"/>
            <a:stretch/>
          </p:blipFill>
          <p:spPr>
            <a:xfrm>
              <a:off x="251520" y="339502"/>
              <a:ext cx="3888432" cy="4104456"/>
            </a:xfrm>
            <a:prstGeom prst="rect">
              <a:avLst/>
            </a:prstGeom>
          </p:spPr>
        </p:pic>
        <p:sp>
          <p:nvSpPr>
            <p:cNvPr id="10" name="Rectangle 9">
              <a:extLst>
                <a:ext uri="{FF2B5EF4-FFF2-40B4-BE49-F238E27FC236}">
                  <a16:creationId xmlns:a16="http://schemas.microsoft.com/office/drawing/2014/main" id="{F873EA50-0368-C353-6925-8B0A846D3C0C}"/>
                </a:ext>
              </a:extLst>
            </p:cNvPr>
            <p:cNvSpPr/>
            <p:nvPr/>
          </p:nvSpPr>
          <p:spPr>
            <a:xfrm>
              <a:off x="1642869" y="3946990"/>
              <a:ext cx="1585690" cy="215444"/>
            </a:xfrm>
            <a:prstGeom prst="rect">
              <a:avLst/>
            </a:prstGeom>
          </p:spPr>
          <p:txBody>
            <a:bodyPr wrap="none">
              <a:spAutoFit/>
            </a:bodyPr>
            <a:lstStyle/>
            <a:p>
              <a:r>
                <a:rPr lang="en-US" sz="800" dirty="0" err="1" smtClean="0"/>
                <a:t>Sumber</a:t>
              </a:r>
              <a:r>
                <a:rPr lang="en-US" sz="800" dirty="0" smtClean="0"/>
                <a:t>: </a:t>
              </a:r>
              <a:r>
                <a:rPr lang="en-US" sz="800" i="1" dirty="0" smtClean="0"/>
                <a:t>commons.wikimedia.org</a:t>
              </a:r>
              <a:endParaRPr lang="en-US" sz="800" dirty="0"/>
            </a:p>
          </p:txBody>
        </p:sp>
      </p:grpSp>
    </p:spTree>
    <p:extLst>
      <p:ext uri="{BB962C8B-B14F-4D97-AF65-F5344CB8AC3E}">
        <p14:creationId xmlns:p14="http://schemas.microsoft.com/office/powerpoint/2010/main" val="3355129512"/>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16" presetClass="entr" presetSubtype="37"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outVertical)">
                                      <p:cBhvr>
                                        <p:cTn id="12" dur="500"/>
                                        <p:tgtEl>
                                          <p:spTgt spid="3"/>
                                        </p:tgtEl>
                                      </p:cBhvr>
                                    </p:animEffect>
                                  </p:childTnLst>
                                </p:cTn>
                              </p:par>
                            </p:childTnLst>
                          </p:cTn>
                        </p:par>
                        <p:par>
                          <p:cTn id="13" fill="hold">
                            <p:stCondLst>
                              <p:cond delay="1000"/>
                            </p:stCondLst>
                            <p:childTnLst>
                              <p:par>
                                <p:cTn id="14" presetID="14" presetClass="entr" presetSubtype="10" fill="hold" nodeType="afterEffect">
                                  <p:stCondLst>
                                    <p:cond delay="0"/>
                                  </p:stCondLst>
                                  <p:childTnLst>
                                    <p:set>
                                      <p:cBhvr>
                                        <p:cTn id="15" dur="1" fill="hold">
                                          <p:stCondLst>
                                            <p:cond delay="0"/>
                                          </p:stCondLst>
                                        </p:cTn>
                                        <p:tgtEl>
                                          <p:spTgt spid="2">
                                            <p:txEl>
                                              <p:pRg st="0" end="0"/>
                                            </p:txEl>
                                          </p:spTgt>
                                        </p:tgtEl>
                                        <p:attrNameLst>
                                          <p:attrName>style.visibility</p:attrName>
                                        </p:attrNameLst>
                                      </p:cBhvr>
                                      <p:to>
                                        <p:strVal val="visible"/>
                                      </p:to>
                                    </p:set>
                                    <p:animEffect transition="in" filter="randombar(horizontal)">
                                      <p:cBhvr>
                                        <p:cTn id="16" dur="500"/>
                                        <p:tgtEl>
                                          <p:spTgt spid="2">
                                            <p:txEl>
                                              <p:pRg st="0" end="0"/>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43312" t="36400" r="5501" b="13201"/>
          <a:stretch/>
        </p:blipFill>
        <p:spPr>
          <a:xfrm>
            <a:off x="4067944" y="1635646"/>
            <a:ext cx="4680520" cy="2820444"/>
          </a:xfrm>
          <a:prstGeom prst="rect">
            <a:avLst/>
          </a:prstGeom>
        </p:spPr>
      </p:pic>
      <p:sp>
        <p:nvSpPr>
          <p:cNvPr id="2" name="Rectangle 1"/>
          <p:cNvSpPr/>
          <p:nvPr/>
        </p:nvSpPr>
        <p:spPr>
          <a:xfrm>
            <a:off x="4255967" y="1768882"/>
            <a:ext cx="4276473" cy="2450094"/>
          </a:xfrm>
          <a:prstGeom prst="rect">
            <a:avLst/>
          </a:prstGeom>
        </p:spPr>
        <p:txBody>
          <a:bodyPr wrap="square">
            <a:spAutoFit/>
          </a:bodyPr>
          <a:lstStyle/>
          <a:p>
            <a:pPr marL="257175" indent="-257175" algn="just">
              <a:lnSpc>
                <a:spcPct val="107000"/>
              </a:lnSpc>
              <a:spcAft>
                <a:spcPts val="600"/>
              </a:spcAft>
              <a:buFont typeface="Wingdings" panose="05000000000000000000" pitchFamily="2" charset="2"/>
              <a:buChar char="§"/>
            </a:pPr>
            <a:r>
              <a:rPr lang="id-ID" dirty="0">
                <a:ea typeface="Calibri" panose="020F0502020204030204" pitchFamily="34" charset="0"/>
                <a:cs typeface="Times New Roman" panose="02020603050405020304" pitchFamily="18" charset="0"/>
              </a:rPr>
              <a:t>Akibat mencairnya gletser Pegunungan Alpen, para ahli memprediksi terdapat 22% spesies yang diteliti akan punah 150 tahun lagi setelah gletser menghilang. Beberapa contoh tanaman endemik yang terancam punah di Pegunungan Alpen, antara lain </a:t>
            </a:r>
            <a:r>
              <a:rPr lang="id-ID" i="1" dirty="0">
                <a:ea typeface="Calibri" panose="020F0502020204030204" pitchFamily="34" charset="0"/>
                <a:cs typeface="Times New Roman" panose="02020603050405020304" pitchFamily="18" charset="0"/>
              </a:rPr>
              <a:t>Mossy saxifraga</a:t>
            </a:r>
            <a:r>
              <a:rPr lang="id-ID" dirty="0">
                <a:ea typeface="Calibri" panose="020F0502020204030204" pitchFamily="34" charset="0"/>
                <a:cs typeface="Times New Roman" panose="02020603050405020304" pitchFamily="18" charset="0"/>
              </a:rPr>
              <a:t>, </a:t>
            </a:r>
            <a:r>
              <a:rPr lang="id-ID" i="1" dirty="0">
                <a:ea typeface="Calibri" panose="020F0502020204030204" pitchFamily="34" charset="0"/>
                <a:cs typeface="Times New Roman" panose="02020603050405020304" pitchFamily="18" charset="0"/>
              </a:rPr>
              <a:t>Saxifraga oppositifolia</a:t>
            </a:r>
            <a:r>
              <a:rPr lang="id-ID" dirty="0">
                <a:ea typeface="Calibri" panose="020F0502020204030204" pitchFamily="34" charset="0"/>
                <a:cs typeface="Times New Roman" panose="02020603050405020304" pitchFamily="18" charset="0"/>
              </a:rPr>
              <a:t>, dan </a:t>
            </a:r>
            <a:r>
              <a:rPr lang="id-ID" i="1" dirty="0">
                <a:ea typeface="Calibri" panose="020F0502020204030204" pitchFamily="34" charset="0"/>
                <a:cs typeface="Times New Roman" panose="02020603050405020304" pitchFamily="18" charset="0"/>
              </a:rPr>
              <a:t>Cardamine resedifolia.</a:t>
            </a:r>
          </a:p>
        </p:txBody>
      </p:sp>
      <p:grpSp>
        <p:nvGrpSpPr>
          <p:cNvPr id="3" name="Group 2"/>
          <p:cNvGrpSpPr/>
          <p:nvPr/>
        </p:nvGrpSpPr>
        <p:grpSpPr>
          <a:xfrm>
            <a:off x="4067944" y="771550"/>
            <a:ext cx="4608512" cy="936104"/>
            <a:chOff x="4067944" y="771550"/>
            <a:chExt cx="4608512" cy="936104"/>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43312" t="19599" r="6288" b="62201"/>
            <a:stretch/>
          </p:blipFill>
          <p:spPr>
            <a:xfrm>
              <a:off x="4067944" y="771550"/>
              <a:ext cx="4608512" cy="936104"/>
            </a:xfrm>
            <a:prstGeom prst="rect">
              <a:avLst/>
            </a:prstGeom>
          </p:spPr>
        </p:pic>
        <p:sp>
          <p:nvSpPr>
            <p:cNvPr id="5" name="Rectangle 4"/>
            <p:cNvSpPr/>
            <p:nvPr/>
          </p:nvSpPr>
          <p:spPr>
            <a:xfrm>
              <a:off x="4355976" y="974371"/>
              <a:ext cx="4176464" cy="487506"/>
            </a:xfrm>
            <a:prstGeom prst="rect">
              <a:avLst/>
            </a:prstGeom>
          </p:spPr>
          <p:txBody>
            <a:bodyPr wrap="square">
              <a:spAutoFit/>
            </a:bodyPr>
            <a:lstStyle/>
            <a:p>
              <a:pPr marL="273050" indent="-273050">
                <a:lnSpc>
                  <a:spcPct val="107000"/>
                </a:lnSpc>
                <a:spcAft>
                  <a:spcPts val="600"/>
                </a:spcAft>
              </a:pPr>
              <a:r>
                <a:rPr lang="en-US" sz="2400" b="1" dirty="0">
                  <a:solidFill>
                    <a:srgbClr val="754934"/>
                  </a:solidFill>
                  <a:latin typeface="Calibri" panose="020F0502020204030204" pitchFamily="34" charset="0"/>
                  <a:ea typeface="Calibri" panose="020F0502020204030204" pitchFamily="34" charset="0"/>
                  <a:cs typeface="Times New Roman" panose="02020603050405020304" pitchFamily="18" charset="0"/>
                </a:rPr>
                <a:t>4</a:t>
              </a:r>
              <a:r>
                <a:rPr lang="id-ID" sz="2400" b="1" dirty="0" smtClean="0">
                  <a:solidFill>
                    <a:srgbClr val="754934"/>
                  </a:solidFill>
                  <a:latin typeface="Calibri" panose="020F0502020204030204" pitchFamily="34" charset="0"/>
                  <a:ea typeface="Calibri" panose="020F0502020204030204" pitchFamily="34" charset="0"/>
                  <a:cs typeface="Times New Roman" panose="02020603050405020304" pitchFamily="18" charset="0"/>
                </a:rPr>
                <a:t>. </a:t>
              </a:r>
              <a:r>
                <a:rPr lang="en-US" sz="2400" b="1" dirty="0" err="1" smtClean="0">
                  <a:solidFill>
                    <a:srgbClr val="754934"/>
                  </a:solidFill>
                  <a:latin typeface="Calibri" panose="020F0502020204030204" pitchFamily="34" charset="0"/>
                  <a:ea typeface="Calibri" panose="020F0502020204030204" pitchFamily="34" charset="0"/>
                  <a:cs typeface="Times New Roman" panose="02020603050405020304" pitchFamily="18" charset="0"/>
                </a:rPr>
                <a:t>Punahnya</a:t>
              </a:r>
              <a:r>
                <a:rPr lang="en-US" sz="2400" b="1" dirty="0" smtClean="0">
                  <a:solidFill>
                    <a:srgbClr val="754934"/>
                  </a:solidFill>
                  <a:latin typeface="Calibri" panose="020F0502020204030204" pitchFamily="34" charset="0"/>
                  <a:ea typeface="Calibri" panose="020F0502020204030204" pitchFamily="34" charset="0"/>
                  <a:cs typeface="Times New Roman" panose="02020603050405020304" pitchFamily="18" charset="0"/>
                </a:rPr>
                <a:t> Flora </a:t>
              </a:r>
              <a:r>
                <a:rPr lang="en-US" sz="2400" b="1" dirty="0" err="1" smtClean="0">
                  <a:solidFill>
                    <a:srgbClr val="754934"/>
                  </a:solidFill>
                  <a:latin typeface="Calibri" panose="020F0502020204030204" pitchFamily="34" charset="0"/>
                  <a:ea typeface="Calibri" panose="020F0502020204030204" pitchFamily="34" charset="0"/>
                  <a:cs typeface="Times New Roman" panose="02020603050405020304" pitchFamily="18" charset="0"/>
                </a:rPr>
                <a:t>dan</a:t>
              </a:r>
              <a:r>
                <a:rPr lang="en-US" sz="2400" b="1" dirty="0" smtClean="0">
                  <a:solidFill>
                    <a:srgbClr val="754934"/>
                  </a:solidFill>
                  <a:latin typeface="Calibri" panose="020F0502020204030204" pitchFamily="34" charset="0"/>
                  <a:ea typeface="Calibri" panose="020F0502020204030204" pitchFamily="34" charset="0"/>
                  <a:cs typeface="Times New Roman" panose="02020603050405020304" pitchFamily="18" charset="0"/>
                </a:rPr>
                <a:t> Fauna</a:t>
              </a:r>
              <a:endParaRPr lang="en-ID" sz="2400" b="1" dirty="0">
                <a:solidFill>
                  <a:srgbClr val="754934"/>
                </a:solidFill>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10" name="Group 9"/>
          <p:cNvGrpSpPr/>
          <p:nvPr/>
        </p:nvGrpSpPr>
        <p:grpSpPr>
          <a:xfrm>
            <a:off x="107504" y="-236562"/>
            <a:ext cx="4032448" cy="4680520"/>
            <a:chOff x="107504" y="-236562"/>
            <a:chExt cx="4032448" cy="4680520"/>
          </a:xfrm>
        </p:grpSpPr>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r="55900" b="9002"/>
            <a:stretch/>
          </p:blipFill>
          <p:spPr>
            <a:xfrm>
              <a:off x="107504" y="-236562"/>
              <a:ext cx="4032448" cy="4680520"/>
            </a:xfrm>
            <a:prstGeom prst="rect">
              <a:avLst/>
            </a:prstGeom>
          </p:spPr>
        </p:pic>
        <p:sp>
          <p:nvSpPr>
            <p:cNvPr id="9" name="Rectangle 8">
              <a:extLst>
                <a:ext uri="{FF2B5EF4-FFF2-40B4-BE49-F238E27FC236}">
                  <a16:creationId xmlns:a16="http://schemas.microsoft.com/office/drawing/2014/main" id="{F873EA50-0368-C353-6925-8B0A846D3C0C}"/>
                </a:ext>
              </a:extLst>
            </p:cNvPr>
            <p:cNvSpPr/>
            <p:nvPr/>
          </p:nvSpPr>
          <p:spPr>
            <a:xfrm>
              <a:off x="2256699" y="3951527"/>
              <a:ext cx="966931" cy="215444"/>
            </a:xfrm>
            <a:prstGeom prst="rect">
              <a:avLst/>
            </a:prstGeom>
          </p:spPr>
          <p:txBody>
            <a:bodyPr wrap="none">
              <a:spAutoFit/>
            </a:bodyPr>
            <a:lstStyle/>
            <a:p>
              <a:r>
                <a:rPr lang="en-US" sz="800" dirty="0" err="1" smtClean="0"/>
                <a:t>Sumber</a:t>
              </a:r>
              <a:r>
                <a:rPr lang="en-US" sz="800" dirty="0" smtClean="0"/>
                <a:t>: </a:t>
              </a:r>
              <a:r>
                <a:rPr lang="en-US" sz="800" i="1" dirty="0" smtClean="0"/>
                <a:t>flickr.com</a:t>
              </a:r>
              <a:endParaRPr lang="en-US" sz="800" dirty="0"/>
            </a:p>
          </p:txBody>
        </p:sp>
      </p:grpSp>
    </p:spTree>
    <p:extLst>
      <p:ext uri="{BB962C8B-B14F-4D97-AF65-F5344CB8AC3E}">
        <p14:creationId xmlns:p14="http://schemas.microsoft.com/office/powerpoint/2010/main" val="2959428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43312" t="36400" r="5501" b="13201"/>
          <a:stretch/>
        </p:blipFill>
        <p:spPr>
          <a:xfrm>
            <a:off x="4067944" y="1635646"/>
            <a:ext cx="4680520" cy="2820444"/>
          </a:xfrm>
          <a:prstGeom prst="rect">
            <a:avLst/>
          </a:prstGeom>
        </p:spPr>
      </p:pic>
      <p:sp>
        <p:nvSpPr>
          <p:cNvPr id="2" name="Rectangle 1"/>
          <p:cNvSpPr/>
          <p:nvPr/>
        </p:nvSpPr>
        <p:spPr>
          <a:xfrm>
            <a:off x="4255967" y="1768882"/>
            <a:ext cx="4276473" cy="1857368"/>
          </a:xfrm>
          <a:prstGeom prst="rect">
            <a:avLst/>
          </a:prstGeom>
        </p:spPr>
        <p:txBody>
          <a:bodyPr wrap="square">
            <a:spAutoFit/>
          </a:bodyPr>
          <a:lstStyle/>
          <a:p>
            <a:pPr marL="257175" indent="-257175">
              <a:lnSpc>
                <a:spcPct val="107000"/>
              </a:lnSpc>
              <a:spcAft>
                <a:spcPts val="600"/>
              </a:spcAft>
              <a:buFont typeface="Wingdings" panose="05000000000000000000" pitchFamily="2" charset="2"/>
              <a:buChar char="§"/>
            </a:pPr>
            <a:r>
              <a:rPr lang="id-ID" dirty="0">
                <a:ea typeface="Calibri" panose="020F0502020204030204" pitchFamily="34" charset="0"/>
                <a:cs typeface="Times New Roman" panose="02020603050405020304" pitchFamily="18" charset="0"/>
              </a:rPr>
              <a:t>Perubahan Iklim dapat mengubah siklus hidup beberapa hama sehingga terjadi wabah penyakit. Ketidakseimbangan ekosistem juga dapat memberi dampak pada penyebaran penyakit melalui air ataupun penyebaran lainnya. </a:t>
            </a:r>
          </a:p>
        </p:txBody>
      </p:sp>
      <p:grpSp>
        <p:nvGrpSpPr>
          <p:cNvPr id="3" name="Group 2"/>
          <p:cNvGrpSpPr/>
          <p:nvPr/>
        </p:nvGrpSpPr>
        <p:grpSpPr>
          <a:xfrm>
            <a:off x="4067944" y="771550"/>
            <a:ext cx="4608512" cy="936104"/>
            <a:chOff x="4067944" y="771550"/>
            <a:chExt cx="4608512" cy="936104"/>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43312" t="19599" r="6288" b="62201"/>
            <a:stretch/>
          </p:blipFill>
          <p:spPr>
            <a:xfrm>
              <a:off x="4067944" y="771550"/>
              <a:ext cx="4608512" cy="936104"/>
            </a:xfrm>
            <a:prstGeom prst="rect">
              <a:avLst/>
            </a:prstGeom>
          </p:spPr>
        </p:pic>
        <p:sp>
          <p:nvSpPr>
            <p:cNvPr id="5" name="Rectangle 4"/>
            <p:cNvSpPr/>
            <p:nvPr/>
          </p:nvSpPr>
          <p:spPr>
            <a:xfrm>
              <a:off x="4355976" y="974371"/>
              <a:ext cx="4176464" cy="487506"/>
            </a:xfrm>
            <a:prstGeom prst="rect">
              <a:avLst/>
            </a:prstGeom>
          </p:spPr>
          <p:txBody>
            <a:bodyPr wrap="square">
              <a:spAutoFit/>
            </a:bodyPr>
            <a:lstStyle/>
            <a:p>
              <a:pPr marL="273050" indent="-273050">
                <a:lnSpc>
                  <a:spcPct val="107000"/>
                </a:lnSpc>
                <a:spcAft>
                  <a:spcPts val="600"/>
                </a:spcAft>
              </a:pPr>
              <a:r>
                <a:rPr lang="en-US" sz="2400" b="1" dirty="0">
                  <a:solidFill>
                    <a:srgbClr val="754934"/>
                  </a:solidFill>
                  <a:latin typeface="Calibri" panose="020F0502020204030204" pitchFamily="34" charset="0"/>
                  <a:ea typeface="Calibri" panose="020F0502020204030204" pitchFamily="34" charset="0"/>
                  <a:cs typeface="Times New Roman" panose="02020603050405020304" pitchFamily="18" charset="0"/>
                </a:rPr>
                <a:t>5</a:t>
              </a:r>
              <a:r>
                <a:rPr lang="id-ID" sz="2400" b="1" dirty="0" smtClean="0">
                  <a:solidFill>
                    <a:srgbClr val="754934"/>
                  </a:solidFill>
                  <a:latin typeface="Calibri" panose="020F0502020204030204" pitchFamily="34" charset="0"/>
                  <a:ea typeface="Calibri" panose="020F0502020204030204" pitchFamily="34" charset="0"/>
                  <a:cs typeface="Times New Roman" panose="02020603050405020304" pitchFamily="18" charset="0"/>
                </a:rPr>
                <a:t>. </a:t>
              </a:r>
              <a:r>
                <a:rPr lang="en-US" sz="2400" b="1" dirty="0" err="1" smtClean="0">
                  <a:solidFill>
                    <a:srgbClr val="754934"/>
                  </a:solidFill>
                  <a:latin typeface="Calibri" panose="020F0502020204030204" pitchFamily="34" charset="0"/>
                  <a:ea typeface="Calibri" panose="020F0502020204030204" pitchFamily="34" charset="0"/>
                  <a:cs typeface="Times New Roman" panose="02020603050405020304" pitchFamily="18" charset="0"/>
                </a:rPr>
                <a:t>Timbulnya</a:t>
              </a:r>
              <a:r>
                <a:rPr lang="en-US" sz="2400" b="1" dirty="0" smtClean="0">
                  <a:solidFill>
                    <a:srgbClr val="754934"/>
                  </a:solidFill>
                  <a:latin typeface="Calibri" panose="020F0502020204030204" pitchFamily="34" charset="0"/>
                  <a:ea typeface="Calibri" panose="020F0502020204030204" pitchFamily="34" charset="0"/>
                  <a:cs typeface="Times New Roman" panose="02020603050405020304" pitchFamily="18" charset="0"/>
                </a:rPr>
                <a:t> </a:t>
              </a:r>
              <a:r>
                <a:rPr lang="en-US" sz="2400" b="1" dirty="0" err="1" smtClean="0">
                  <a:solidFill>
                    <a:srgbClr val="754934"/>
                  </a:solidFill>
                  <a:latin typeface="Calibri" panose="020F0502020204030204" pitchFamily="34" charset="0"/>
                  <a:ea typeface="Calibri" panose="020F0502020204030204" pitchFamily="34" charset="0"/>
                  <a:cs typeface="Times New Roman" panose="02020603050405020304" pitchFamily="18" charset="0"/>
                </a:rPr>
                <a:t>Wabah</a:t>
              </a:r>
              <a:r>
                <a:rPr lang="en-US" sz="2400" b="1" dirty="0" smtClean="0">
                  <a:solidFill>
                    <a:srgbClr val="754934"/>
                  </a:solidFill>
                  <a:latin typeface="Calibri" panose="020F0502020204030204" pitchFamily="34" charset="0"/>
                  <a:ea typeface="Calibri" panose="020F0502020204030204" pitchFamily="34" charset="0"/>
                  <a:cs typeface="Times New Roman" panose="02020603050405020304" pitchFamily="18" charset="0"/>
                </a:rPr>
                <a:t> </a:t>
              </a:r>
              <a:r>
                <a:rPr lang="en-US" sz="2400" b="1" dirty="0" err="1" smtClean="0">
                  <a:solidFill>
                    <a:srgbClr val="754934"/>
                  </a:solidFill>
                  <a:latin typeface="Calibri" panose="020F0502020204030204" pitchFamily="34" charset="0"/>
                  <a:ea typeface="Calibri" panose="020F0502020204030204" pitchFamily="34" charset="0"/>
                  <a:cs typeface="Times New Roman" panose="02020603050405020304" pitchFamily="18" charset="0"/>
                </a:rPr>
                <a:t>Penyakit</a:t>
              </a:r>
              <a:endParaRPr lang="en-ID" sz="2400" b="1" dirty="0">
                <a:solidFill>
                  <a:srgbClr val="754934"/>
                </a:solidFill>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12" name="Group 11"/>
          <p:cNvGrpSpPr/>
          <p:nvPr/>
        </p:nvGrpSpPr>
        <p:grpSpPr>
          <a:xfrm>
            <a:off x="89756" y="-236562"/>
            <a:ext cx="4050196" cy="4680520"/>
            <a:chOff x="89756" y="-236562"/>
            <a:chExt cx="4050196" cy="4680520"/>
          </a:xfrm>
        </p:grpSpPr>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r="55706" b="9002"/>
            <a:stretch/>
          </p:blipFill>
          <p:spPr>
            <a:xfrm>
              <a:off x="89756" y="-236562"/>
              <a:ext cx="4050196" cy="4680520"/>
            </a:xfrm>
            <a:prstGeom prst="rect">
              <a:avLst/>
            </a:prstGeom>
          </p:spPr>
        </p:pic>
        <p:sp>
          <p:nvSpPr>
            <p:cNvPr id="11" name="Rectangle 10">
              <a:extLst>
                <a:ext uri="{FF2B5EF4-FFF2-40B4-BE49-F238E27FC236}">
                  <a16:creationId xmlns:a16="http://schemas.microsoft.com/office/drawing/2014/main" id="{F873EA50-0368-C353-6925-8B0A846D3C0C}"/>
                </a:ext>
              </a:extLst>
            </p:cNvPr>
            <p:cNvSpPr/>
            <p:nvPr/>
          </p:nvSpPr>
          <p:spPr>
            <a:xfrm>
              <a:off x="1642869" y="3946990"/>
              <a:ext cx="1585690" cy="215444"/>
            </a:xfrm>
            <a:prstGeom prst="rect">
              <a:avLst/>
            </a:prstGeom>
          </p:spPr>
          <p:txBody>
            <a:bodyPr wrap="none">
              <a:spAutoFit/>
            </a:bodyPr>
            <a:lstStyle/>
            <a:p>
              <a:r>
                <a:rPr lang="en-US" sz="800" dirty="0" err="1" smtClean="0"/>
                <a:t>Sumber</a:t>
              </a:r>
              <a:r>
                <a:rPr lang="en-US" sz="800" dirty="0" smtClean="0"/>
                <a:t>: </a:t>
              </a:r>
              <a:r>
                <a:rPr lang="en-US" sz="800" i="1" dirty="0" smtClean="0"/>
                <a:t>commons.wikimedia.org</a:t>
              </a:r>
              <a:endParaRPr lang="en-US" sz="800" dirty="0"/>
            </a:p>
          </p:txBody>
        </p:sp>
      </p:grpSp>
    </p:spTree>
    <p:extLst>
      <p:ext uri="{BB962C8B-B14F-4D97-AF65-F5344CB8AC3E}">
        <p14:creationId xmlns:p14="http://schemas.microsoft.com/office/powerpoint/2010/main" val="1824644746"/>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16" presetClass="entr" presetSubtype="37"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outVertical)">
                                      <p:cBhvr>
                                        <p:cTn id="12" dur="500"/>
                                        <p:tgtEl>
                                          <p:spTgt spid="3"/>
                                        </p:tgtEl>
                                      </p:cBhvr>
                                    </p:animEffect>
                                  </p:childTnLst>
                                </p:cTn>
                              </p:par>
                            </p:childTnLst>
                          </p:cTn>
                        </p:par>
                        <p:par>
                          <p:cTn id="13" fill="hold">
                            <p:stCondLst>
                              <p:cond delay="1000"/>
                            </p:stCondLst>
                            <p:childTnLst>
                              <p:par>
                                <p:cTn id="14" presetID="14" presetClass="entr" presetSubtype="10" fill="hold" nodeType="afterEffect">
                                  <p:stCondLst>
                                    <p:cond delay="0"/>
                                  </p:stCondLst>
                                  <p:childTnLst>
                                    <p:set>
                                      <p:cBhvr>
                                        <p:cTn id="15" dur="1" fill="hold">
                                          <p:stCondLst>
                                            <p:cond delay="0"/>
                                          </p:stCondLst>
                                        </p:cTn>
                                        <p:tgtEl>
                                          <p:spTgt spid="2">
                                            <p:txEl>
                                              <p:pRg st="0" end="0"/>
                                            </p:txEl>
                                          </p:spTgt>
                                        </p:tgtEl>
                                        <p:attrNameLst>
                                          <p:attrName>style.visibility</p:attrName>
                                        </p:attrNameLst>
                                      </p:cBhvr>
                                      <p:to>
                                        <p:strVal val="visible"/>
                                      </p:to>
                                    </p:set>
                                    <p:animEffect transition="in" filter="randombar(horizontal)">
                                      <p:cBhvr>
                                        <p:cTn id="16" dur="500"/>
                                        <p:tgtEl>
                                          <p:spTgt spid="2">
                                            <p:txEl>
                                              <p:pRg st="0" end="0"/>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43312" t="36400" r="5501" b="13201"/>
          <a:stretch/>
        </p:blipFill>
        <p:spPr>
          <a:xfrm>
            <a:off x="3992025" y="1635646"/>
            <a:ext cx="4968552" cy="2820444"/>
          </a:xfrm>
          <a:prstGeom prst="rect">
            <a:avLst/>
          </a:prstGeom>
        </p:spPr>
      </p:pic>
      <p:sp>
        <p:nvSpPr>
          <p:cNvPr id="2" name="Rectangle 1"/>
          <p:cNvSpPr/>
          <p:nvPr/>
        </p:nvSpPr>
        <p:spPr>
          <a:xfrm>
            <a:off x="4180048" y="1768882"/>
            <a:ext cx="4708521" cy="2463238"/>
          </a:xfrm>
          <a:prstGeom prst="rect">
            <a:avLst/>
          </a:prstGeom>
        </p:spPr>
        <p:txBody>
          <a:bodyPr wrap="square">
            <a:spAutoFit/>
          </a:bodyPr>
          <a:lstStyle/>
          <a:p>
            <a:pPr marL="257175" indent="-257175">
              <a:lnSpc>
                <a:spcPct val="107000"/>
              </a:lnSpc>
              <a:spcAft>
                <a:spcPts val="600"/>
              </a:spcAft>
              <a:buFont typeface="Wingdings" panose="05000000000000000000" pitchFamily="2" charset="2"/>
              <a:buChar char="§"/>
            </a:pPr>
            <a:r>
              <a:rPr lang="id-ID" dirty="0">
                <a:ea typeface="Calibri" panose="020F0502020204030204" pitchFamily="34" charset="0"/>
                <a:cs typeface="Times New Roman" panose="02020603050405020304" pitchFamily="18" charset="0"/>
              </a:rPr>
              <a:t>Meningkatnya kasus demam berdarah karena munculnya ruang baru untuk berkembang biaknya nyamuk demam berdarah. Perubahan iklim dapat menyebabkan bencana alam disertai perpindahan penduduk ke tempat pengungsian sehingga memicu munculnya penyakit, seperti diare, malnutrisi, dan penyakit kulit.</a:t>
            </a:r>
          </a:p>
        </p:txBody>
      </p:sp>
      <p:grpSp>
        <p:nvGrpSpPr>
          <p:cNvPr id="3" name="Group 2"/>
          <p:cNvGrpSpPr/>
          <p:nvPr/>
        </p:nvGrpSpPr>
        <p:grpSpPr>
          <a:xfrm>
            <a:off x="3992025" y="771550"/>
            <a:ext cx="4896544" cy="936104"/>
            <a:chOff x="4067944" y="771550"/>
            <a:chExt cx="4896544" cy="936104"/>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43312" t="19599" r="6288" b="62201"/>
            <a:stretch/>
          </p:blipFill>
          <p:spPr>
            <a:xfrm>
              <a:off x="4067944" y="771550"/>
              <a:ext cx="4896544" cy="936104"/>
            </a:xfrm>
            <a:prstGeom prst="rect">
              <a:avLst/>
            </a:prstGeom>
          </p:spPr>
        </p:pic>
        <p:sp>
          <p:nvSpPr>
            <p:cNvPr id="5" name="Rectangle 4"/>
            <p:cNvSpPr/>
            <p:nvPr/>
          </p:nvSpPr>
          <p:spPr>
            <a:xfrm>
              <a:off x="4355976" y="974371"/>
              <a:ext cx="4176464" cy="487506"/>
            </a:xfrm>
            <a:prstGeom prst="rect">
              <a:avLst/>
            </a:prstGeom>
          </p:spPr>
          <p:txBody>
            <a:bodyPr wrap="square">
              <a:spAutoFit/>
            </a:bodyPr>
            <a:lstStyle/>
            <a:p>
              <a:pPr marL="273050" indent="-273050">
                <a:lnSpc>
                  <a:spcPct val="107000"/>
                </a:lnSpc>
                <a:spcAft>
                  <a:spcPts val="600"/>
                </a:spcAft>
              </a:pPr>
              <a:r>
                <a:rPr lang="en-US" sz="2400" b="1" dirty="0">
                  <a:solidFill>
                    <a:srgbClr val="754934"/>
                  </a:solidFill>
                  <a:latin typeface="Calibri" panose="020F0502020204030204" pitchFamily="34" charset="0"/>
                  <a:ea typeface="Calibri" panose="020F0502020204030204" pitchFamily="34" charset="0"/>
                  <a:cs typeface="Times New Roman" panose="02020603050405020304" pitchFamily="18" charset="0"/>
                </a:rPr>
                <a:t>5</a:t>
              </a:r>
              <a:r>
                <a:rPr lang="id-ID" sz="2400" b="1" dirty="0" smtClean="0">
                  <a:solidFill>
                    <a:srgbClr val="754934"/>
                  </a:solidFill>
                  <a:latin typeface="Calibri" panose="020F0502020204030204" pitchFamily="34" charset="0"/>
                  <a:ea typeface="Calibri" panose="020F0502020204030204" pitchFamily="34" charset="0"/>
                  <a:cs typeface="Times New Roman" panose="02020603050405020304" pitchFamily="18" charset="0"/>
                </a:rPr>
                <a:t>. </a:t>
              </a:r>
              <a:r>
                <a:rPr lang="en-US" sz="2400" b="1" dirty="0" err="1" smtClean="0">
                  <a:solidFill>
                    <a:srgbClr val="754934"/>
                  </a:solidFill>
                  <a:latin typeface="Calibri" panose="020F0502020204030204" pitchFamily="34" charset="0"/>
                  <a:ea typeface="Calibri" panose="020F0502020204030204" pitchFamily="34" charset="0"/>
                  <a:cs typeface="Times New Roman" panose="02020603050405020304" pitchFamily="18" charset="0"/>
                </a:rPr>
                <a:t>Timbulnya</a:t>
              </a:r>
              <a:r>
                <a:rPr lang="en-US" sz="2400" b="1" dirty="0" smtClean="0">
                  <a:solidFill>
                    <a:srgbClr val="754934"/>
                  </a:solidFill>
                  <a:latin typeface="Calibri" panose="020F0502020204030204" pitchFamily="34" charset="0"/>
                  <a:ea typeface="Calibri" panose="020F0502020204030204" pitchFamily="34" charset="0"/>
                  <a:cs typeface="Times New Roman" panose="02020603050405020304" pitchFamily="18" charset="0"/>
                </a:rPr>
                <a:t> </a:t>
              </a:r>
              <a:r>
                <a:rPr lang="en-US" sz="2400" b="1" dirty="0" err="1" smtClean="0">
                  <a:solidFill>
                    <a:srgbClr val="754934"/>
                  </a:solidFill>
                  <a:latin typeface="Calibri" panose="020F0502020204030204" pitchFamily="34" charset="0"/>
                  <a:ea typeface="Calibri" panose="020F0502020204030204" pitchFamily="34" charset="0"/>
                  <a:cs typeface="Times New Roman" panose="02020603050405020304" pitchFamily="18" charset="0"/>
                </a:rPr>
                <a:t>Wabah</a:t>
              </a:r>
              <a:r>
                <a:rPr lang="en-US" sz="2400" b="1" dirty="0" smtClean="0">
                  <a:solidFill>
                    <a:srgbClr val="754934"/>
                  </a:solidFill>
                  <a:latin typeface="Calibri" panose="020F0502020204030204" pitchFamily="34" charset="0"/>
                  <a:ea typeface="Calibri" panose="020F0502020204030204" pitchFamily="34" charset="0"/>
                  <a:cs typeface="Times New Roman" panose="02020603050405020304" pitchFamily="18" charset="0"/>
                </a:rPr>
                <a:t> </a:t>
              </a:r>
              <a:r>
                <a:rPr lang="en-US" sz="2400" b="1" dirty="0" err="1" smtClean="0">
                  <a:solidFill>
                    <a:srgbClr val="754934"/>
                  </a:solidFill>
                  <a:latin typeface="Calibri" panose="020F0502020204030204" pitchFamily="34" charset="0"/>
                  <a:ea typeface="Calibri" panose="020F0502020204030204" pitchFamily="34" charset="0"/>
                  <a:cs typeface="Times New Roman" panose="02020603050405020304" pitchFamily="18" charset="0"/>
                </a:rPr>
                <a:t>Penyakit</a:t>
              </a:r>
              <a:endParaRPr lang="en-ID" sz="2400" b="1" dirty="0">
                <a:solidFill>
                  <a:srgbClr val="754934"/>
                </a:solidFill>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11" name="Group 10"/>
          <p:cNvGrpSpPr/>
          <p:nvPr/>
        </p:nvGrpSpPr>
        <p:grpSpPr>
          <a:xfrm>
            <a:off x="89756" y="-236562"/>
            <a:ext cx="4067944" cy="4876006"/>
            <a:chOff x="89756" y="-236562"/>
            <a:chExt cx="4067944" cy="4876006"/>
          </a:xfrm>
        </p:grpSpPr>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r="55512" b="5201"/>
            <a:stretch/>
          </p:blipFill>
          <p:spPr>
            <a:xfrm>
              <a:off x="89756" y="-236562"/>
              <a:ext cx="4067944" cy="4876006"/>
            </a:xfrm>
            <a:prstGeom prst="rect">
              <a:avLst/>
            </a:prstGeom>
          </p:spPr>
        </p:pic>
        <p:sp>
          <p:nvSpPr>
            <p:cNvPr id="10" name="Rectangle 9">
              <a:extLst>
                <a:ext uri="{FF2B5EF4-FFF2-40B4-BE49-F238E27FC236}">
                  <a16:creationId xmlns:a16="http://schemas.microsoft.com/office/drawing/2014/main" id="{F873EA50-0368-C353-6925-8B0A846D3C0C}"/>
                </a:ext>
              </a:extLst>
            </p:cNvPr>
            <p:cNvSpPr/>
            <p:nvPr/>
          </p:nvSpPr>
          <p:spPr>
            <a:xfrm>
              <a:off x="2256699" y="3951527"/>
              <a:ext cx="966931" cy="215444"/>
            </a:xfrm>
            <a:prstGeom prst="rect">
              <a:avLst/>
            </a:prstGeom>
          </p:spPr>
          <p:txBody>
            <a:bodyPr wrap="none">
              <a:spAutoFit/>
            </a:bodyPr>
            <a:lstStyle/>
            <a:p>
              <a:r>
                <a:rPr lang="en-US" sz="800" dirty="0" err="1" smtClean="0"/>
                <a:t>Sumber</a:t>
              </a:r>
              <a:r>
                <a:rPr lang="en-US" sz="800" dirty="0" smtClean="0"/>
                <a:t>: </a:t>
              </a:r>
              <a:r>
                <a:rPr lang="en-US" sz="800" i="1" dirty="0" smtClean="0"/>
                <a:t>flickr.com</a:t>
              </a:r>
              <a:endParaRPr lang="en-US" sz="800" dirty="0"/>
            </a:p>
          </p:txBody>
        </p:sp>
      </p:grpSp>
    </p:spTree>
    <p:extLst>
      <p:ext uri="{BB962C8B-B14F-4D97-AF65-F5344CB8AC3E}">
        <p14:creationId xmlns:p14="http://schemas.microsoft.com/office/powerpoint/2010/main" val="3267005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D6F1DE"/>
        </a:solidFill>
        <a:effectLst/>
      </p:bgPr>
    </p:bg>
    <p:spTree>
      <p:nvGrpSpPr>
        <p:cNvPr id="1" name=""/>
        <p:cNvGrpSpPr/>
        <p:nvPr/>
      </p:nvGrpSpPr>
      <p:grpSpPr>
        <a:xfrm>
          <a:off x="0" y="0"/>
          <a:ext cx="0" cy="0"/>
          <a:chOff x="0" y="0"/>
          <a:chExt cx="0" cy="0"/>
        </a:xfrm>
      </p:grpSpPr>
      <p:grpSp>
        <p:nvGrpSpPr>
          <p:cNvPr id="3" name="Group 2"/>
          <p:cNvGrpSpPr/>
          <p:nvPr/>
        </p:nvGrpSpPr>
        <p:grpSpPr>
          <a:xfrm>
            <a:off x="613804" y="291256"/>
            <a:ext cx="3362197" cy="621956"/>
            <a:chOff x="327640" y="168539"/>
            <a:chExt cx="3362197" cy="621956"/>
          </a:xfrm>
        </p:grpSpPr>
        <p:grpSp>
          <p:nvGrpSpPr>
            <p:cNvPr id="4" name="Group 3">
              <a:extLst>
                <a:ext uri="{FF2B5EF4-FFF2-40B4-BE49-F238E27FC236}">
                  <a16:creationId xmlns:a16="http://schemas.microsoft.com/office/drawing/2014/main" id="{9CF266A2-6451-4753-8CB3-556E57BFBEAB}"/>
                </a:ext>
              </a:extLst>
            </p:cNvPr>
            <p:cNvGrpSpPr/>
            <p:nvPr/>
          </p:nvGrpSpPr>
          <p:grpSpPr>
            <a:xfrm>
              <a:off x="327640" y="168539"/>
              <a:ext cx="3362197" cy="621956"/>
              <a:chOff x="914399" y="132143"/>
              <a:chExt cx="3362197" cy="621956"/>
            </a:xfrm>
          </p:grpSpPr>
          <p:sp>
            <p:nvSpPr>
              <p:cNvPr id="6" name="正方形/長方形 15">
                <a:extLst>
                  <a:ext uri="{FF2B5EF4-FFF2-40B4-BE49-F238E27FC236}">
                    <a16:creationId xmlns:a16="http://schemas.microsoft.com/office/drawing/2014/main" id="{2E47E29C-070C-452A-A721-5D7147939A1E}"/>
                  </a:ext>
                </a:extLst>
              </p:cNvPr>
              <p:cNvSpPr/>
              <p:nvPr/>
            </p:nvSpPr>
            <p:spPr>
              <a:xfrm>
                <a:off x="1005737" y="701032"/>
                <a:ext cx="2856070" cy="53067"/>
              </a:xfrm>
              <a:prstGeom prst="rect">
                <a:avLst/>
              </a:prstGeom>
              <a:solidFill>
                <a:schemeClr val="accent1">
                  <a:lumMod val="60000"/>
                  <a:lumOff val="40000"/>
                </a:schemeClr>
              </a:solidFill>
              <a:ln w="25400" cap="flat" cmpd="sng" algn="ctr">
                <a:noFill/>
                <a:prstDash val="solid"/>
              </a:ln>
              <a:effectLst/>
            </p:spPr>
            <p:txBody>
              <a:bodyPr rtlCol="0" anchor="ctr"/>
              <a:lstStyle/>
              <a:p>
                <a:pPr algn="ctr" defTabSz="914378">
                  <a:defRPr/>
                </a:pPr>
                <a:endParaRPr kumimoji="1" lang="ja-JP" altLang="en-US" kern="0">
                  <a:solidFill>
                    <a:sysClr val="window" lastClr="FFFFFF"/>
                  </a:solidFill>
                  <a:latin typeface="Open Sans"/>
                </a:endParaRPr>
              </a:p>
            </p:txBody>
          </p:sp>
          <p:sp>
            <p:nvSpPr>
              <p:cNvPr id="7" name="テキスト プレースホルダー 6">
                <a:extLst>
                  <a:ext uri="{FF2B5EF4-FFF2-40B4-BE49-F238E27FC236}">
                    <a16:creationId xmlns:a16="http://schemas.microsoft.com/office/drawing/2014/main" id="{29F1066E-F0CA-45D1-9935-2C3E7B4B16BB}"/>
                  </a:ext>
                </a:extLst>
              </p:cNvPr>
              <p:cNvSpPr txBox="1">
                <a:spLocks/>
              </p:cNvSpPr>
              <p:nvPr/>
            </p:nvSpPr>
            <p:spPr>
              <a:xfrm>
                <a:off x="914399" y="132143"/>
                <a:ext cx="3362197"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id-ID" b="1" dirty="0">
                    <a:solidFill>
                      <a:schemeClr val="tx1"/>
                    </a:solidFill>
                    <a:latin typeface="Calibri" panose="020F0502020204030204" pitchFamily="34" charset="0"/>
                  </a:rPr>
                  <a:t>PENDAHULUAN</a:t>
                </a:r>
                <a:endParaRPr lang="en-US" b="1" dirty="0">
                  <a:solidFill>
                    <a:schemeClr val="tx1"/>
                  </a:solidFill>
                  <a:latin typeface="Calibri" panose="020F0502020204030204" pitchFamily="34" charset="0"/>
                </a:endParaRPr>
              </a:p>
            </p:txBody>
          </p:sp>
        </p:grpSp>
        <p:pic>
          <p:nvPicPr>
            <p:cNvPr id="5" name="Picture 12"/>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4375040" flipH="1">
              <a:off x="3123931" y="314617"/>
              <a:ext cx="412389" cy="412389"/>
            </a:xfrm>
            <a:prstGeom prst="rect">
              <a:avLst/>
            </a:prstGeom>
            <a:effectLst>
              <a:outerShdw blurRad="50800" dist="38100" algn="l" rotWithShape="0">
                <a:prstClr val="black">
                  <a:alpha val="40000"/>
                </a:prstClr>
              </a:outerShdw>
            </a:effectLst>
          </p:spPr>
        </p:pic>
      </p:grpSp>
      <p:pic>
        <p:nvPicPr>
          <p:cNvPr id="10" name="Picture 9"/>
          <p:cNvPicPr>
            <a:picLocks noChangeAspect="1"/>
          </p:cNvPicPr>
          <p:nvPr/>
        </p:nvPicPr>
        <p:blipFill rotWithShape="1">
          <a:blip r:embed="rId5" cstate="print">
            <a:extLst>
              <a:ext uri="{28A0092B-C50C-407E-A947-70E740481C1C}">
                <a14:useLocalDpi xmlns:a14="http://schemas.microsoft.com/office/drawing/2010/main" val="0"/>
              </a:ext>
            </a:extLst>
          </a:blip>
          <a:srcRect l="16925" t="2401" r="16138" b="8001"/>
          <a:stretch/>
        </p:blipFill>
        <p:spPr>
          <a:xfrm>
            <a:off x="467544" y="1059582"/>
            <a:ext cx="4494875" cy="3384376"/>
          </a:xfrm>
          <a:prstGeom prst="rect">
            <a:avLst/>
          </a:prstGeom>
        </p:spPr>
      </p:pic>
      <p:sp>
        <p:nvSpPr>
          <p:cNvPr id="11" name="Rectangle 10">
            <a:extLst>
              <a:ext uri="{FF2B5EF4-FFF2-40B4-BE49-F238E27FC236}">
                <a16:creationId xmlns:a16="http://schemas.microsoft.com/office/drawing/2014/main" id="{FB781876-F70B-492D-AB74-D4FFEB23E75A}"/>
              </a:ext>
            </a:extLst>
          </p:cNvPr>
          <p:cNvSpPr/>
          <p:nvPr/>
        </p:nvSpPr>
        <p:spPr>
          <a:xfrm rot="21390260">
            <a:off x="1044301" y="1300744"/>
            <a:ext cx="3804015" cy="2862322"/>
          </a:xfrm>
          <a:prstGeom prst="rect">
            <a:avLst/>
          </a:prstGeom>
        </p:spPr>
        <p:txBody>
          <a:bodyPr wrap="square">
            <a:spAutoFit/>
          </a:bodyPr>
          <a:lstStyle/>
          <a:p>
            <a:r>
              <a:rPr lang="id-ID" dirty="0">
                <a:latin typeface="Calibri" panose="020F0502020204030204" pitchFamily="34" charset="0"/>
              </a:rPr>
              <a:t>Asap yang dihasilkan dari berbagai aktivitas manusia seperti pembakaran sampah, penggunaan bahan bakar pada kendaraan </a:t>
            </a:r>
            <a:r>
              <a:rPr lang="id-ID" dirty="0" smtClean="0">
                <a:latin typeface="Calibri" panose="020F0502020204030204" pitchFamily="34" charset="0"/>
              </a:rPr>
              <a:t>bermotor</a:t>
            </a:r>
            <a:r>
              <a:rPr lang="en-US" dirty="0" smtClean="0">
                <a:latin typeface="Calibri" panose="020F0502020204030204" pitchFamily="34" charset="0"/>
              </a:rPr>
              <a:t>, </a:t>
            </a:r>
            <a:r>
              <a:rPr lang="id-ID" dirty="0" smtClean="0">
                <a:latin typeface="Calibri" panose="020F0502020204030204" pitchFamily="34" charset="0"/>
              </a:rPr>
              <a:t>dan </a:t>
            </a:r>
            <a:r>
              <a:rPr lang="id-ID" dirty="0">
                <a:latin typeface="Calibri" panose="020F0502020204030204" pitchFamily="34" charset="0"/>
              </a:rPr>
              <a:t>aktivitas pembangkit listrik memiliki dampak sebagai salah satu pemicu terjadinya pemanasan global. </a:t>
            </a:r>
            <a:r>
              <a:rPr lang="id-ID" b="1" i="1" dirty="0">
                <a:latin typeface="Calibri" panose="020F0502020204030204" pitchFamily="34" charset="0"/>
              </a:rPr>
              <a:t>Apa itu pemanasan global? Bagaimana hubungan asap tersebut dengan pemanasan global?</a:t>
            </a:r>
          </a:p>
        </p:txBody>
      </p:sp>
      <p:grpSp>
        <p:nvGrpSpPr>
          <p:cNvPr id="13" name="Group 12"/>
          <p:cNvGrpSpPr/>
          <p:nvPr/>
        </p:nvGrpSpPr>
        <p:grpSpPr>
          <a:xfrm>
            <a:off x="5120846" y="0"/>
            <a:ext cx="4023154" cy="3626614"/>
            <a:chOff x="5120846" y="0"/>
            <a:chExt cx="4023154" cy="3626614"/>
          </a:xfrm>
        </p:grpSpPr>
        <p:pic>
          <p:nvPicPr>
            <p:cNvPr id="2" name="Picture 1"/>
            <p:cNvPicPr>
              <a:picLocks noChangeAspect="1"/>
            </p:cNvPicPr>
            <p:nvPr/>
          </p:nvPicPr>
          <p:blipFill rotWithShape="1">
            <a:blip r:embed="rId6" cstate="print">
              <a:extLst>
                <a:ext uri="{28A0092B-C50C-407E-A947-70E740481C1C}">
                  <a14:useLocalDpi xmlns:a14="http://schemas.microsoft.com/office/drawing/2010/main" val="0"/>
                </a:ext>
              </a:extLst>
            </a:blip>
            <a:srcRect l="49212" b="22001"/>
            <a:stretch/>
          </p:blipFill>
          <p:spPr>
            <a:xfrm>
              <a:off x="5120846" y="0"/>
              <a:ext cx="4023154" cy="3475560"/>
            </a:xfrm>
            <a:prstGeom prst="rect">
              <a:avLst/>
            </a:prstGeom>
          </p:spPr>
        </p:pic>
        <p:sp>
          <p:nvSpPr>
            <p:cNvPr id="12" name="Rectangle 11">
              <a:extLst>
                <a:ext uri="{FF2B5EF4-FFF2-40B4-BE49-F238E27FC236}">
                  <a16:creationId xmlns:a16="http://schemas.microsoft.com/office/drawing/2014/main" id="{F873EA50-0368-C353-6925-8B0A846D3C0C}"/>
                </a:ext>
              </a:extLst>
            </p:cNvPr>
            <p:cNvSpPr/>
            <p:nvPr/>
          </p:nvSpPr>
          <p:spPr>
            <a:xfrm>
              <a:off x="7205469" y="3411170"/>
              <a:ext cx="966931" cy="215444"/>
            </a:xfrm>
            <a:prstGeom prst="rect">
              <a:avLst/>
            </a:prstGeom>
          </p:spPr>
          <p:txBody>
            <a:bodyPr wrap="none">
              <a:spAutoFit/>
            </a:bodyPr>
            <a:lstStyle/>
            <a:p>
              <a:r>
                <a:rPr lang="en-US" sz="800" dirty="0" err="1" smtClean="0"/>
                <a:t>Sumber</a:t>
              </a:r>
              <a:r>
                <a:rPr lang="en-US" sz="800" dirty="0" smtClean="0"/>
                <a:t>: </a:t>
              </a:r>
              <a:r>
                <a:rPr lang="en-US" sz="800" i="1" dirty="0" smtClean="0"/>
                <a:t>flickr.com</a:t>
              </a:r>
              <a:endParaRPr lang="en-US" sz="800" dirty="0"/>
            </a:p>
          </p:txBody>
        </p:sp>
      </p:grpSp>
    </p:spTree>
    <p:extLst>
      <p:ext uri="{BB962C8B-B14F-4D97-AF65-F5344CB8AC3E}">
        <p14:creationId xmlns:p14="http://schemas.microsoft.com/office/powerpoint/2010/main" val="421085435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par>
                                <p:cTn id="8" presetID="47"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1000"/>
                                        <p:tgtEl>
                                          <p:spTgt spid="13"/>
                                        </p:tgtEl>
                                      </p:cBhvr>
                                    </p:animEffect>
                                    <p:anim calcmode="lin" valueType="num">
                                      <p:cBhvr>
                                        <p:cTn id="11" dur="1000" fill="hold"/>
                                        <p:tgtEl>
                                          <p:spTgt spid="13"/>
                                        </p:tgtEl>
                                        <p:attrNameLst>
                                          <p:attrName>ppt_x</p:attrName>
                                        </p:attrNameLst>
                                      </p:cBhvr>
                                      <p:tavLst>
                                        <p:tav tm="0">
                                          <p:val>
                                            <p:strVal val="#ppt_x"/>
                                          </p:val>
                                        </p:tav>
                                        <p:tav tm="100000">
                                          <p:val>
                                            <p:strVal val="#ppt_x"/>
                                          </p:val>
                                        </p:tav>
                                      </p:tavLst>
                                    </p:anim>
                                    <p:anim calcmode="lin" valueType="num">
                                      <p:cBhvr>
                                        <p:cTn id="12" dur="1000" fill="hold"/>
                                        <p:tgtEl>
                                          <p:spTgt spid="13"/>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randombar(horizontal)">
                                      <p:cBhvr>
                                        <p:cTn id="16" dur="500"/>
                                        <p:tgtEl>
                                          <p:spTgt spid="11"/>
                                        </p:tgtEl>
                                      </p:cBhvr>
                                    </p:animEffect>
                                  </p:childTnLst>
                                </p:cTn>
                              </p:par>
                              <p:par>
                                <p:cTn id="17" presetID="10"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43312" t="36400" r="5501" b="13201"/>
          <a:stretch/>
        </p:blipFill>
        <p:spPr>
          <a:xfrm>
            <a:off x="4034553" y="1635646"/>
            <a:ext cx="4968552" cy="2820444"/>
          </a:xfrm>
          <a:prstGeom prst="rect">
            <a:avLst/>
          </a:prstGeom>
        </p:spPr>
      </p:pic>
      <p:sp>
        <p:nvSpPr>
          <p:cNvPr id="2" name="Rectangle 1"/>
          <p:cNvSpPr/>
          <p:nvPr/>
        </p:nvSpPr>
        <p:spPr>
          <a:xfrm>
            <a:off x="4222577" y="1768882"/>
            <a:ext cx="4581464" cy="2527038"/>
          </a:xfrm>
          <a:prstGeom prst="rect">
            <a:avLst/>
          </a:prstGeom>
        </p:spPr>
        <p:txBody>
          <a:bodyPr wrap="square">
            <a:spAutoFit/>
          </a:bodyPr>
          <a:lstStyle/>
          <a:p>
            <a:pPr marL="257175" indent="-257175">
              <a:lnSpc>
                <a:spcPct val="107000"/>
              </a:lnSpc>
              <a:spcAft>
                <a:spcPts val="600"/>
              </a:spcAft>
              <a:buFont typeface="Wingdings" panose="05000000000000000000" pitchFamily="2" charset="2"/>
              <a:buChar char="§"/>
            </a:pPr>
            <a:r>
              <a:rPr lang="id-ID" dirty="0">
                <a:ea typeface="Calibri" panose="020F0502020204030204" pitchFamily="34" charset="0"/>
                <a:cs typeface="Times New Roman" panose="02020603050405020304" pitchFamily="18" charset="0"/>
              </a:rPr>
              <a:t>Jika daerah es yang membeku selama berabad-abad </a:t>
            </a:r>
            <a:r>
              <a:rPr lang="id-ID" i="1" dirty="0">
                <a:ea typeface="Calibri" panose="020F0502020204030204" pitchFamily="34" charset="0"/>
                <a:cs typeface="Times New Roman" panose="02020603050405020304" pitchFamily="18" charset="0"/>
              </a:rPr>
              <a:t>(permafrost)</a:t>
            </a:r>
            <a:r>
              <a:rPr lang="id-ID" dirty="0">
                <a:ea typeface="Calibri" panose="020F0502020204030204" pitchFamily="34" charset="0"/>
                <a:cs typeface="Times New Roman" panose="02020603050405020304" pitchFamily="18" charset="0"/>
              </a:rPr>
              <a:t> mencair, terdapat banyak patogen yang terlepas dan menyebar ke banyak wilayah sehingga terjadi wabah penyakit. </a:t>
            </a:r>
          </a:p>
          <a:p>
            <a:pPr marL="257175" indent="-257175">
              <a:lnSpc>
                <a:spcPct val="107000"/>
              </a:lnSpc>
              <a:spcAft>
                <a:spcPts val="600"/>
              </a:spcAft>
              <a:buFont typeface="Wingdings" panose="05000000000000000000" pitchFamily="2" charset="2"/>
              <a:buChar char="§"/>
            </a:pPr>
            <a:r>
              <a:rPr lang="id-ID" dirty="0">
                <a:ea typeface="Calibri" panose="020F0502020204030204" pitchFamily="34" charset="0"/>
                <a:cs typeface="Times New Roman" panose="02020603050405020304" pitchFamily="18" charset="0"/>
              </a:rPr>
              <a:t>Contoh kasusnya adalah penyakit antraks yang muncul akibat mencairnya bangkai rusa di Siberia pada tahun 2016.</a:t>
            </a:r>
          </a:p>
        </p:txBody>
      </p:sp>
      <p:grpSp>
        <p:nvGrpSpPr>
          <p:cNvPr id="3" name="Group 2"/>
          <p:cNvGrpSpPr/>
          <p:nvPr/>
        </p:nvGrpSpPr>
        <p:grpSpPr>
          <a:xfrm>
            <a:off x="4034553" y="771550"/>
            <a:ext cx="4896544" cy="936104"/>
            <a:chOff x="4067944" y="771550"/>
            <a:chExt cx="4896544" cy="936104"/>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43312" t="19599" r="6288" b="62201"/>
            <a:stretch/>
          </p:blipFill>
          <p:spPr>
            <a:xfrm>
              <a:off x="4067944" y="771550"/>
              <a:ext cx="4896544" cy="936104"/>
            </a:xfrm>
            <a:prstGeom prst="rect">
              <a:avLst/>
            </a:prstGeom>
          </p:spPr>
        </p:pic>
        <p:sp>
          <p:nvSpPr>
            <p:cNvPr id="5" name="Rectangle 4"/>
            <p:cNvSpPr/>
            <p:nvPr/>
          </p:nvSpPr>
          <p:spPr>
            <a:xfrm>
              <a:off x="4355976" y="974371"/>
              <a:ext cx="4176464" cy="487506"/>
            </a:xfrm>
            <a:prstGeom prst="rect">
              <a:avLst/>
            </a:prstGeom>
          </p:spPr>
          <p:txBody>
            <a:bodyPr wrap="square">
              <a:spAutoFit/>
            </a:bodyPr>
            <a:lstStyle/>
            <a:p>
              <a:pPr marL="273050" indent="-273050">
                <a:lnSpc>
                  <a:spcPct val="107000"/>
                </a:lnSpc>
                <a:spcAft>
                  <a:spcPts val="600"/>
                </a:spcAft>
              </a:pPr>
              <a:r>
                <a:rPr lang="en-US" sz="2400" b="1" dirty="0">
                  <a:solidFill>
                    <a:srgbClr val="754934"/>
                  </a:solidFill>
                  <a:latin typeface="Calibri" panose="020F0502020204030204" pitchFamily="34" charset="0"/>
                  <a:ea typeface="Calibri" panose="020F0502020204030204" pitchFamily="34" charset="0"/>
                  <a:cs typeface="Times New Roman" panose="02020603050405020304" pitchFamily="18" charset="0"/>
                </a:rPr>
                <a:t>5</a:t>
              </a:r>
              <a:r>
                <a:rPr lang="id-ID" sz="2400" b="1" dirty="0" smtClean="0">
                  <a:solidFill>
                    <a:srgbClr val="754934"/>
                  </a:solidFill>
                  <a:latin typeface="Calibri" panose="020F0502020204030204" pitchFamily="34" charset="0"/>
                  <a:ea typeface="Calibri" panose="020F0502020204030204" pitchFamily="34" charset="0"/>
                  <a:cs typeface="Times New Roman" panose="02020603050405020304" pitchFamily="18" charset="0"/>
                </a:rPr>
                <a:t>. </a:t>
              </a:r>
              <a:r>
                <a:rPr lang="en-US" sz="2400" b="1" dirty="0" err="1" smtClean="0">
                  <a:solidFill>
                    <a:srgbClr val="754934"/>
                  </a:solidFill>
                  <a:latin typeface="Calibri" panose="020F0502020204030204" pitchFamily="34" charset="0"/>
                  <a:ea typeface="Calibri" panose="020F0502020204030204" pitchFamily="34" charset="0"/>
                  <a:cs typeface="Times New Roman" panose="02020603050405020304" pitchFamily="18" charset="0"/>
                </a:rPr>
                <a:t>Timbulnya</a:t>
              </a:r>
              <a:r>
                <a:rPr lang="en-US" sz="2400" b="1" dirty="0" smtClean="0">
                  <a:solidFill>
                    <a:srgbClr val="754934"/>
                  </a:solidFill>
                  <a:latin typeface="Calibri" panose="020F0502020204030204" pitchFamily="34" charset="0"/>
                  <a:ea typeface="Calibri" panose="020F0502020204030204" pitchFamily="34" charset="0"/>
                  <a:cs typeface="Times New Roman" panose="02020603050405020304" pitchFamily="18" charset="0"/>
                </a:rPr>
                <a:t> </a:t>
              </a:r>
              <a:r>
                <a:rPr lang="en-US" sz="2400" b="1" dirty="0" err="1" smtClean="0">
                  <a:solidFill>
                    <a:srgbClr val="754934"/>
                  </a:solidFill>
                  <a:latin typeface="Calibri" panose="020F0502020204030204" pitchFamily="34" charset="0"/>
                  <a:ea typeface="Calibri" panose="020F0502020204030204" pitchFamily="34" charset="0"/>
                  <a:cs typeface="Times New Roman" panose="02020603050405020304" pitchFamily="18" charset="0"/>
                </a:rPr>
                <a:t>Wabah</a:t>
              </a:r>
              <a:r>
                <a:rPr lang="en-US" sz="2400" b="1" dirty="0" smtClean="0">
                  <a:solidFill>
                    <a:srgbClr val="754934"/>
                  </a:solidFill>
                  <a:latin typeface="Calibri" panose="020F0502020204030204" pitchFamily="34" charset="0"/>
                  <a:ea typeface="Calibri" panose="020F0502020204030204" pitchFamily="34" charset="0"/>
                  <a:cs typeface="Times New Roman" panose="02020603050405020304" pitchFamily="18" charset="0"/>
                </a:rPr>
                <a:t> </a:t>
              </a:r>
              <a:r>
                <a:rPr lang="en-US" sz="2400" b="1" dirty="0" err="1" smtClean="0">
                  <a:solidFill>
                    <a:srgbClr val="754934"/>
                  </a:solidFill>
                  <a:latin typeface="Calibri" panose="020F0502020204030204" pitchFamily="34" charset="0"/>
                  <a:ea typeface="Calibri" panose="020F0502020204030204" pitchFamily="34" charset="0"/>
                  <a:cs typeface="Times New Roman" panose="02020603050405020304" pitchFamily="18" charset="0"/>
                </a:rPr>
                <a:t>Penyakit</a:t>
              </a:r>
              <a:endParaRPr lang="en-ID" sz="2400" b="1" dirty="0">
                <a:solidFill>
                  <a:srgbClr val="754934"/>
                </a:solidFill>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9" name="Group 8"/>
          <p:cNvGrpSpPr/>
          <p:nvPr/>
        </p:nvGrpSpPr>
        <p:grpSpPr>
          <a:xfrm>
            <a:off x="122934" y="-236562"/>
            <a:ext cx="3995936" cy="4587974"/>
            <a:chOff x="122934" y="-236562"/>
            <a:chExt cx="3995936" cy="4587974"/>
          </a:xfrm>
        </p:grpSpPr>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r="56300" b="10800"/>
            <a:stretch/>
          </p:blipFill>
          <p:spPr>
            <a:xfrm>
              <a:off x="122934" y="-236562"/>
              <a:ext cx="3995936" cy="4587974"/>
            </a:xfrm>
            <a:prstGeom prst="rect">
              <a:avLst/>
            </a:prstGeom>
          </p:spPr>
        </p:pic>
        <p:sp>
          <p:nvSpPr>
            <p:cNvPr id="8" name="Rectangle 7">
              <a:extLst>
                <a:ext uri="{FF2B5EF4-FFF2-40B4-BE49-F238E27FC236}">
                  <a16:creationId xmlns:a16="http://schemas.microsoft.com/office/drawing/2014/main" id="{F873EA50-0368-C353-6925-8B0A846D3C0C}"/>
                </a:ext>
              </a:extLst>
            </p:cNvPr>
            <p:cNvSpPr/>
            <p:nvPr/>
          </p:nvSpPr>
          <p:spPr>
            <a:xfrm>
              <a:off x="1642869" y="3946990"/>
              <a:ext cx="1585690" cy="215444"/>
            </a:xfrm>
            <a:prstGeom prst="rect">
              <a:avLst/>
            </a:prstGeom>
          </p:spPr>
          <p:txBody>
            <a:bodyPr wrap="none">
              <a:spAutoFit/>
            </a:bodyPr>
            <a:lstStyle/>
            <a:p>
              <a:r>
                <a:rPr lang="en-US" sz="800" dirty="0" err="1" smtClean="0"/>
                <a:t>Sumber</a:t>
              </a:r>
              <a:r>
                <a:rPr lang="en-US" sz="800" dirty="0" smtClean="0"/>
                <a:t>: </a:t>
              </a:r>
              <a:r>
                <a:rPr lang="en-US" sz="800" i="1" dirty="0" smtClean="0"/>
                <a:t>commons.wikimedia.org</a:t>
              </a:r>
              <a:endParaRPr lang="en-US" sz="800" dirty="0"/>
            </a:p>
          </p:txBody>
        </p:sp>
      </p:grpSp>
    </p:spTree>
    <p:extLst>
      <p:ext uri="{BB962C8B-B14F-4D97-AF65-F5344CB8AC3E}">
        <p14:creationId xmlns:p14="http://schemas.microsoft.com/office/powerpoint/2010/main" val="2177212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0"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8CDA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C69591B-4DDD-4488-ADBB-B6C3DB901560}"/>
              </a:ext>
            </a:extLst>
          </p:cNvPr>
          <p:cNvGrpSpPr/>
          <p:nvPr/>
        </p:nvGrpSpPr>
        <p:grpSpPr>
          <a:xfrm>
            <a:off x="691125" y="146149"/>
            <a:ext cx="8369496" cy="793721"/>
            <a:chOff x="228600" y="132143"/>
            <a:chExt cx="8369496" cy="793721"/>
          </a:xfrm>
        </p:grpSpPr>
        <p:sp>
          <p:nvSpPr>
            <p:cNvPr id="3" name="テキスト プレースホルダー 6">
              <a:extLst>
                <a:ext uri="{FF2B5EF4-FFF2-40B4-BE49-F238E27FC236}">
                  <a16:creationId xmlns:a16="http://schemas.microsoft.com/office/drawing/2014/main" id="{47502705-4497-41E2-9B48-ADB03CD55088}"/>
                </a:ext>
              </a:extLst>
            </p:cNvPr>
            <p:cNvSpPr txBox="1">
              <a:spLocks/>
            </p:cNvSpPr>
            <p:nvPr/>
          </p:nvSpPr>
          <p:spPr>
            <a:xfrm>
              <a:off x="914400" y="132143"/>
              <a:ext cx="7683696"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id-ID" b="1" dirty="0">
                  <a:solidFill>
                    <a:schemeClr val="tx1"/>
                  </a:solidFill>
                  <a:latin typeface="Calibri" panose="020F0502020204030204" pitchFamily="34" charset="0"/>
                </a:rPr>
                <a:t>Solusi Mengatasi Pemanasan Global</a:t>
              </a:r>
              <a:endParaRPr lang="en-US" b="1" dirty="0">
                <a:solidFill>
                  <a:schemeClr val="tx1"/>
                </a:solidFill>
                <a:latin typeface="Calibri" panose="020F0502020204030204" pitchFamily="34" charset="0"/>
              </a:endParaRPr>
            </a:p>
          </p:txBody>
        </p:sp>
        <p:sp>
          <p:nvSpPr>
            <p:cNvPr id="4" name="テキスト プレースホルダー 5">
              <a:extLst>
                <a:ext uri="{FF2B5EF4-FFF2-40B4-BE49-F238E27FC236}">
                  <a16:creationId xmlns:a16="http://schemas.microsoft.com/office/drawing/2014/main" id="{7F66597D-7C1A-405B-A621-9250A8C08138}"/>
                </a:ext>
              </a:extLst>
            </p:cNvPr>
            <p:cNvSpPr txBox="1">
              <a:spLocks/>
            </p:cNvSpPr>
            <p:nvPr/>
          </p:nvSpPr>
          <p:spPr>
            <a:xfrm>
              <a:off x="228600" y="285601"/>
              <a:ext cx="699120" cy="466080"/>
            </a:xfrm>
            <a:prstGeom prst="rect">
              <a:avLst/>
            </a:prstGeom>
            <a:solidFill>
              <a:srgbClr val="E38281"/>
            </a:solidFill>
            <a:ln>
              <a:noFill/>
            </a:ln>
          </p:spPr>
          <p:txBody>
            <a:bodyPr vert="horz" lIns="163275" tIns="81638" rIns="163275" bIns="81638" rtlCol="0">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Route 159 UltraLight"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ctr" defTabSz="1632713">
                <a:defRPr/>
              </a:pPr>
              <a:endParaRPr lang="ja-JP" altLang="en-US" sz="2000" b="1" dirty="0">
                <a:solidFill>
                  <a:schemeClr val="bg1"/>
                </a:solidFill>
                <a:latin typeface="+mn-lt"/>
              </a:endParaRPr>
            </a:p>
          </p:txBody>
        </p:sp>
        <p:sp>
          <p:nvSpPr>
            <p:cNvPr id="5" name="直角三角形 10">
              <a:extLst>
                <a:ext uri="{FF2B5EF4-FFF2-40B4-BE49-F238E27FC236}">
                  <a16:creationId xmlns:a16="http://schemas.microsoft.com/office/drawing/2014/main" id="{1B542BBE-F4EA-46B9-A049-A70F7B06CCCF}"/>
                </a:ext>
              </a:extLst>
            </p:cNvPr>
            <p:cNvSpPr/>
            <p:nvPr/>
          </p:nvSpPr>
          <p:spPr>
            <a:xfrm rot="5400000">
              <a:off x="694423" y="692567"/>
              <a:ext cx="186433" cy="280161"/>
            </a:xfrm>
            <a:prstGeom prst="rtTriangle">
              <a:avLst/>
            </a:prstGeom>
            <a:solidFill>
              <a:schemeClr val="accent1">
                <a:lumMod val="75000"/>
              </a:schemeClr>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6" name="正方形/長方形 15">
              <a:extLst>
                <a:ext uri="{FF2B5EF4-FFF2-40B4-BE49-F238E27FC236}">
                  <a16:creationId xmlns:a16="http://schemas.microsoft.com/office/drawing/2014/main" id="{57DC62A0-338C-462D-955E-1DD70283263E}"/>
                </a:ext>
              </a:extLst>
            </p:cNvPr>
            <p:cNvSpPr/>
            <p:nvPr/>
          </p:nvSpPr>
          <p:spPr>
            <a:xfrm>
              <a:off x="1005737" y="701031"/>
              <a:ext cx="6228000" cy="45719"/>
            </a:xfrm>
            <a:prstGeom prst="rect">
              <a:avLst/>
            </a:prstGeom>
            <a:solidFill>
              <a:srgbClr val="376092"/>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7" name="TextBox 6">
              <a:extLst>
                <a:ext uri="{FF2B5EF4-FFF2-40B4-BE49-F238E27FC236}">
                  <a16:creationId xmlns:a16="http://schemas.microsoft.com/office/drawing/2014/main" id="{B212A415-2C76-476C-9864-670DA094215C}"/>
                </a:ext>
              </a:extLst>
            </p:cNvPr>
            <p:cNvSpPr txBox="1"/>
            <p:nvPr/>
          </p:nvSpPr>
          <p:spPr>
            <a:xfrm>
              <a:off x="376823" y="254009"/>
              <a:ext cx="410690" cy="523220"/>
            </a:xfrm>
            <a:prstGeom prst="rect">
              <a:avLst/>
            </a:prstGeom>
            <a:noFill/>
          </p:spPr>
          <p:txBody>
            <a:bodyPr wrap="none" rtlCol="0">
              <a:spAutoFit/>
            </a:bodyPr>
            <a:lstStyle/>
            <a:p>
              <a:r>
                <a:rPr lang="en-US" sz="2800" b="1" dirty="0" smtClean="0">
                  <a:solidFill>
                    <a:schemeClr val="bg1"/>
                  </a:solidFill>
                  <a:latin typeface="Calibri" panose="020F0502020204030204" pitchFamily="34" charset="0"/>
                </a:rPr>
                <a:t>D</a:t>
              </a:r>
              <a:endParaRPr lang="en-US" sz="2800" b="1" dirty="0">
                <a:solidFill>
                  <a:schemeClr val="bg1"/>
                </a:solidFill>
                <a:latin typeface="Calibri" panose="020F0502020204030204" pitchFamily="34" charset="0"/>
              </a:endParaRPr>
            </a:p>
          </p:txBody>
        </p:sp>
      </p:grpSp>
      <p:pic>
        <p:nvPicPr>
          <p:cNvPr id="13" name="Picture 12"/>
          <p:cNvPicPr>
            <a:picLocks noChangeAspect="1"/>
          </p:cNvPicPr>
          <p:nvPr/>
        </p:nvPicPr>
        <p:blipFill rotWithShape="1">
          <a:blip r:embed="rId2">
            <a:extLst>
              <a:ext uri="{28A0092B-C50C-407E-A947-70E740481C1C}">
                <a14:useLocalDpi xmlns:a14="http://schemas.microsoft.com/office/drawing/2010/main" val="0"/>
              </a:ext>
            </a:extLst>
          </a:blip>
          <a:srcRect l="31101" t="35000" r="5113" b="11801"/>
          <a:stretch/>
        </p:blipFill>
        <p:spPr>
          <a:xfrm>
            <a:off x="467544" y="970566"/>
            <a:ext cx="7674537" cy="3600400"/>
          </a:xfrm>
          <a:prstGeom prst="rect">
            <a:avLst/>
          </a:prstGeom>
        </p:spPr>
      </p:pic>
      <p:sp>
        <p:nvSpPr>
          <p:cNvPr id="14" name="Rectangle 13"/>
          <p:cNvSpPr/>
          <p:nvPr/>
        </p:nvSpPr>
        <p:spPr>
          <a:xfrm>
            <a:off x="656507" y="1238438"/>
            <a:ext cx="6442648" cy="3016210"/>
          </a:xfrm>
          <a:prstGeom prst="rect">
            <a:avLst/>
          </a:prstGeom>
        </p:spPr>
        <p:txBody>
          <a:bodyPr wrap="square">
            <a:spAutoFit/>
          </a:bodyPr>
          <a:lstStyle/>
          <a:p>
            <a:pPr marL="342900" indent="-342900">
              <a:spcAft>
                <a:spcPts val="600"/>
              </a:spcAft>
              <a:buFont typeface="Wingdings" panose="05000000000000000000" pitchFamily="2" charset="2"/>
              <a:buChar char="§"/>
            </a:pPr>
            <a:r>
              <a:rPr lang="en-ID" dirty="0" err="1">
                <a:latin typeface="Calibri" panose="020F0502020204030204" pitchFamily="34" charset="0"/>
                <a:ea typeface="Calibri" panose="020F0502020204030204" pitchFamily="34" charset="0"/>
                <a:cs typeface="Times New Roman" panose="02020603050405020304" pitchFamily="18" charset="0"/>
              </a:rPr>
              <a:t>Mengurangi</a:t>
            </a:r>
            <a:r>
              <a:rPr lang="en-ID" dirty="0">
                <a:latin typeface="Calibri" panose="020F0502020204030204" pitchFamily="34" charset="0"/>
                <a:ea typeface="Calibri" panose="020F0502020204030204" pitchFamily="34" charset="0"/>
                <a:cs typeface="Times New Roman" panose="02020603050405020304" pitchFamily="18" charset="0"/>
              </a:rPr>
              <a:t> </a:t>
            </a:r>
            <a:r>
              <a:rPr lang="en-ID" dirty="0" err="1">
                <a:latin typeface="Calibri" panose="020F0502020204030204" pitchFamily="34" charset="0"/>
                <a:ea typeface="Calibri" panose="020F0502020204030204" pitchFamily="34" charset="0"/>
                <a:cs typeface="Times New Roman" panose="02020603050405020304" pitchFamily="18" charset="0"/>
              </a:rPr>
              <a:t>konsumsi</a:t>
            </a:r>
            <a:r>
              <a:rPr lang="en-ID" dirty="0">
                <a:latin typeface="Calibri" panose="020F0502020204030204" pitchFamily="34" charset="0"/>
                <a:ea typeface="Calibri" panose="020F0502020204030204" pitchFamily="34" charset="0"/>
                <a:cs typeface="Times New Roman" panose="02020603050405020304" pitchFamily="18" charset="0"/>
              </a:rPr>
              <a:t> </a:t>
            </a:r>
            <a:r>
              <a:rPr lang="en-ID" dirty="0" err="1">
                <a:latin typeface="Calibri" panose="020F0502020204030204" pitchFamily="34" charset="0"/>
                <a:ea typeface="Calibri" panose="020F0502020204030204" pitchFamily="34" charset="0"/>
                <a:cs typeface="Times New Roman" panose="02020603050405020304" pitchFamily="18" charset="0"/>
              </a:rPr>
              <a:t>daging</a:t>
            </a:r>
            <a:r>
              <a:rPr lang="en-ID" dirty="0">
                <a:latin typeface="Calibri" panose="020F0502020204030204" pitchFamily="34" charset="0"/>
                <a:ea typeface="Calibri" panose="020F0502020204030204" pitchFamily="34" charset="0"/>
                <a:cs typeface="Times New Roman" panose="02020603050405020304" pitchFamily="18" charset="0"/>
              </a:rPr>
              <a:t> </a:t>
            </a:r>
            <a:r>
              <a:rPr lang="en-ID" dirty="0" err="1">
                <a:latin typeface="Calibri" panose="020F0502020204030204" pitchFamily="34" charset="0"/>
                <a:ea typeface="Calibri" panose="020F0502020204030204" pitchFamily="34" charset="0"/>
                <a:cs typeface="Times New Roman" panose="02020603050405020304" pitchFamily="18" charset="0"/>
              </a:rPr>
              <a:t>dan</a:t>
            </a:r>
            <a:r>
              <a:rPr lang="en-ID" dirty="0">
                <a:latin typeface="Calibri" panose="020F0502020204030204" pitchFamily="34" charset="0"/>
                <a:ea typeface="Calibri" panose="020F0502020204030204" pitchFamily="34" charset="0"/>
                <a:cs typeface="Times New Roman" panose="02020603050405020304" pitchFamily="18" charset="0"/>
              </a:rPr>
              <a:t> </a:t>
            </a:r>
            <a:r>
              <a:rPr lang="en-ID" dirty="0" err="1">
                <a:latin typeface="Calibri" panose="020F0502020204030204" pitchFamily="34" charset="0"/>
                <a:ea typeface="Calibri" panose="020F0502020204030204" pitchFamily="34" charset="0"/>
                <a:cs typeface="Times New Roman" panose="02020603050405020304" pitchFamily="18" charset="0"/>
              </a:rPr>
              <a:t>menggantinya</a:t>
            </a:r>
            <a:r>
              <a:rPr lang="en-ID" dirty="0">
                <a:latin typeface="Calibri" panose="020F0502020204030204" pitchFamily="34" charset="0"/>
                <a:ea typeface="Calibri" panose="020F0502020204030204" pitchFamily="34" charset="0"/>
                <a:cs typeface="Times New Roman" panose="02020603050405020304" pitchFamily="18" charset="0"/>
              </a:rPr>
              <a:t> </a:t>
            </a:r>
            <a:r>
              <a:rPr lang="en-ID" dirty="0" err="1">
                <a:latin typeface="Calibri" panose="020F0502020204030204" pitchFamily="34" charset="0"/>
                <a:ea typeface="Calibri" panose="020F0502020204030204" pitchFamily="34" charset="0"/>
                <a:cs typeface="Times New Roman" panose="02020603050405020304" pitchFamily="18" charset="0"/>
              </a:rPr>
              <a:t>dengan</a:t>
            </a:r>
            <a:r>
              <a:rPr lang="en-ID" dirty="0">
                <a:latin typeface="Calibri" panose="020F0502020204030204" pitchFamily="34" charset="0"/>
                <a:ea typeface="Calibri" panose="020F0502020204030204" pitchFamily="34" charset="0"/>
                <a:cs typeface="Times New Roman" panose="02020603050405020304" pitchFamily="18" charset="0"/>
              </a:rPr>
              <a:t> </a:t>
            </a:r>
            <a:r>
              <a:rPr lang="en-ID" dirty="0" err="1">
                <a:latin typeface="Calibri" panose="020F0502020204030204" pitchFamily="34" charset="0"/>
                <a:ea typeface="Calibri" panose="020F0502020204030204" pitchFamily="34" charset="0"/>
                <a:cs typeface="Times New Roman" panose="02020603050405020304" pitchFamily="18" charset="0"/>
              </a:rPr>
              <a:t>sumber</a:t>
            </a:r>
            <a:r>
              <a:rPr lang="en-ID" dirty="0">
                <a:latin typeface="Calibri" panose="020F0502020204030204" pitchFamily="34" charset="0"/>
                <a:ea typeface="Calibri" panose="020F0502020204030204" pitchFamily="34" charset="0"/>
                <a:cs typeface="Times New Roman" panose="02020603050405020304" pitchFamily="18" charset="0"/>
              </a:rPr>
              <a:t> </a:t>
            </a:r>
            <a:r>
              <a:rPr lang="en-ID" dirty="0" err="1">
                <a:latin typeface="Calibri" panose="020F0502020204030204" pitchFamily="34" charset="0"/>
                <a:ea typeface="Calibri" panose="020F0502020204030204" pitchFamily="34" charset="0"/>
                <a:cs typeface="Times New Roman" panose="02020603050405020304" pitchFamily="18" charset="0"/>
              </a:rPr>
              <a:t>makanan</a:t>
            </a:r>
            <a:r>
              <a:rPr lang="en-ID" dirty="0">
                <a:latin typeface="Calibri" panose="020F0502020204030204" pitchFamily="34" charset="0"/>
                <a:ea typeface="Calibri" panose="020F0502020204030204" pitchFamily="34" charset="0"/>
                <a:cs typeface="Times New Roman" panose="02020603050405020304" pitchFamily="18" charset="0"/>
              </a:rPr>
              <a:t> </a:t>
            </a:r>
            <a:r>
              <a:rPr lang="en-ID" dirty="0" err="1">
                <a:latin typeface="Calibri" panose="020F0502020204030204" pitchFamily="34" charset="0"/>
                <a:ea typeface="Calibri" panose="020F0502020204030204" pitchFamily="34" charset="0"/>
                <a:cs typeface="Times New Roman" panose="02020603050405020304" pitchFamily="18" charset="0"/>
              </a:rPr>
              <a:t>nabati</a:t>
            </a:r>
            <a:r>
              <a:rPr lang="id-ID" dirty="0">
                <a:latin typeface="Calibri" panose="020F0502020204030204" pitchFamily="34" charset="0"/>
                <a:ea typeface="Calibri" panose="020F0502020204030204" pitchFamily="34" charset="0"/>
                <a:cs typeface="Times New Roman" panose="02020603050405020304" pitchFamily="18" charset="0"/>
              </a:rPr>
              <a:t>, karena p</a:t>
            </a:r>
            <a:r>
              <a:rPr lang="en-ID" dirty="0" err="1">
                <a:latin typeface="Calibri" panose="020F0502020204030204" pitchFamily="34" charset="0"/>
                <a:ea typeface="Calibri" panose="020F0502020204030204" pitchFamily="34" charset="0"/>
                <a:cs typeface="Times New Roman" panose="02020603050405020304" pitchFamily="18" charset="0"/>
              </a:rPr>
              <a:t>ola</a:t>
            </a:r>
            <a:r>
              <a:rPr lang="en-ID" dirty="0">
                <a:latin typeface="Calibri" panose="020F0502020204030204" pitchFamily="34" charset="0"/>
                <a:ea typeface="Calibri" panose="020F0502020204030204" pitchFamily="34" charset="0"/>
                <a:cs typeface="Times New Roman" panose="02020603050405020304" pitchFamily="18" charset="0"/>
              </a:rPr>
              <a:t> </a:t>
            </a:r>
            <a:r>
              <a:rPr lang="en-ID" dirty="0" err="1">
                <a:latin typeface="Calibri" panose="020F0502020204030204" pitchFamily="34" charset="0"/>
                <a:ea typeface="Calibri" panose="020F0502020204030204" pitchFamily="34" charset="0"/>
                <a:cs typeface="Times New Roman" panose="02020603050405020304" pitchFamily="18" charset="0"/>
              </a:rPr>
              <a:t>konsumsi</a:t>
            </a:r>
            <a:r>
              <a:rPr lang="en-ID" dirty="0">
                <a:latin typeface="Calibri" panose="020F0502020204030204" pitchFamily="34" charset="0"/>
                <a:ea typeface="Calibri" panose="020F0502020204030204" pitchFamily="34" charset="0"/>
                <a:cs typeface="Times New Roman" panose="02020603050405020304" pitchFamily="18" charset="0"/>
              </a:rPr>
              <a:t> </a:t>
            </a:r>
            <a:r>
              <a:rPr lang="en-ID" dirty="0" err="1">
                <a:latin typeface="Calibri" panose="020F0502020204030204" pitchFamily="34" charset="0"/>
                <a:ea typeface="Calibri" panose="020F0502020204030204" pitchFamily="34" charset="0"/>
                <a:cs typeface="Times New Roman" panose="02020603050405020304" pitchFamily="18" charset="0"/>
              </a:rPr>
              <a:t>daging</a:t>
            </a:r>
            <a:r>
              <a:rPr lang="en-ID" dirty="0">
                <a:latin typeface="Calibri" panose="020F0502020204030204" pitchFamily="34" charset="0"/>
                <a:ea typeface="Calibri" panose="020F0502020204030204" pitchFamily="34" charset="0"/>
                <a:cs typeface="Times New Roman" panose="02020603050405020304" pitchFamily="18" charset="0"/>
              </a:rPr>
              <a:t> </a:t>
            </a:r>
            <a:r>
              <a:rPr lang="en-ID" dirty="0" err="1">
                <a:latin typeface="Calibri" panose="020F0502020204030204" pitchFamily="34" charset="0"/>
                <a:ea typeface="Calibri" panose="020F0502020204030204" pitchFamily="34" charset="0"/>
                <a:cs typeface="Times New Roman" panose="02020603050405020304" pitchFamily="18" charset="0"/>
              </a:rPr>
              <a:t>untuk</a:t>
            </a:r>
            <a:r>
              <a:rPr lang="en-ID" dirty="0">
                <a:latin typeface="Calibri" panose="020F0502020204030204" pitchFamily="34" charset="0"/>
                <a:ea typeface="Calibri" panose="020F0502020204030204" pitchFamily="34" charset="0"/>
                <a:cs typeface="Times New Roman" panose="02020603050405020304" pitchFamily="18" charset="0"/>
              </a:rPr>
              <a:t> </a:t>
            </a:r>
            <a:r>
              <a:rPr lang="en-ID" dirty="0" err="1">
                <a:latin typeface="Calibri" panose="020F0502020204030204" pitchFamily="34" charset="0"/>
                <a:ea typeface="Calibri" panose="020F0502020204030204" pitchFamily="34" charset="0"/>
                <a:cs typeface="Times New Roman" panose="02020603050405020304" pitchFamily="18" charset="0"/>
              </a:rPr>
              <a:t>setiap</a:t>
            </a:r>
            <a:r>
              <a:rPr lang="en-ID" dirty="0">
                <a:latin typeface="Calibri" panose="020F0502020204030204" pitchFamily="34" charset="0"/>
                <a:ea typeface="Calibri" panose="020F0502020204030204" pitchFamily="34" charset="0"/>
                <a:cs typeface="Times New Roman" panose="02020603050405020304" pitchFamily="18" charset="0"/>
              </a:rPr>
              <a:t> orang per </a:t>
            </a:r>
            <a:r>
              <a:rPr lang="en-ID" dirty="0" err="1">
                <a:latin typeface="Calibri" panose="020F0502020204030204" pitchFamily="34" charset="0"/>
                <a:ea typeface="Calibri" panose="020F0502020204030204" pitchFamily="34" charset="0"/>
                <a:cs typeface="Times New Roman" panose="02020603050405020304" pitchFamily="18" charset="0"/>
              </a:rPr>
              <a:t>tahunnya</a:t>
            </a:r>
            <a:r>
              <a:rPr lang="en-ID" dirty="0">
                <a:latin typeface="Calibri" panose="020F0502020204030204" pitchFamily="34" charset="0"/>
                <a:ea typeface="Calibri" panose="020F0502020204030204" pitchFamily="34" charset="0"/>
                <a:cs typeface="Times New Roman" panose="02020603050405020304" pitchFamily="18" charset="0"/>
              </a:rPr>
              <a:t> </a:t>
            </a:r>
            <a:r>
              <a:rPr lang="en-ID" dirty="0" err="1">
                <a:latin typeface="Calibri" panose="020F0502020204030204" pitchFamily="34" charset="0"/>
                <a:ea typeface="Calibri" panose="020F0502020204030204" pitchFamily="34" charset="0"/>
                <a:cs typeface="Times New Roman" panose="02020603050405020304" pitchFamily="18" charset="0"/>
              </a:rPr>
              <a:t>menyumbang</a:t>
            </a:r>
            <a:r>
              <a:rPr lang="en-ID" dirty="0">
                <a:latin typeface="Calibri" panose="020F0502020204030204" pitchFamily="34" charset="0"/>
                <a:ea typeface="Calibri" panose="020F0502020204030204" pitchFamily="34" charset="0"/>
                <a:cs typeface="Times New Roman" panose="02020603050405020304" pitchFamily="18" charset="0"/>
              </a:rPr>
              <a:t> 6.700 kg C</a:t>
            </a:r>
            <a:r>
              <a:rPr lang="id-ID" dirty="0">
                <a:latin typeface="Calibri" panose="020F0502020204030204" pitchFamily="34" charset="0"/>
                <a:ea typeface="Calibri" panose="020F0502020204030204" pitchFamily="34" charset="0"/>
                <a:cs typeface="Times New Roman" panose="02020603050405020304" pitchFamily="18" charset="0"/>
              </a:rPr>
              <a:t>O</a:t>
            </a:r>
            <a:r>
              <a:rPr lang="id-ID" baseline="-25000" dirty="0">
                <a:latin typeface="Calibri" panose="020F0502020204030204" pitchFamily="34" charset="0"/>
                <a:ea typeface="Calibri" panose="020F0502020204030204" pitchFamily="34" charset="0"/>
                <a:cs typeface="Times New Roman" panose="02020603050405020304" pitchFamily="18" charset="0"/>
              </a:rPr>
              <a:t>2.</a:t>
            </a:r>
            <a:r>
              <a:rPr lang="en-ID" dirty="0">
                <a:latin typeface="Calibri" panose="020F0502020204030204" pitchFamily="34" charset="0"/>
                <a:ea typeface="Calibri" panose="020F0502020204030204" pitchFamily="34" charset="0"/>
                <a:cs typeface="Times New Roman" panose="02020603050405020304" pitchFamily="18" charset="0"/>
              </a:rPr>
              <a:t> </a:t>
            </a:r>
            <a:endParaRPr lang="id-ID" dirty="0">
              <a:latin typeface="Calibri" panose="020F0502020204030204" pitchFamily="34" charset="0"/>
              <a:ea typeface="Calibri" panose="020F0502020204030204" pitchFamily="34" charset="0"/>
              <a:cs typeface="Times New Roman" panose="02020603050405020304" pitchFamily="18" charset="0"/>
            </a:endParaRPr>
          </a:p>
          <a:p>
            <a:pPr marL="342900" indent="-342900">
              <a:spcAft>
                <a:spcPts val="600"/>
              </a:spcAft>
              <a:buFont typeface="Wingdings" panose="05000000000000000000" pitchFamily="2" charset="2"/>
              <a:buChar char="§"/>
            </a:pPr>
            <a:r>
              <a:rPr lang="en-ID" dirty="0" err="1">
                <a:latin typeface="Calibri" panose="020F0502020204030204" pitchFamily="34" charset="0"/>
                <a:ea typeface="Calibri" panose="020F0502020204030204" pitchFamily="34" charset="0"/>
                <a:cs typeface="Times New Roman" panose="02020603050405020304" pitchFamily="18" charset="0"/>
              </a:rPr>
              <a:t>Penanaman</a:t>
            </a:r>
            <a:r>
              <a:rPr lang="en-ID" dirty="0">
                <a:latin typeface="Calibri" panose="020F0502020204030204" pitchFamily="34" charset="0"/>
                <a:ea typeface="Calibri" panose="020F0502020204030204" pitchFamily="34" charset="0"/>
                <a:cs typeface="Times New Roman" panose="02020603050405020304" pitchFamily="18" charset="0"/>
              </a:rPr>
              <a:t> </a:t>
            </a:r>
            <a:r>
              <a:rPr lang="en-ID" dirty="0" err="1">
                <a:latin typeface="Calibri" panose="020F0502020204030204" pitchFamily="34" charset="0"/>
                <a:ea typeface="Calibri" panose="020F0502020204030204" pitchFamily="34" charset="0"/>
                <a:cs typeface="Times New Roman" panose="02020603050405020304" pitchFamily="18" charset="0"/>
              </a:rPr>
              <a:t>hutan</a:t>
            </a:r>
            <a:r>
              <a:rPr lang="en-ID" dirty="0">
                <a:latin typeface="Calibri" panose="020F0502020204030204" pitchFamily="34" charset="0"/>
                <a:ea typeface="Calibri" panose="020F0502020204030204" pitchFamily="34" charset="0"/>
                <a:cs typeface="Times New Roman" panose="02020603050405020304" pitchFamily="18" charset="0"/>
              </a:rPr>
              <a:t> </a:t>
            </a:r>
            <a:r>
              <a:rPr lang="en-ID" dirty="0" err="1">
                <a:latin typeface="Calibri" panose="020F0502020204030204" pitchFamily="34" charset="0"/>
                <a:ea typeface="Calibri" panose="020F0502020204030204" pitchFamily="34" charset="0"/>
                <a:cs typeface="Times New Roman" panose="02020603050405020304" pitchFamily="18" charset="0"/>
              </a:rPr>
              <a:t>kembali</a:t>
            </a:r>
            <a:r>
              <a:rPr lang="en-ID" dirty="0">
                <a:latin typeface="Calibri" panose="020F0502020204030204" pitchFamily="34" charset="0"/>
                <a:ea typeface="Calibri" panose="020F0502020204030204" pitchFamily="34" charset="0"/>
                <a:cs typeface="Times New Roman" panose="02020603050405020304" pitchFamily="18" charset="0"/>
              </a:rPr>
              <a:t> </a:t>
            </a:r>
            <a:r>
              <a:rPr lang="en-ID" dirty="0" err="1">
                <a:latin typeface="Calibri" panose="020F0502020204030204" pitchFamily="34" charset="0"/>
                <a:ea typeface="Calibri" panose="020F0502020204030204" pitchFamily="34" charset="0"/>
                <a:cs typeface="Times New Roman" panose="02020603050405020304" pitchFamily="18" charset="0"/>
              </a:rPr>
              <a:t>atau</a:t>
            </a:r>
            <a:r>
              <a:rPr lang="en-ID" dirty="0">
                <a:latin typeface="Calibri" panose="020F0502020204030204" pitchFamily="34" charset="0"/>
                <a:ea typeface="Calibri" panose="020F0502020204030204" pitchFamily="34" charset="0"/>
                <a:cs typeface="Times New Roman" panose="02020603050405020304" pitchFamily="18" charset="0"/>
              </a:rPr>
              <a:t> </a:t>
            </a:r>
            <a:r>
              <a:rPr lang="en-ID" dirty="0" err="1">
                <a:latin typeface="Calibri" panose="020F0502020204030204" pitchFamily="34" charset="0"/>
                <a:ea typeface="Calibri" panose="020F0502020204030204" pitchFamily="34" charset="0"/>
                <a:cs typeface="Times New Roman" panose="02020603050405020304" pitchFamily="18" charset="0"/>
              </a:rPr>
              <a:t>reboisasi</a:t>
            </a:r>
            <a:r>
              <a:rPr lang="en-ID" dirty="0">
                <a:latin typeface="Calibri" panose="020F0502020204030204" pitchFamily="34" charset="0"/>
                <a:ea typeface="Calibri" panose="020F0502020204030204" pitchFamily="34" charset="0"/>
                <a:cs typeface="Times New Roman" panose="02020603050405020304" pitchFamily="18" charset="0"/>
              </a:rPr>
              <a:t>, </a:t>
            </a:r>
            <a:r>
              <a:rPr lang="en-ID" dirty="0" err="1">
                <a:latin typeface="Calibri" panose="020F0502020204030204" pitchFamily="34" charset="0"/>
                <a:ea typeface="Calibri" panose="020F0502020204030204" pitchFamily="34" charset="0"/>
                <a:cs typeface="Times New Roman" panose="02020603050405020304" pitchFamily="18" charset="0"/>
              </a:rPr>
              <a:t>karena</a:t>
            </a:r>
            <a:r>
              <a:rPr lang="en-ID" dirty="0">
                <a:latin typeface="Calibri" panose="020F0502020204030204" pitchFamily="34" charset="0"/>
                <a:ea typeface="Calibri" panose="020F0502020204030204" pitchFamily="34" charset="0"/>
                <a:cs typeface="Times New Roman" panose="02020603050405020304" pitchFamily="18" charset="0"/>
              </a:rPr>
              <a:t> </a:t>
            </a:r>
            <a:r>
              <a:rPr lang="en-ID" dirty="0" err="1">
                <a:latin typeface="Calibri" panose="020F0502020204030204" pitchFamily="34" charset="0"/>
                <a:ea typeface="Calibri" panose="020F0502020204030204" pitchFamily="34" charset="0"/>
                <a:cs typeface="Times New Roman" panose="02020603050405020304" pitchFamily="18" charset="0"/>
              </a:rPr>
              <a:t>hutan</a:t>
            </a:r>
            <a:r>
              <a:rPr lang="en-ID" dirty="0">
                <a:latin typeface="Calibri" panose="020F0502020204030204" pitchFamily="34" charset="0"/>
                <a:ea typeface="Calibri" panose="020F0502020204030204" pitchFamily="34" charset="0"/>
                <a:cs typeface="Times New Roman" panose="02020603050405020304" pitchFamily="18" charset="0"/>
              </a:rPr>
              <a:t> </a:t>
            </a:r>
            <a:r>
              <a:rPr lang="en-ID" dirty="0" err="1">
                <a:latin typeface="Calibri" panose="020F0502020204030204" pitchFamily="34" charset="0"/>
                <a:ea typeface="Calibri" panose="020F0502020204030204" pitchFamily="34" charset="0"/>
                <a:cs typeface="Times New Roman" panose="02020603050405020304" pitchFamily="18" charset="0"/>
              </a:rPr>
              <a:t>memiliki</a:t>
            </a:r>
            <a:r>
              <a:rPr lang="en-ID" dirty="0">
                <a:latin typeface="Calibri" panose="020F0502020204030204" pitchFamily="34" charset="0"/>
                <a:ea typeface="Calibri" panose="020F0502020204030204" pitchFamily="34" charset="0"/>
                <a:cs typeface="Times New Roman" panose="02020603050405020304" pitchFamily="18" charset="0"/>
              </a:rPr>
              <a:t> </a:t>
            </a:r>
            <a:r>
              <a:rPr lang="en-ID" dirty="0" err="1">
                <a:latin typeface="Calibri" panose="020F0502020204030204" pitchFamily="34" charset="0"/>
                <a:ea typeface="Calibri" panose="020F0502020204030204" pitchFamily="34" charset="0"/>
                <a:cs typeface="Times New Roman" panose="02020603050405020304" pitchFamily="18" charset="0"/>
              </a:rPr>
              <a:t>fungsi</a:t>
            </a:r>
            <a:r>
              <a:rPr lang="en-ID" dirty="0">
                <a:latin typeface="Calibri" panose="020F0502020204030204" pitchFamily="34" charset="0"/>
                <a:ea typeface="Calibri" panose="020F0502020204030204" pitchFamily="34" charset="0"/>
                <a:cs typeface="Times New Roman" panose="02020603050405020304" pitchFamily="18" charset="0"/>
              </a:rPr>
              <a:t> vital </a:t>
            </a:r>
            <a:r>
              <a:rPr lang="en-ID" dirty="0" err="1">
                <a:latin typeface="Calibri" panose="020F0502020204030204" pitchFamily="34" charset="0"/>
                <a:ea typeface="Calibri" panose="020F0502020204030204" pitchFamily="34" charset="0"/>
                <a:cs typeface="Times New Roman" panose="02020603050405020304" pitchFamily="18" charset="0"/>
              </a:rPr>
              <a:t>bagi</a:t>
            </a:r>
            <a:r>
              <a:rPr lang="en-ID" dirty="0">
                <a:latin typeface="Calibri" panose="020F0502020204030204" pitchFamily="34" charset="0"/>
                <a:ea typeface="Calibri" panose="020F0502020204030204" pitchFamily="34" charset="0"/>
                <a:cs typeface="Times New Roman" panose="02020603050405020304" pitchFamily="18" charset="0"/>
              </a:rPr>
              <a:t> </a:t>
            </a:r>
            <a:r>
              <a:rPr lang="en-ID" dirty="0" err="1">
                <a:latin typeface="Calibri" panose="020F0502020204030204" pitchFamily="34" charset="0"/>
                <a:ea typeface="Calibri" panose="020F0502020204030204" pitchFamily="34" charset="0"/>
                <a:cs typeface="Times New Roman" panose="02020603050405020304" pitchFamily="18" charset="0"/>
              </a:rPr>
              <a:t>kelangsungan</a:t>
            </a:r>
            <a:r>
              <a:rPr lang="en-ID" dirty="0">
                <a:latin typeface="Calibri" panose="020F0502020204030204" pitchFamily="34" charset="0"/>
                <a:ea typeface="Calibri" panose="020F0502020204030204" pitchFamily="34" charset="0"/>
                <a:cs typeface="Times New Roman" panose="02020603050405020304" pitchFamily="18" charset="0"/>
              </a:rPr>
              <a:t> </a:t>
            </a:r>
            <a:r>
              <a:rPr lang="en-ID" dirty="0" err="1">
                <a:latin typeface="Calibri" panose="020F0502020204030204" pitchFamily="34" charset="0"/>
                <a:ea typeface="Calibri" panose="020F0502020204030204" pitchFamily="34" charset="0"/>
                <a:cs typeface="Times New Roman" panose="02020603050405020304" pitchFamily="18" charset="0"/>
              </a:rPr>
              <a:t>kehidupan</a:t>
            </a:r>
            <a:r>
              <a:rPr lang="en-ID" dirty="0">
                <a:latin typeface="Calibri" panose="020F0502020204030204" pitchFamily="34" charset="0"/>
                <a:ea typeface="Calibri" panose="020F0502020204030204" pitchFamily="34" charset="0"/>
                <a:cs typeface="Times New Roman" panose="02020603050405020304" pitchFamily="18" charset="0"/>
              </a:rPr>
              <a:t> </a:t>
            </a:r>
            <a:r>
              <a:rPr lang="en-ID" dirty="0" err="1">
                <a:latin typeface="Calibri" panose="020F0502020204030204" pitchFamily="34" charset="0"/>
                <a:ea typeface="Calibri" panose="020F0502020204030204" pitchFamily="34" charset="0"/>
                <a:cs typeface="Times New Roman" panose="02020603050405020304" pitchFamily="18" charset="0"/>
              </a:rPr>
              <a:t>makhluk</a:t>
            </a:r>
            <a:r>
              <a:rPr lang="en-ID" dirty="0">
                <a:latin typeface="Calibri" panose="020F0502020204030204" pitchFamily="34" charset="0"/>
                <a:ea typeface="Calibri" panose="020F0502020204030204" pitchFamily="34" charset="0"/>
                <a:cs typeface="Times New Roman" panose="02020603050405020304" pitchFamily="18" charset="0"/>
              </a:rPr>
              <a:t> </a:t>
            </a:r>
            <a:r>
              <a:rPr lang="en-ID" dirty="0" err="1">
                <a:latin typeface="Calibri" panose="020F0502020204030204" pitchFamily="34" charset="0"/>
                <a:ea typeface="Calibri" panose="020F0502020204030204" pitchFamily="34" charset="0"/>
                <a:cs typeface="Times New Roman" panose="02020603050405020304" pitchFamily="18" charset="0"/>
              </a:rPr>
              <a:t>hidup</a:t>
            </a:r>
            <a:r>
              <a:rPr lang="en-ID" dirty="0">
                <a:latin typeface="Calibri" panose="020F0502020204030204" pitchFamily="34" charset="0"/>
                <a:ea typeface="Calibri" panose="020F0502020204030204" pitchFamily="34" charset="0"/>
                <a:cs typeface="Times New Roman" panose="02020603050405020304" pitchFamily="18" charset="0"/>
              </a:rPr>
              <a:t> di </a:t>
            </a:r>
            <a:r>
              <a:rPr lang="en-ID" dirty="0" err="1">
                <a:latin typeface="Calibri" panose="020F0502020204030204" pitchFamily="34" charset="0"/>
                <a:ea typeface="Calibri" panose="020F0502020204030204" pitchFamily="34" charset="0"/>
                <a:cs typeface="Times New Roman" panose="02020603050405020304" pitchFamily="18" charset="0"/>
              </a:rPr>
              <a:t>dunia</a:t>
            </a:r>
            <a:r>
              <a:rPr lang="en-ID" dirty="0">
                <a:latin typeface="Calibri" panose="020F0502020204030204" pitchFamily="34" charset="0"/>
                <a:ea typeface="Calibri" panose="020F0502020204030204" pitchFamily="34" charset="0"/>
                <a:cs typeface="Times New Roman" panose="02020603050405020304" pitchFamily="18" charset="0"/>
              </a:rPr>
              <a:t>.</a:t>
            </a:r>
            <a:endParaRPr lang="id-ID" dirty="0">
              <a:latin typeface="Calibri" panose="020F0502020204030204" pitchFamily="34" charset="0"/>
              <a:ea typeface="Calibri" panose="020F0502020204030204" pitchFamily="34" charset="0"/>
              <a:cs typeface="Times New Roman" panose="02020603050405020304" pitchFamily="18" charset="0"/>
            </a:endParaRPr>
          </a:p>
          <a:p>
            <a:pPr marL="342900" indent="-342900">
              <a:spcAft>
                <a:spcPts val="600"/>
              </a:spcAft>
              <a:buFont typeface="Wingdings" panose="05000000000000000000" pitchFamily="2" charset="2"/>
              <a:buChar char="§"/>
            </a:pPr>
            <a:r>
              <a:rPr lang="id-ID" dirty="0"/>
              <a:t>Mengurangi penggunaan kendaraan pribadi dan beralih menggunakan transportasi umum. Jika jarak tempat yang ingin dikunjungi tidak terlalu jauh, Anda dapat berjalan kaki atau menggunakan sepeda sebagai alat transportasi. </a:t>
            </a:r>
            <a:endParaRPr lang="en-ID" dirty="0">
              <a:latin typeface="Calibri" panose="020F0502020204030204" pitchFamily="34" charset="0"/>
              <a:ea typeface="Calibri" panose="020F0502020204030204" pitchFamily="34" charset="0"/>
              <a:cs typeface="Times New Roman" panose="02020603050405020304" pitchFamily="18" charset="0"/>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11704" y="3056302"/>
            <a:ext cx="2064752" cy="1669872"/>
          </a:xfrm>
          <a:prstGeom prst="rect">
            <a:avLst/>
          </a:prstGeom>
        </p:spPr>
      </p:pic>
    </p:spTree>
    <p:extLst>
      <p:ext uri="{BB962C8B-B14F-4D97-AF65-F5344CB8AC3E}">
        <p14:creationId xmlns:p14="http://schemas.microsoft.com/office/powerpoint/2010/main" val="33758144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50"/>
                                        <p:tgtEl>
                                          <p:spTgt spid="2"/>
                                        </p:tgtEl>
                                      </p:cBhvr>
                                    </p:animEffect>
                                  </p:childTnLst>
                                </p:cTn>
                              </p:par>
                            </p:childTnLst>
                          </p:cTn>
                        </p:par>
                        <p:par>
                          <p:cTn id="8" fill="hold">
                            <p:stCondLst>
                              <p:cond delay="75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par>
                                <p:cTn id="12" presetID="10" presetClass="entr" presetSubtype="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1250"/>
                            </p:stCondLst>
                            <p:childTnLst>
                              <p:par>
                                <p:cTn id="16" presetID="14" presetClass="entr" presetSubtype="10" fill="hold" nodeType="afterEffect">
                                  <p:stCondLst>
                                    <p:cond delay="0"/>
                                  </p:stCondLst>
                                  <p:childTnLst>
                                    <p:set>
                                      <p:cBhvr>
                                        <p:cTn id="17" dur="1" fill="hold">
                                          <p:stCondLst>
                                            <p:cond delay="0"/>
                                          </p:stCondLst>
                                        </p:cTn>
                                        <p:tgtEl>
                                          <p:spTgt spid="14">
                                            <p:txEl>
                                              <p:pRg st="0" end="0"/>
                                            </p:txEl>
                                          </p:spTgt>
                                        </p:tgtEl>
                                        <p:attrNameLst>
                                          <p:attrName>style.visibility</p:attrName>
                                        </p:attrNameLst>
                                      </p:cBhvr>
                                      <p:to>
                                        <p:strVal val="visible"/>
                                      </p:to>
                                    </p:set>
                                    <p:animEffect transition="in" filter="randombar(horizontal)">
                                      <p:cBhvr>
                                        <p:cTn id="18" dur="500"/>
                                        <p:tgtEl>
                                          <p:spTgt spid="14">
                                            <p:txEl>
                                              <p:pRg st="0" end="0"/>
                                            </p:txEl>
                                          </p:spTgt>
                                        </p:tgtEl>
                                      </p:cBhvr>
                                    </p:animEffect>
                                  </p:childTnLst>
                                </p:cTn>
                              </p:par>
                            </p:childTnLst>
                          </p:cTn>
                        </p:par>
                        <p:par>
                          <p:cTn id="19" fill="hold">
                            <p:stCondLst>
                              <p:cond delay="1750"/>
                            </p:stCondLst>
                            <p:childTnLst>
                              <p:par>
                                <p:cTn id="20" presetID="14" presetClass="entr" presetSubtype="10" fill="hold" nodeType="afterEffect">
                                  <p:stCondLst>
                                    <p:cond delay="0"/>
                                  </p:stCondLst>
                                  <p:childTnLst>
                                    <p:set>
                                      <p:cBhvr>
                                        <p:cTn id="21" dur="1" fill="hold">
                                          <p:stCondLst>
                                            <p:cond delay="0"/>
                                          </p:stCondLst>
                                        </p:cTn>
                                        <p:tgtEl>
                                          <p:spTgt spid="14">
                                            <p:txEl>
                                              <p:pRg st="1" end="1"/>
                                            </p:txEl>
                                          </p:spTgt>
                                        </p:tgtEl>
                                        <p:attrNameLst>
                                          <p:attrName>style.visibility</p:attrName>
                                        </p:attrNameLst>
                                      </p:cBhvr>
                                      <p:to>
                                        <p:strVal val="visible"/>
                                      </p:to>
                                    </p:set>
                                    <p:animEffect transition="in" filter="randombar(horizontal)">
                                      <p:cBhvr>
                                        <p:cTn id="22" dur="500"/>
                                        <p:tgtEl>
                                          <p:spTgt spid="14">
                                            <p:txEl>
                                              <p:pRg st="1" end="1"/>
                                            </p:txEl>
                                          </p:spTgt>
                                        </p:tgtEl>
                                      </p:cBhvr>
                                    </p:animEffect>
                                  </p:childTnLst>
                                </p:cTn>
                              </p:par>
                            </p:childTnLst>
                          </p:cTn>
                        </p:par>
                        <p:par>
                          <p:cTn id="23" fill="hold">
                            <p:stCondLst>
                              <p:cond delay="2250"/>
                            </p:stCondLst>
                            <p:childTnLst>
                              <p:par>
                                <p:cTn id="24" presetID="14" presetClass="entr" presetSubtype="10" fill="hold" nodeType="afterEffect">
                                  <p:stCondLst>
                                    <p:cond delay="0"/>
                                  </p:stCondLst>
                                  <p:childTnLst>
                                    <p:set>
                                      <p:cBhvr>
                                        <p:cTn id="25" dur="1" fill="hold">
                                          <p:stCondLst>
                                            <p:cond delay="0"/>
                                          </p:stCondLst>
                                        </p:cTn>
                                        <p:tgtEl>
                                          <p:spTgt spid="14">
                                            <p:txEl>
                                              <p:pRg st="2" end="2"/>
                                            </p:txEl>
                                          </p:spTgt>
                                        </p:tgtEl>
                                        <p:attrNameLst>
                                          <p:attrName>style.visibility</p:attrName>
                                        </p:attrNameLst>
                                      </p:cBhvr>
                                      <p:to>
                                        <p:strVal val="visible"/>
                                      </p:to>
                                    </p:set>
                                    <p:animEffect transition="in" filter="randombar(horizontal)">
                                      <p:cBhvr>
                                        <p:cTn id="26" dur="500"/>
                                        <p:tgtEl>
                                          <p:spTgt spid="1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8CDA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C69591B-4DDD-4488-ADBB-B6C3DB901560}"/>
              </a:ext>
            </a:extLst>
          </p:cNvPr>
          <p:cNvGrpSpPr/>
          <p:nvPr/>
        </p:nvGrpSpPr>
        <p:grpSpPr>
          <a:xfrm>
            <a:off x="691125" y="146149"/>
            <a:ext cx="8369496" cy="793721"/>
            <a:chOff x="228600" y="132143"/>
            <a:chExt cx="8369496" cy="793721"/>
          </a:xfrm>
        </p:grpSpPr>
        <p:sp>
          <p:nvSpPr>
            <p:cNvPr id="3" name="テキスト プレースホルダー 6">
              <a:extLst>
                <a:ext uri="{FF2B5EF4-FFF2-40B4-BE49-F238E27FC236}">
                  <a16:creationId xmlns:a16="http://schemas.microsoft.com/office/drawing/2014/main" id="{47502705-4497-41E2-9B48-ADB03CD55088}"/>
                </a:ext>
              </a:extLst>
            </p:cNvPr>
            <p:cNvSpPr txBox="1">
              <a:spLocks/>
            </p:cNvSpPr>
            <p:nvPr/>
          </p:nvSpPr>
          <p:spPr>
            <a:xfrm>
              <a:off x="914400" y="132143"/>
              <a:ext cx="7683696"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id-ID" b="1" dirty="0">
                  <a:solidFill>
                    <a:schemeClr val="tx1"/>
                  </a:solidFill>
                  <a:latin typeface="Calibri" panose="020F0502020204030204" pitchFamily="34" charset="0"/>
                </a:rPr>
                <a:t>Solusi Mengatasi Pemanasan Global</a:t>
              </a:r>
              <a:endParaRPr lang="en-US" b="1" dirty="0">
                <a:solidFill>
                  <a:schemeClr val="tx1"/>
                </a:solidFill>
                <a:latin typeface="Calibri" panose="020F0502020204030204" pitchFamily="34" charset="0"/>
              </a:endParaRPr>
            </a:p>
          </p:txBody>
        </p:sp>
        <p:sp>
          <p:nvSpPr>
            <p:cNvPr id="4" name="テキスト プレースホルダー 5">
              <a:extLst>
                <a:ext uri="{FF2B5EF4-FFF2-40B4-BE49-F238E27FC236}">
                  <a16:creationId xmlns:a16="http://schemas.microsoft.com/office/drawing/2014/main" id="{7F66597D-7C1A-405B-A621-9250A8C08138}"/>
                </a:ext>
              </a:extLst>
            </p:cNvPr>
            <p:cNvSpPr txBox="1">
              <a:spLocks/>
            </p:cNvSpPr>
            <p:nvPr/>
          </p:nvSpPr>
          <p:spPr>
            <a:xfrm>
              <a:off x="228600" y="285601"/>
              <a:ext cx="699120" cy="466080"/>
            </a:xfrm>
            <a:prstGeom prst="rect">
              <a:avLst/>
            </a:prstGeom>
            <a:solidFill>
              <a:srgbClr val="E38281"/>
            </a:solidFill>
            <a:ln>
              <a:noFill/>
            </a:ln>
          </p:spPr>
          <p:txBody>
            <a:bodyPr vert="horz" lIns="163275" tIns="81638" rIns="163275" bIns="81638" rtlCol="0">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Route 159 UltraLight"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ctr" defTabSz="1632713">
                <a:defRPr/>
              </a:pPr>
              <a:endParaRPr lang="ja-JP" altLang="en-US" sz="2000" b="1" dirty="0">
                <a:solidFill>
                  <a:schemeClr val="bg1"/>
                </a:solidFill>
                <a:latin typeface="+mn-lt"/>
              </a:endParaRPr>
            </a:p>
          </p:txBody>
        </p:sp>
        <p:sp>
          <p:nvSpPr>
            <p:cNvPr id="5" name="直角三角形 10">
              <a:extLst>
                <a:ext uri="{FF2B5EF4-FFF2-40B4-BE49-F238E27FC236}">
                  <a16:creationId xmlns:a16="http://schemas.microsoft.com/office/drawing/2014/main" id="{1B542BBE-F4EA-46B9-A049-A70F7B06CCCF}"/>
                </a:ext>
              </a:extLst>
            </p:cNvPr>
            <p:cNvSpPr/>
            <p:nvPr/>
          </p:nvSpPr>
          <p:spPr>
            <a:xfrm rot="5400000">
              <a:off x="694423" y="692567"/>
              <a:ext cx="186433" cy="280161"/>
            </a:xfrm>
            <a:prstGeom prst="rtTriangle">
              <a:avLst/>
            </a:prstGeom>
            <a:solidFill>
              <a:schemeClr val="accent1">
                <a:lumMod val="75000"/>
              </a:schemeClr>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6" name="正方形/長方形 15">
              <a:extLst>
                <a:ext uri="{FF2B5EF4-FFF2-40B4-BE49-F238E27FC236}">
                  <a16:creationId xmlns:a16="http://schemas.microsoft.com/office/drawing/2014/main" id="{57DC62A0-338C-462D-955E-1DD70283263E}"/>
                </a:ext>
              </a:extLst>
            </p:cNvPr>
            <p:cNvSpPr/>
            <p:nvPr/>
          </p:nvSpPr>
          <p:spPr>
            <a:xfrm>
              <a:off x="1005737" y="701031"/>
              <a:ext cx="6228000" cy="45719"/>
            </a:xfrm>
            <a:prstGeom prst="rect">
              <a:avLst/>
            </a:prstGeom>
            <a:solidFill>
              <a:srgbClr val="376092"/>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7" name="TextBox 6">
              <a:extLst>
                <a:ext uri="{FF2B5EF4-FFF2-40B4-BE49-F238E27FC236}">
                  <a16:creationId xmlns:a16="http://schemas.microsoft.com/office/drawing/2014/main" id="{B212A415-2C76-476C-9864-670DA094215C}"/>
                </a:ext>
              </a:extLst>
            </p:cNvPr>
            <p:cNvSpPr txBox="1"/>
            <p:nvPr/>
          </p:nvSpPr>
          <p:spPr>
            <a:xfrm>
              <a:off x="376823" y="254009"/>
              <a:ext cx="410690" cy="523220"/>
            </a:xfrm>
            <a:prstGeom prst="rect">
              <a:avLst/>
            </a:prstGeom>
            <a:noFill/>
          </p:spPr>
          <p:txBody>
            <a:bodyPr wrap="none" rtlCol="0">
              <a:spAutoFit/>
            </a:bodyPr>
            <a:lstStyle/>
            <a:p>
              <a:r>
                <a:rPr lang="en-US" sz="2800" b="1" dirty="0" smtClean="0">
                  <a:solidFill>
                    <a:schemeClr val="bg1"/>
                  </a:solidFill>
                  <a:latin typeface="Calibri" panose="020F0502020204030204" pitchFamily="34" charset="0"/>
                </a:rPr>
                <a:t>D</a:t>
              </a:r>
              <a:endParaRPr lang="en-US" sz="2800" b="1" dirty="0">
                <a:solidFill>
                  <a:schemeClr val="bg1"/>
                </a:solidFill>
                <a:latin typeface="Calibri" panose="020F0502020204030204" pitchFamily="34" charset="0"/>
              </a:endParaRPr>
            </a:p>
          </p:txBody>
        </p:sp>
      </p:grpSp>
      <p:pic>
        <p:nvPicPr>
          <p:cNvPr id="13" name="Picture 12"/>
          <p:cNvPicPr>
            <a:picLocks noChangeAspect="1"/>
          </p:cNvPicPr>
          <p:nvPr/>
        </p:nvPicPr>
        <p:blipFill rotWithShape="1">
          <a:blip r:embed="rId2">
            <a:extLst>
              <a:ext uri="{28A0092B-C50C-407E-A947-70E740481C1C}">
                <a14:useLocalDpi xmlns:a14="http://schemas.microsoft.com/office/drawing/2010/main" val="0"/>
              </a:ext>
            </a:extLst>
          </a:blip>
          <a:srcRect l="31101" t="35000" r="5113" b="11801"/>
          <a:stretch/>
        </p:blipFill>
        <p:spPr>
          <a:xfrm>
            <a:off x="467544" y="970566"/>
            <a:ext cx="7674537" cy="3600400"/>
          </a:xfrm>
          <a:prstGeom prst="rect">
            <a:avLst/>
          </a:prstGeom>
        </p:spPr>
      </p:pic>
      <p:sp>
        <p:nvSpPr>
          <p:cNvPr id="14" name="Rectangle 13"/>
          <p:cNvSpPr/>
          <p:nvPr/>
        </p:nvSpPr>
        <p:spPr>
          <a:xfrm>
            <a:off x="656507" y="1238438"/>
            <a:ext cx="6442648" cy="2540183"/>
          </a:xfrm>
          <a:prstGeom prst="rect">
            <a:avLst/>
          </a:prstGeom>
        </p:spPr>
        <p:txBody>
          <a:bodyPr wrap="square">
            <a:spAutoFit/>
          </a:bodyPr>
          <a:lstStyle/>
          <a:p>
            <a:pPr marL="342900" indent="-342900">
              <a:lnSpc>
                <a:spcPct val="107000"/>
              </a:lnSpc>
              <a:spcAft>
                <a:spcPts val="600"/>
              </a:spcAft>
              <a:buFont typeface="Wingdings" panose="05000000000000000000" pitchFamily="2" charset="2"/>
              <a:buChar char="§"/>
            </a:pPr>
            <a:r>
              <a:rPr lang="id-ID" dirty="0">
                <a:latin typeface="Calibri" panose="020F0502020204030204" pitchFamily="34" charset="0"/>
                <a:ea typeface="Calibri" panose="020F0502020204030204" pitchFamily="34" charset="0"/>
                <a:cs typeface="Times New Roman" panose="02020603050405020304" pitchFamily="18" charset="0"/>
              </a:rPr>
              <a:t>Menghemat energi, seperti mematikan lampu pada siang hari, menggunakan lampu hemat energi, atau mematikan alat elektronik yang sudah tidak digunakan. Kita dapat memulai untuk menggunakan sumber energi alternatif (angin, Matahari, air, dan lainnya).</a:t>
            </a:r>
          </a:p>
          <a:p>
            <a:pPr marL="342900" indent="-342900">
              <a:lnSpc>
                <a:spcPct val="107000"/>
              </a:lnSpc>
              <a:spcAft>
                <a:spcPts val="600"/>
              </a:spcAft>
              <a:buFont typeface="Wingdings" panose="05000000000000000000" pitchFamily="2" charset="2"/>
              <a:buChar char="§"/>
            </a:pPr>
            <a:r>
              <a:rPr lang="id-ID" dirty="0">
                <a:latin typeface="Calibri" panose="020F0502020204030204" pitchFamily="34" charset="0"/>
                <a:ea typeface="Calibri" panose="020F0502020204030204" pitchFamily="34" charset="0"/>
                <a:cs typeface="Times New Roman" panose="02020603050405020304" pitchFamily="18" charset="0"/>
              </a:rPr>
              <a:t>Mengurangi penggunaan plastik, seperti sedotan plastik, air minum dalam kemasan plastik, dan kantong plastik. Selalu sediakan tas belanja jika bepergian</a:t>
            </a:r>
            <a:r>
              <a:rPr lang="id-ID" dirty="0" smtClean="0">
                <a:latin typeface="Calibri" panose="020F0502020204030204" pitchFamily="34" charset="0"/>
                <a:ea typeface="Calibri" panose="020F0502020204030204" pitchFamily="34" charset="0"/>
                <a:cs typeface="Times New Roman" panose="02020603050405020304" pitchFamily="18" charset="0"/>
              </a:rPr>
              <a:t>.</a:t>
            </a:r>
            <a:endParaRPr lang="id-ID" dirty="0">
              <a:latin typeface="Calibri" panose="020F0502020204030204" pitchFamily="34" charset="0"/>
              <a:ea typeface="Calibri" panose="020F0502020204030204" pitchFamily="34" charset="0"/>
              <a:cs typeface="Times New Roman" panose="02020603050405020304" pitchFamily="18" charset="0"/>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48264" y="2134582"/>
            <a:ext cx="1712049" cy="2547407"/>
          </a:xfrm>
          <a:prstGeom prst="rect">
            <a:avLst/>
          </a:prstGeom>
        </p:spPr>
      </p:pic>
    </p:spTree>
    <p:extLst>
      <p:ext uri="{BB962C8B-B14F-4D97-AF65-F5344CB8AC3E}">
        <p14:creationId xmlns:p14="http://schemas.microsoft.com/office/powerpoint/2010/main" val="29981525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50"/>
                                        <p:tgtEl>
                                          <p:spTgt spid="2"/>
                                        </p:tgtEl>
                                      </p:cBhvr>
                                    </p:animEffect>
                                  </p:childTnLst>
                                </p:cTn>
                              </p:par>
                            </p:childTnLst>
                          </p:cTn>
                        </p:par>
                        <p:par>
                          <p:cTn id="8" fill="hold">
                            <p:stCondLst>
                              <p:cond delay="75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par>
                                <p:cTn id="12" presetID="10" presetClass="entr" presetSubtype="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1250"/>
                            </p:stCondLst>
                            <p:childTnLst>
                              <p:par>
                                <p:cTn id="16" presetID="14" presetClass="entr" presetSubtype="10" fill="hold" nodeType="afterEffect">
                                  <p:stCondLst>
                                    <p:cond delay="0"/>
                                  </p:stCondLst>
                                  <p:childTnLst>
                                    <p:set>
                                      <p:cBhvr>
                                        <p:cTn id="17" dur="1" fill="hold">
                                          <p:stCondLst>
                                            <p:cond delay="0"/>
                                          </p:stCondLst>
                                        </p:cTn>
                                        <p:tgtEl>
                                          <p:spTgt spid="14">
                                            <p:txEl>
                                              <p:pRg st="0" end="0"/>
                                            </p:txEl>
                                          </p:spTgt>
                                        </p:tgtEl>
                                        <p:attrNameLst>
                                          <p:attrName>style.visibility</p:attrName>
                                        </p:attrNameLst>
                                      </p:cBhvr>
                                      <p:to>
                                        <p:strVal val="visible"/>
                                      </p:to>
                                    </p:set>
                                    <p:animEffect transition="in" filter="randombar(horizontal)">
                                      <p:cBhvr>
                                        <p:cTn id="18" dur="500"/>
                                        <p:tgtEl>
                                          <p:spTgt spid="14">
                                            <p:txEl>
                                              <p:pRg st="0" end="0"/>
                                            </p:txEl>
                                          </p:spTgt>
                                        </p:tgtEl>
                                      </p:cBhvr>
                                    </p:animEffect>
                                  </p:childTnLst>
                                </p:cTn>
                              </p:par>
                            </p:childTnLst>
                          </p:cTn>
                        </p:par>
                        <p:par>
                          <p:cTn id="19" fill="hold">
                            <p:stCondLst>
                              <p:cond delay="1750"/>
                            </p:stCondLst>
                            <p:childTnLst>
                              <p:par>
                                <p:cTn id="20" presetID="14" presetClass="entr" presetSubtype="10" fill="hold" nodeType="afterEffect">
                                  <p:stCondLst>
                                    <p:cond delay="0"/>
                                  </p:stCondLst>
                                  <p:childTnLst>
                                    <p:set>
                                      <p:cBhvr>
                                        <p:cTn id="21" dur="1" fill="hold">
                                          <p:stCondLst>
                                            <p:cond delay="0"/>
                                          </p:stCondLst>
                                        </p:cTn>
                                        <p:tgtEl>
                                          <p:spTgt spid="14">
                                            <p:txEl>
                                              <p:pRg st="1" end="1"/>
                                            </p:txEl>
                                          </p:spTgt>
                                        </p:tgtEl>
                                        <p:attrNameLst>
                                          <p:attrName>style.visibility</p:attrName>
                                        </p:attrNameLst>
                                      </p:cBhvr>
                                      <p:to>
                                        <p:strVal val="visible"/>
                                      </p:to>
                                    </p:set>
                                    <p:animEffect transition="in" filter="randombar(horizontal)">
                                      <p:cBhvr>
                                        <p:cTn id="22" dur="500"/>
                                        <p:tgtEl>
                                          <p:spTgt spid="1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8CDA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C69591B-4DDD-4488-ADBB-B6C3DB901560}"/>
              </a:ext>
            </a:extLst>
          </p:cNvPr>
          <p:cNvGrpSpPr/>
          <p:nvPr/>
        </p:nvGrpSpPr>
        <p:grpSpPr>
          <a:xfrm>
            <a:off x="691125" y="146149"/>
            <a:ext cx="8369496" cy="793721"/>
            <a:chOff x="228600" y="132143"/>
            <a:chExt cx="8369496" cy="793721"/>
          </a:xfrm>
        </p:grpSpPr>
        <p:sp>
          <p:nvSpPr>
            <p:cNvPr id="3" name="テキスト プレースホルダー 6">
              <a:extLst>
                <a:ext uri="{FF2B5EF4-FFF2-40B4-BE49-F238E27FC236}">
                  <a16:creationId xmlns:a16="http://schemas.microsoft.com/office/drawing/2014/main" id="{47502705-4497-41E2-9B48-ADB03CD55088}"/>
                </a:ext>
              </a:extLst>
            </p:cNvPr>
            <p:cNvSpPr txBox="1">
              <a:spLocks/>
            </p:cNvSpPr>
            <p:nvPr/>
          </p:nvSpPr>
          <p:spPr>
            <a:xfrm>
              <a:off x="914400" y="132143"/>
              <a:ext cx="7683696"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id-ID" b="1" dirty="0">
                  <a:solidFill>
                    <a:schemeClr val="tx1"/>
                  </a:solidFill>
                  <a:latin typeface="Calibri" panose="020F0502020204030204" pitchFamily="34" charset="0"/>
                </a:rPr>
                <a:t>Solusi Mengatasi Pemanasan Global</a:t>
              </a:r>
              <a:endParaRPr lang="en-US" b="1" dirty="0">
                <a:solidFill>
                  <a:schemeClr val="tx1"/>
                </a:solidFill>
                <a:latin typeface="Calibri" panose="020F0502020204030204" pitchFamily="34" charset="0"/>
              </a:endParaRPr>
            </a:p>
          </p:txBody>
        </p:sp>
        <p:sp>
          <p:nvSpPr>
            <p:cNvPr id="4" name="テキスト プレースホルダー 5">
              <a:extLst>
                <a:ext uri="{FF2B5EF4-FFF2-40B4-BE49-F238E27FC236}">
                  <a16:creationId xmlns:a16="http://schemas.microsoft.com/office/drawing/2014/main" id="{7F66597D-7C1A-405B-A621-9250A8C08138}"/>
                </a:ext>
              </a:extLst>
            </p:cNvPr>
            <p:cNvSpPr txBox="1">
              <a:spLocks/>
            </p:cNvSpPr>
            <p:nvPr/>
          </p:nvSpPr>
          <p:spPr>
            <a:xfrm>
              <a:off x="228600" y="285601"/>
              <a:ext cx="699120" cy="466080"/>
            </a:xfrm>
            <a:prstGeom prst="rect">
              <a:avLst/>
            </a:prstGeom>
            <a:solidFill>
              <a:srgbClr val="E38281"/>
            </a:solidFill>
            <a:ln>
              <a:noFill/>
            </a:ln>
          </p:spPr>
          <p:txBody>
            <a:bodyPr vert="horz" lIns="163275" tIns="81638" rIns="163275" bIns="81638" rtlCol="0">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Route 159 UltraLight"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ctr" defTabSz="1632713">
                <a:defRPr/>
              </a:pPr>
              <a:endParaRPr lang="ja-JP" altLang="en-US" sz="2000" b="1" dirty="0">
                <a:solidFill>
                  <a:schemeClr val="bg1"/>
                </a:solidFill>
                <a:latin typeface="+mn-lt"/>
              </a:endParaRPr>
            </a:p>
          </p:txBody>
        </p:sp>
        <p:sp>
          <p:nvSpPr>
            <p:cNvPr id="5" name="直角三角形 10">
              <a:extLst>
                <a:ext uri="{FF2B5EF4-FFF2-40B4-BE49-F238E27FC236}">
                  <a16:creationId xmlns:a16="http://schemas.microsoft.com/office/drawing/2014/main" id="{1B542BBE-F4EA-46B9-A049-A70F7B06CCCF}"/>
                </a:ext>
              </a:extLst>
            </p:cNvPr>
            <p:cNvSpPr/>
            <p:nvPr/>
          </p:nvSpPr>
          <p:spPr>
            <a:xfrm rot="5400000">
              <a:off x="694423" y="692567"/>
              <a:ext cx="186433" cy="280161"/>
            </a:xfrm>
            <a:prstGeom prst="rtTriangle">
              <a:avLst/>
            </a:prstGeom>
            <a:solidFill>
              <a:schemeClr val="accent1">
                <a:lumMod val="75000"/>
              </a:schemeClr>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6" name="正方形/長方形 15">
              <a:extLst>
                <a:ext uri="{FF2B5EF4-FFF2-40B4-BE49-F238E27FC236}">
                  <a16:creationId xmlns:a16="http://schemas.microsoft.com/office/drawing/2014/main" id="{57DC62A0-338C-462D-955E-1DD70283263E}"/>
                </a:ext>
              </a:extLst>
            </p:cNvPr>
            <p:cNvSpPr/>
            <p:nvPr/>
          </p:nvSpPr>
          <p:spPr>
            <a:xfrm>
              <a:off x="1005737" y="701031"/>
              <a:ext cx="6228000" cy="45719"/>
            </a:xfrm>
            <a:prstGeom prst="rect">
              <a:avLst/>
            </a:prstGeom>
            <a:solidFill>
              <a:srgbClr val="376092"/>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7" name="TextBox 6">
              <a:extLst>
                <a:ext uri="{FF2B5EF4-FFF2-40B4-BE49-F238E27FC236}">
                  <a16:creationId xmlns:a16="http://schemas.microsoft.com/office/drawing/2014/main" id="{B212A415-2C76-476C-9864-670DA094215C}"/>
                </a:ext>
              </a:extLst>
            </p:cNvPr>
            <p:cNvSpPr txBox="1"/>
            <p:nvPr/>
          </p:nvSpPr>
          <p:spPr>
            <a:xfrm>
              <a:off x="376823" y="254009"/>
              <a:ext cx="410690" cy="523220"/>
            </a:xfrm>
            <a:prstGeom prst="rect">
              <a:avLst/>
            </a:prstGeom>
            <a:noFill/>
          </p:spPr>
          <p:txBody>
            <a:bodyPr wrap="none" rtlCol="0">
              <a:spAutoFit/>
            </a:bodyPr>
            <a:lstStyle/>
            <a:p>
              <a:r>
                <a:rPr lang="en-US" sz="2800" b="1" dirty="0" smtClean="0">
                  <a:solidFill>
                    <a:schemeClr val="bg1"/>
                  </a:solidFill>
                  <a:latin typeface="Calibri" panose="020F0502020204030204" pitchFamily="34" charset="0"/>
                </a:rPr>
                <a:t>D</a:t>
              </a:r>
              <a:endParaRPr lang="en-US" sz="2800" b="1" dirty="0">
                <a:solidFill>
                  <a:schemeClr val="bg1"/>
                </a:solidFill>
                <a:latin typeface="Calibri" panose="020F0502020204030204" pitchFamily="34" charset="0"/>
              </a:endParaRPr>
            </a:p>
          </p:txBody>
        </p:sp>
      </p:grpSp>
      <p:pic>
        <p:nvPicPr>
          <p:cNvPr id="13" name="Picture 12"/>
          <p:cNvPicPr>
            <a:picLocks noChangeAspect="1"/>
          </p:cNvPicPr>
          <p:nvPr/>
        </p:nvPicPr>
        <p:blipFill rotWithShape="1">
          <a:blip r:embed="rId2">
            <a:extLst>
              <a:ext uri="{28A0092B-C50C-407E-A947-70E740481C1C}">
                <a14:useLocalDpi xmlns:a14="http://schemas.microsoft.com/office/drawing/2010/main" val="0"/>
              </a:ext>
            </a:extLst>
          </a:blip>
          <a:srcRect l="31101" t="35000" r="5113" b="11801"/>
          <a:stretch/>
        </p:blipFill>
        <p:spPr>
          <a:xfrm>
            <a:off x="467544" y="970566"/>
            <a:ext cx="7674537" cy="3600400"/>
          </a:xfrm>
          <a:prstGeom prst="rect">
            <a:avLst/>
          </a:prstGeom>
        </p:spPr>
      </p:pic>
      <p:sp>
        <p:nvSpPr>
          <p:cNvPr id="14" name="Rectangle 13"/>
          <p:cNvSpPr/>
          <p:nvPr/>
        </p:nvSpPr>
        <p:spPr>
          <a:xfrm>
            <a:off x="656507" y="1238438"/>
            <a:ext cx="6442648" cy="1934312"/>
          </a:xfrm>
          <a:prstGeom prst="rect">
            <a:avLst/>
          </a:prstGeom>
        </p:spPr>
        <p:txBody>
          <a:bodyPr wrap="square">
            <a:spAutoFit/>
          </a:bodyPr>
          <a:lstStyle/>
          <a:p>
            <a:pPr marL="342900" indent="-342900">
              <a:lnSpc>
                <a:spcPct val="107000"/>
              </a:lnSpc>
              <a:spcAft>
                <a:spcPts val="600"/>
              </a:spcAft>
              <a:buFont typeface="Wingdings" panose="05000000000000000000" pitchFamily="2" charset="2"/>
              <a:buChar char="§"/>
            </a:pPr>
            <a:r>
              <a:rPr lang="id-ID" dirty="0">
                <a:latin typeface="Calibri" panose="020F0502020204030204" pitchFamily="34" charset="0"/>
                <a:ea typeface="Calibri" panose="020F0502020204030204" pitchFamily="34" charset="0"/>
                <a:cs typeface="Times New Roman" panose="02020603050405020304" pitchFamily="18" charset="0"/>
              </a:rPr>
              <a:t>Melakukan pengelolaan sampah yang benar. Pengelolaan sampah yang dimaksud meliputi pengumpulan, pengangkutan, pemrosesan, hingga pendauran ulang.</a:t>
            </a:r>
          </a:p>
          <a:p>
            <a:pPr marL="342900" indent="-342900">
              <a:lnSpc>
                <a:spcPct val="107000"/>
              </a:lnSpc>
              <a:spcAft>
                <a:spcPts val="600"/>
              </a:spcAft>
              <a:buFont typeface="Wingdings" panose="05000000000000000000" pitchFamily="2" charset="2"/>
              <a:buChar char="§"/>
            </a:pPr>
            <a:r>
              <a:rPr lang="id-ID" dirty="0">
                <a:latin typeface="Calibri" panose="020F0502020204030204" pitchFamily="34" charset="0"/>
                <a:ea typeface="Calibri" panose="020F0502020204030204" pitchFamily="34" charset="0"/>
                <a:cs typeface="Times New Roman" panose="02020603050405020304" pitchFamily="18" charset="0"/>
              </a:rPr>
              <a:t>Melakukan aksi menjaga alam dan lingkungan kepada keluarga, teman, kerabat, atau masyarakat luas, misal dengan memberikan pengetahuan untuk menjaga alam. </a:t>
            </a:r>
          </a:p>
        </p:txBody>
      </p:sp>
      <p:grpSp>
        <p:nvGrpSpPr>
          <p:cNvPr id="9" name="Group 8"/>
          <p:cNvGrpSpPr/>
          <p:nvPr/>
        </p:nvGrpSpPr>
        <p:grpSpPr>
          <a:xfrm>
            <a:off x="0" y="2787774"/>
            <a:ext cx="9144000" cy="2355726"/>
            <a:chOff x="0" y="2787774"/>
            <a:chExt cx="9144000" cy="2355726"/>
          </a:xfrm>
        </p:grpSpPr>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27002" y="2787774"/>
              <a:ext cx="3324844" cy="1958758"/>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631436"/>
              <a:ext cx="9144000" cy="512064"/>
            </a:xfrm>
            <a:prstGeom prst="rect">
              <a:avLst/>
            </a:prstGeom>
          </p:spPr>
        </p:pic>
      </p:grpSp>
    </p:spTree>
    <p:extLst>
      <p:ext uri="{BB962C8B-B14F-4D97-AF65-F5344CB8AC3E}">
        <p14:creationId xmlns:p14="http://schemas.microsoft.com/office/powerpoint/2010/main" val="19771898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50"/>
                                        <p:tgtEl>
                                          <p:spTgt spid="2"/>
                                        </p:tgtEl>
                                      </p:cBhvr>
                                    </p:animEffect>
                                  </p:childTnLst>
                                </p:cTn>
                              </p:par>
                            </p:childTnLst>
                          </p:cTn>
                        </p:par>
                        <p:par>
                          <p:cTn id="8" fill="hold">
                            <p:stCondLst>
                              <p:cond delay="75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par>
                                <p:cTn id="12" presetID="10" presetClass="entr" presetSubtype="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par>
                          <p:cTn id="15" fill="hold">
                            <p:stCondLst>
                              <p:cond delay="1250"/>
                            </p:stCondLst>
                            <p:childTnLst>
                              <p:par>
                                <p:cTn id="16" presetID="14" presetClass="entr" presetSubtype="10" fill="hold" nodeType="afterEffect">
                                  <p:stCondLst>
                                    <p:cond delay="0"/>
                                  </p:stCondLst>
                                  <p:childTnLst>
                                    <p:set>
                                      <p:cBhvr>
                                        <p:cTn id="17" dur="1" fill="hold">
                                          <p:stCondLst>
                                            <p:cond delay="0"/>
                                          </p:stCondLst>
                                        </p:cTn>
                                        <p:tgtEl>
                                          <p:spTgt spid="14">
                                            <p:txEl>
                                              <p:pRg st="0" end="0"/>
                                            </p:txEl>
                                          </p:spTgt>
                                        </p:tgtEl>
                                        <p:attrNameLst>
                                          <p:attrName>style.visibility</p:attrName>
                                        </p:attrNameLst>
                                      </p:cBhvr>
                                      <p:to>
                                        <p:strVal val="visible"/>
                                      </p:to>
                                    </p:set>
                                    <p:animEffect transition="in" filter="randombar(horizontal)">
                                      <p:cBhvr>
                                        <p:cTn id="18" dur="500"/>
                                        <p:tgtEl>
                                          <p:spTgt spid="14">
                                            <p:txEl>
                                              <p:pRg st="0" end="0"/>
                                            </p:txEl>
                                          </p:spTgt>
                                        </p:tgtEl>
                                      </p:cBhvr>
                                    </p:animEffect>
                                  </p:childTnLst>
                                </p:cTn>
                              </p:par>
                            </p:childTnLst>
                          </p:cTn>
                        </p:par>
                        <p:par>
                          <p:cTn id="19" fill="hold">
                            <p:stCondLst>
                              <p:cond delay="1750"/>
                            </p:stCondLst>
                            <p:childTnLst>
                              <p:par>
                                <p:cTn id="20" presetID="14" presetClass="entr" presetSubtype="10" fill="hold" nodeType="afterEffect">
                                  <p:stCondLst>
                                    <p:cond delay="0"/>
                                  </p:stCondLst>
                                  <p:childTnLst>
                                    <p:set>
                                      <p:cBhvr>
                                        <p:cTn id="21" dur="1" fill="hold">
                                          <p:stCondLst>
                                            <p:cond delay="0"/>
                                          </p:stCondLst>
                                        </p:cTn>
                                        <p:tgtEl>
                                          <p:spTgt spid="14">
                                            <p:txEl>
                                              <p:pRg st="1" end="1"/>
                                            </p:txEl>
                                          </p:spTgt>
                                        </p:tgtEl>
                                        <p:attrNameLst>
                                          <p:attrName>style.visibility</p:attrName>
                                        </p:attrNameLst>
                                      </p:cBhvr>
                                      <p:to>
                                        <p:strVal val="visible"/>
                                      </p:to>
                                    </p:set>
                                    <p:animEffect transition="in" filter="randombar(horizontal)">
                                      <p:cBhvr>
                                        <p:cTn id="22" dur="500"/>
                                        <p:tgtEl>
                                          <p:spTgt spid="1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8CDA2"/>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C69591B-4DDD-4488-ADBB-B6C3DB901560}"/>
              </a:ext>
            </a:extLst>
          </p:cNvPr>
          <p:cNvGrpSpPr/>
          <p:nvPr/>
        </p:nvGrpSpPr>
        <p:grpSpPr>
          <a:xfrm>
            <a:off x="691125" y="146149"/>
            <a:ext cx="8369496" cy="793721"/>
            <a:chOff x="228600" y="132143"/>
            <a:chExt cx="8369496" cy="793721"/>
          </a:xfrm>
        </p:grpSpPr>
        <p:sp>
          <p:nvSpPr>
            <p:cNvPr id="4" name="テキスト プレースホルダー 6">
              <a:extLst>
                <a:ext uri="{FF2B5EF4-FFF2-40B4-BE49-F238E27FC236}">
                  <a16:creationId xmlns:a16="http://schemas.microsoft.com/office/drawing/2014/main" id="{47502705-4497-41E2-9B48-ADB03CD55088}"/>
                </a:ext>
              </a:extLst>
            </p:cNvPr>
            <p:cNvSpPr txBox="1">
              <a:spLocks/>
            </p:cNvSpPr>
            <p:nvPr/>
          </p:nvSpPr>
          <p:spPr>
            <a:xfrm>
              <a:off x="914400" y="132143"/>
              <a:ext cx="7683696"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id-ID" b="1" dirty="0">
                  <a:solidFill>
                    <a:schemeClr val="tx1"/>
                  </a:solidFill>
                  <a:latin typeface="Calibri" panose="020F0502020204030204" pitchFamily="34" charset="0"/>
                </a:rPr>
                <a:t>Hasil Kesepakatan Dunia Internasional</a:t>
              </a:r>
              <a:endParaRPr lang="en-US" b="1" dirty="0">
                <a:solidFill>
                  <a:schemeClr val="tx1"/>
                </a:solidFill>
                <a:latin typeface="Calibri" panose="020F0502020204030204" pitchFamily="34" charset="0"/>
              </a:endParaRPr>
            </a:p>
          </p:txBody>
        </p:sp>
        <p:sp>
          <p:nvSpPr>
            <p:cNvPr id="5" name="テキスト プレースホルダー 5">
              <a:extLst>
                <a:ext uri="{FF2B5EF4-FFF2-40B4-BE49-F238E27FC236}">
                  <a16:creationId xmlns:a16="http://schemas.microsoft.com/office/drawing/2014/main" id="{7F66597D-7C1A-405B-A621-9250A8C08138}"/>
                </a:ext>
              </a:extLst>
            </p:cNvPr>
            <p:cNvSpPr txBox="1">
              <a:spLocks/>
            </p:cNvSpPr>
            <p:nvPr/>
          </p:nvSpPr>
          <p:spPr>
            <a:xfrm>
              <a:off x="228600" y="285601"/>
              <a:ext cx="699120" cy="466080"/>
            </a:xfrm>
            <a:prstGeom prst="rect">
              <a:avLst/>
            </a:prstGeom>
            <a:solidFill>
              <a:srgbClr val="E38281"/>
            </a:solidFill>
            <a:ln>
              <a:noFill/>
            </a:ln>
          </p:spPr>
          <p:txBody>
            <a:bodyPr vert="horz" lIns="163275" tIns="81638" rIns="163275" bIns="81638" rtlCol="0">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Route 159 UltraLight"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ctr" defTabSz="1632713">
                <a:defRPr/>
              </a:pPr>
              <a:endParaRPr lang="ja-JP" altLang="en-US" sz="2000" b="1" dirty="0">
                <a:solidFill>
                  <a:schemeClr val="bg1"/>
                </a:solidFill>
                <a:latin typeface="+mn-lt"/>
              </a:endParaRPr>
            </a:p>
          </p:txBody>
        </p:sp>
        <p:sp>
          <p:nvSpPr>
            <p:cNvPr id="6" name="直角三角形 10">
              <a:extLst>
                <a:ext uri="{FF2B5EF4-FFF2-40B4-BE49-F238E27FC236}">
                  <a16:creationId xmlns:a16="http://schemas.microsoft.com/office/drawing/2014/main" id="{1B542BBE-F4EA-46B9-A049-A70F7B06CCCF}"/>
                </a:ext>
              </a:extLst>
            </p:cNvPr>
            <p:cNvSpPr/>
            <p:nvPr/>
          </p:nvSpPr>
          <p:spPr>
            <a:xfrm rot="5400000">
              <a:off x="694423" y="692567"/>
              <a:ext cx="186433" cy="280161"/>
            </a:xfrm>
            <a:prstGeom prst="rtTriangle">
              <a:avLst/>
            </a:prstGeom>
            <a:solidFill>
              <a:schemeClr val="accent1">
                <a:lumMod val="75000"/>
              </a:schemeClr>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7" name="正方形/長方形 15">
              <a:extLst>
                <a:ext uri="{FF2B5EF4-FFF2-40B4-BE49-F238E27FC236}">
                  <a16:creationId xmlns:a16="http://schemas.microsoft.com/office/drawing/2014/main" id="{57DC62A0-338C-462D-955E-1DD70283263E}"/>
                </a:ext>
              </a:extLst>
            </p:cNvPr>
            <p:cNvSpPr/>
            <p:nvPr/>
          </p:nvSpPr>
          <p:spPr>
            <a:xfrm>
              <a:off x="1005737" y="701031"/>
              <a:ext cx="6588000" cy="45719"/>
            </a:xfrm>
            <a:prstGeom prst="rect">
              <a:avLst/>
            </a:prstGeom>
            <a:solidFill>
              <a:srgbClr val="376092"/>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8" name="TextBox 7">
              <a:extLst>
                <a:ext uri="{FF2B5EF4-FFF2-40B4-BE49-F238E27FC236}">
                  <a16:creationId xmlns:a16="http://schemas.microsoft.com/office/drawing/2014/main" id="{B212A415-2C76-476C-9864-670DA094215C}"/>
                </a:ext>
              </a:extLst>
            </p:cNvPr>
            <p:cNvSpPr txBox="1"/>
            <p:nvPr/>
          </p:nvSpPr>
          <p:spPr>
            <a:xfrm>
              <a:off x="376823" y="254009"/>
              <a:ext cx="359394" cy="523220"/>
            </a:xfrm>
            <a:prstGeom prst="rect">
              <a:avLst/>
            </a:prstGeom>
            <a:noFill/>
          </p:spPr>
          <p:txBody>
            <a:bodyPr wrap="none" rtlCol="0">
              <a:spAutoFit/>
            </a:bodyPr>
            <a:lstStyle/>
            <a:p>
              <a:r>
                <a:rPr lang="en-US" sz="2800" b="1" dirty="0">
                  <a:solidFill>
                    <a:schemeClr val="bg1"/>
                  </a:solidFill>
                  <a:latin typeface="Calibri" panose="020F0502020204030204" pitchFamily="34" charset="0"/>
                </a:rPr>
                <a:t>E</a:t>
              </a:r>
            </a:p>
          </p:txBody>
        </p:sp>
      </p:grpSp>
      <p:grpSp>
        <p:nvGrpSpPr>
          <p:cNvPr id="14" name="Group 13"/>
          <p:cNvGrpSpPr/>
          <p:nvPr/>
        </p:nvGrpSpPr>
        <p:grpSpPr>
          <a:xfrm>
            <a:off x="756" y="2950530"/>
            <a:ext cx="9143244" cy="2192970"/>
            <a:chOff x="756" y="2950530"/>
            <a:chExt cx="9143244" cy="2192970"/>
          </a:xfrm>
        </p:grpSpPr>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2116" y="2950530"/>
              <a:ext cx="3485989" cy="1793692"/>
            </a:xfrm>
            <a:prstGeom prst="rect">
              <a:avLst/>
            </a:prstGeom>
          </p:spPr>
        </p:pic>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6" y="4631478"/>
              <a:ext cx="9143244" cy="512022"/>
            </a:xfrm>
            <a:prstGeom prst="rect">
              <a:avLst/>
            </a:prstGeom>
          </p:spPr>
        </p:pic>
      </p:grpSp>
      <p:grpSp>
        <p:nvGrpSpPr>
          <p:cNvPr id="15" name="Group 14"/>
          <p:cNvGrpSpPr/>
          <p:nvPr/>
        </p:nvGrpSpPr>
        <p:grpSpPr>
          <a:xfrm>
            <a:off x="4283968" y="452332"/>
            <a:ext cx="4588458" cy="4536504"/>
            <a:chOff x="4716015" y="453373"/>
            <a:chExt cx="4171325" cy="4536504"/>
          </a:xfrm>
        </p:grpSpPr>
        <p:pic>
          <p:nvPicPr>
            <p:cNvPr id="16" name="Picture 15"/>
            <p:cNvPicPr>
              <a:picLocks noChangeAspect="1"/>
            </p:cNvPicPr>
            <p:nvPr/>
          </p:nvPicPr>
          <p:blipFill rotWithShape="1">
            <a:blip r:embed="rId4">
              <a:extLst>
                <a:ext uri="{28A0092B-C50C-407E-A947-70E740481C1C}">
                  <a14:useLocalDpi xmlns:a14="http://schemas.microsoft.com/office/drawing/2010/main" val="0"/>
                </a:ext>
              </a:extLst>
            </a:blip>
            <a:srcRect l="48278"/>
            <a:stretch/>
          </p:blipFill>
          <p:spPr>
            <a:xfrm>
              <a:off x="4716015" y="453373"/>
              <a:ext cx="4171325" cy="4536504"/>
            </a:xfrm>
            <a:prstGeom prst="rect">
              <a:avLst/>
            </a:prstGeom>
          </p:spPr>
        </p:pic>
        <p:sp>
          <p:nvSpPr>
            <p:cNvPr id="17" name="Rectangle 16"/>
            <p:cNvSpPr/>
            <p:nvPr/>
          </p:nvSpPr>
          <p:spPr>
            <a:xfrm>
              <a:off x="4871077" y="1491630"/>
              <a:ext cx="3240360" cy="2585323"/>
            </a:xfrm>
            <a:prstGeom prst="rect">
              <a:avLst/>
            </a:prstGeom>
          </p:spPr>
          <p:txBody>
            <a:bodyPr wrap="square">
              <a:spAutoFit/>
            </a:bodyPr>
            <a:lstStyle/>
            <a:p>
              <a:r>
                <a:rPr lang="id-ID" dirty="0">
                  <a:latin typeface="Calibri" panose="020F0502020204030204" pitchFamily="34" charset="0"/>
                </a:rPr>
                <a:t>Kekhawatiran terhadap dampak pemanasan global menjadi isu global yang menjadi perhatian sangat serius dari berbagai kalangan di dunia. Dalam upaya menanggulanginya, beberapa konferensi antarnegara diselenggarakan untuk membahas isu tersebut.</a:t>
              </a:r>
            </a:p>
          </p:txBody>
        </p:sp>
      </p:grpSp>
    </p:spTree>
    <p:extLst>
      <p:ext uri="{BB962C8B-B14F-4D97-AF65-F5344CB8AC3E}">
        <p14:creationId xmlns:p14="http://schemas.microsoft.com/office/powerpoint/2010/main" val="16904504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750"/>
                                        <p:tgtEl>
                                          <p:spTgt spid="3"/>
                                        </p:tgtEl>
                                      </p:cBhvr>
                                    </p:animEffect>
                                  </p:childTnLst>
                                </p:cTn>
                              </p:par>
                            </p:childTnLst>
                          </p:cTn>
                        </p:par>
                        <p:par>
                          <p:cTn id="8" fill="hold">
                            <p:stCondLst>
                              <p:cond delay="75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par>
                                <p:cTn id="12" presetID="14" presetClass="entr" presetSubtype="10" fill="hold"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randombar(horizontal)">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grpSp>
        <p:nvGrpSpPr>
          <p:cNvPr id="6" name="Group 5"/>
          <p:cNvGrpSpPr/>
          <p:nvPr/>
        </p:nvGrpSpPr>
        <p:grpSpPr>
          <a:xfrm>
            <a:off x="899592" y="1358460"/>
            <a:ext cx="7272808" cy="3168352"/>
            <a:chOff x="395536" y="1347613"/>
            <a:chExt cx="8280918" cy="3456384"/>
          </a:xfrm>
        </p:grpSpPr>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4210" t="27095" r="5229" b="5707"/>
            <a:stretch/>
          </p:blipFill>
          <p:spPr>
            <a:xfrm>
              <a:off x="395536" y="1347613"/>
              <a:ext cx="8280918" cy="3456384"/>
            </a:xfrm>
            <a:prstGeom prst="rect">
              <a:avLst/>
            </a:prstGeom>
          </p:spPr>
        </p:pic>
        <p:sp>
          <p:nvSpPr>
            <p:cNvPr id="8" name="Rectangle 7"/>
            <p:cNvSpPr/>
            <p:nvPr/>
          </p:nvSpPr>
          <p:spPr>
            <a:xfrm>
              <a:off x="1259632" y="1718332"/>
              <a:ext cx="954109" cy="26536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8"/>
          <p:cNvGrpSpPr/>
          <p:nvPr/>
        </p:nvGrpSpPr>
        <p:grpSpPr>
          <a:xfrm>
            <a:off x="1997717" y="1567440"/>
            <a:ext cx="6320424" cy="529700"/>
            <a:chOff x="1547664" y="1563638"/>
            <a:chExt cx="6320424" cy="529700"/>
          </a:xfrm>
        </p:grpSpPr>
        <p:pic>
          <p:nvPicPr>
            <p:cNvPr id="10" name="Picture 9"/>
            <p:cNvPicPr>
              <a:picLocks noChangeAspect="1"/>
            </p:cNvPicPr>
            <p:nvPr/>
          </p:nvPicPr>
          <p:blipFill rotWithShape="1">
            <a:blip r:embed="rId2">
              <a:extLst>
                <a:ext uri="{28A0092B-C50C-407E-A947-70E740481C1C}">
                  <a14:useLocalDpi xmlns:a14="http://schemas.microsoft.com/office/drawing/2010/main" val="0"/>
                </a:ext>
              </a:extLst>
            </a:blip>
            <a:srcRect l="14894" t="32565" r="79234" b="56996"/>
            <a:stretch/>
          </p:blipFill>
          <p:spPr>
            <a:xfrm>
              <a:off x="1547664" y="1563638"/>
              <a:ext cx="504056" cy="504056"/>
            </a:xfrm>
            <a:prstGeom prst="rect">
              <a:avLst/>
            </a:prstGeom>
          </p:spPr>
        </p:pic>
        <p:sp>
          <p:nvSpPr>
            <p:cNvPr id="11"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47724" y="1580196"/>
              <a:ext cx="5920364" cy="51314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sz="2000" b="1" i="1" dirty="0">
                  <a:solidFill>
                    <a:srgbClr val="F06881"/>
                  </a:solidFill>
                  <a:latin typeface="Calibri" panose="020F0502020204030204" pitchFamily="34" charset="0"/>
                  <a:ea typeface="Calibri" panose="020F0502020204030204" pitchFamily="34" charset="0"/>
                  <a:cs typeface="Times New Roman" panose="02020603050405020304" pitchFamily="18" charset="0"/>
                </a:rPr>
                <a:t>Intergovernmental Panel on Climate </a:t>
              </a:r>
              <a:r>
                <a:rPr lang="en-US" sz="2000" b="1" i="1" dirty="0" smtClean="0">
                  <a:solidFill>
                    <a:srgbClr val="F06881"/>
                  </a:solidFill>
                  <a:latin typeface="Calibri" panose="020F0502020204030204" pitchFamily="34" charset="0"/>
                  <a:ea typeface="Calibri" panose="020F0502020204030204" pitchFamily="34" charset="0"/>
                  <a:cs typeface="Times New Roman" panose="02020603050405020304" pitchFamily="18" charset="0"/>
                </a:rPr>
                <a:t>Change </a:t>
              </a:r>
              <a:r>
                <a:rPr lang="en-US" sz="2000" b="1" dirty="0" smtClean="0">
                  <a:solidFill>
                    <a:srgbClr val="F06881"/>
                  </a:solidFill>
                  <a:latin typeface="Calibri" panose="020F0502020204030204" pitchFamily="34" charset="0"/>
                  <a:ea typeface="Calibri" panose="020F0502020204030204" pitchFamily="34" charset="0"/>
                  <a:cs typeface="Times New Roman" panose="02020603050405020304" pitchFamily="18" charset="0"/>
                </a:rPr>
                <a:t>(IPCC)</a:t>
              </a:r>
              <a:endParaRPr lang="en-US" sz="2000" b="1" i="1" dirty="0">
                <a:solidFill>
                  <a:srgbClr val="F06881"/>
                </a:solidFill>
                <a:latin typeface="Calibri" panose="020F0502020204030204" pitchFamily="34" charset="0"/>
              </a:endParaRPr>
            </a:p>
          </p:txBody>
        </p:sp>
      </p:grpSp>
      <p:grpSp>
        <p:nvGrpSpPr>
          <p:cNvPr id="12" name="Group 11"/>
          <p:cNvGrpSpPr/>
          <p:nvPr/>
        </p:nvGrpSpPr>
        <p:grpSpPr>
          <a:xfrm>
            <a:off x="1997717" y="2132444"/>
            <a:ext cx="5958659" cy="513142"/>
            <a:chOff x="1547664" y="2084252"/>
            <a:chExt cx="5958659" cy="513142"/>
          </a:xfrm>
        </p:grpSpPr>
        <p:pic>
          <p:nvPicPr>
            <p:cNvPr id="13" name="Picture 12"/>
            <p:cNvPicPr>
              <a:picLocks noChangeAspect="1"/>
            </p:cNvPicPr>
            <p:nvPr/>
          </p:nvPicPr>
          <p:blipFill rotWithShape="1">
            <a:blip r:embed="rId2">
              <a:extLst>
                <a:ext uri="{28A0092B-C50C-407E-A947-70E740481C1C}">
                  <a14:useLocalDpi xmlns:a14="http://schemas.microsoft.com/office/drawing/2010/main" val="0"/>
                </a:ext>
              </a:extLst>
            </a:blip>
            <a:srcRect l="14894" t="44495" r="79234" b="46557"/>
            <a:stretch/>
          </p:blipFill>
          <p:spPr>
            <a:xfrm>
              <a:off x="1547664" y="2139702"/>
              <a:ext cx="504056" cy="432048"/>
            </a:xfrm>
            <a:prstGeom prst="rect">
              <a:avLst/>
            </a:prstGeom>
          </p:spPr>
        </p:pic>
        <p:sp>
          <p:nvSpPr>
            <p:cNvPr id="14"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58833" y="2084252"/>
              <a:ext cx="5547490" cy="51314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sz="2000" b="1" dirty="0" err="1" smtClean="0">
                  <a:solidFill>
                    <a:srgbClr val="F06881"/>
                  </a:solidFill>
                  <a:latin typeface="Calibri" panose="020F0502020204030204" pitchFamily="34" charset="0"/>
                </a:rPr>
                <a:t>Protokol</a:t>
              </a:r>
              <a:r>
                <a:rPr lang="en-US" sz="2000" b="1" dirty="0" smtClean="0">
                  <a:solidFill>
                    <a:srgbClr val="F06881"/>
                  </a:solidFill>
                  <a:latin typeface="Calibri" panose="020F0502020204030204" pitchFamily="34" charset="0"/>
                </a:rPr>
                <a:t> Kyoto</a:t>
              </a:r>
              <a:endParaRPr lang="en-US" sz="2000" b="1" dirty="0">
                <a:solidFill>
                  <a:srgbClr val="F06881"/>
                </a:solidFill>
                <a:latin typeface="Calibri" panose="020F0502020204030204" pitchFamily="34" charset="0"/>
              </a:endParaRPr>
            </a:p>
          </p:txBody>
        </p:sp>
      </p:grpSp>
      <p:grpSp>
        <p:nvGrpSpPr>
          <p:cNvPr id="15" name="Group 14"/>
          <p:cNvGrpSpPr/>
          <p:nvPr/>
        </p:nvGrpSpPr>
        <p:grpSpPr>
          <a:xfrm>
            <a:off x="1997717" y="2725329"/>
            <a:ext cx="5886652" cy="550579"/>
            <a:chOff x="1547664" y="2597235"/>
            <a:chExt cx="5886652" cy="550579"/>
          </a:xfrm>
        </p:grpSpPr>
        <p:pic>
          <p:nvPicPr>
            <p:cNvPr id="16" name="Picture 15"/>
            <p:cNvPicPr>
              <a:picLocks noChangeAspect="1"/>
            </p:cNvPicPr>
            <p:nvPr/>
          </p:nvPicPr>
          <p:blipFill rotWithShape="1">
            <a:blip r:embed="rId2">
              <a:extLst>
                <a:ext uri="{28A0092B-C50C-407E-A947-70E740481C1C}">
                  <a14:useLocalDpi xmlns:a14="http://schemas.microsoft.com/office/drawing/2010/main" val="0"/>
                </a:ext>
              </a:extLst>
            </a:blip>
            <a:srcRect l="14894" t="54935" r="79234" b="34626"/>
            <a:stretch/>
          </p:blipFill>
          <p:spPr>
            <a:xfrm>
              <a:off x="1547664" y="2643758"/>
              <a:ext cx="504056" cy="504056"/>
            </a:xfrm>
            <a:prstGeom prst="rect">
              <a:avLst/>
            </a:prstGeom>
          </p:spPr>
        </p:pic>
        <p:sp>
          <p:nvSpPr>
            <p:cNvPr id="17"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52304" y="2597235"/>
              <a:ext cx="5482012" cy="51314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just">
                <a:lnSpc>
                  <a:spcPct val="107000"/>
                </a:lnSpc>
                <a:spcAft>
                  <a:spcPts val="600"/>
                </a:spcAft>
              </a:pPr>
              <a:r>
                <a:rPr lang="en-US" sz="2000" b="1" i="1" dirty="0">
                  <a:solidFill>
                    <a:srgbClr val="F06881"/>
                  </a:solidFill>
                  <a:latin typeface="Calibri" panose="020F0502020204030204" pitchFamily="34" charset="0"/>
                  <a:ea typeface="Calibri" panose="020F0502020204030204" pitchFamily="34" charset="0"/>
                  <a:cs typeface="Times New Roman" panose="02020603050405020304" pitchFamily="18" charset="0"/>
                </a:rPr>
                <a:t>Asia-</a:t>
              </a:r>
              <a:r>
                <a:rPr lang="en-US" sz="2000" b="1" i="1" dirty="0" err="1">
                  <a:solidFill>
                    <a:srgbClr val="F06881"/>
                  </a:solidFill>
                  <a:latin typeface="Calibri" panose="020F0502020204030204" pitchFamily="34" charset="0"/>
                  <a:ea typeface="Calibri" panose="020F0502020204030204" pitchFamily="34" charset="0"/>
                  <a:cs typeface="Times New Roman" panose="02020603050405020304" pitchFamily="18" charset="0"/>
                </a:rPr>
                <a:t>Pasific</a:t>
              </a:r>
              <a:r>
                <a:rPr lang="en-US" sz="2000" b="1" i="1" dirty="0">
                  <a:solidFill>
                    <a:srgbClr val="F06881"/>
                  </a:solidFill>
                  <a:latin typeface="Calibri" panose="020F0502020204030204" pitchFamily="34" charset="0"/>
                  <a:ea typeface="Calibri" panose="020F0502020204030204" pitchFamily="34" charset="0"/>
                  <a:cs typeface="Times New Roman" panose="02020603050405020304" pitchFamily="18" charset="0"/>
                </a:rPr>
                <a:t> Partnership on Clean Development and Climate</a:t>
              </a:r>
              <a:r>
                <a:rPr lang="en-US" sz="2000" b="1" dirty="0">
                  <a:solidFill>
                    <a:srgbClr val="F06881"/>
                  </a:solidFill>
                  <a:latin typeface="Calibri" panose="020F0502020204030204" pitchFamily="34" charset="0"/>
                  <a:ea typeface="Calibri" panose="020F0502020204030204" pitchFamily="34" charset="0"/>
                  <a:cs typeface="Times New Roman" panose="02020603050405020304" pitchFamily="18" charset="0"/>
                </a:rPr>
                <a:t> (APPCDC)</a:t>
              </a:r>
              <a:r>
                <a:rPr lang="id-ID" sz="2000" b="1" dirty="0">
                  <a:solidFill>
                    <a:srgbClr val="F06881"/>
                  </a:solidFill>
                  <a:latin typeface="Calibri" panose="020F0502020204030204" pitchFamily="34" charset="0"/>
                  <a:ea typeface="Calibri" panose="020F0502020204030204" pitchFamily="34" charset="0"/>
                  <a:cs typeface="Times New Roman" panose="02020603050405020304" pitchFamily="18" charset="0"/>
                </a:rPr>
                <a:t> </a:t>
              </a:r>
              <a:endParaRPr lang="en-ID" sz="2000" dirty="0">
                <a:solidFill>
                  <a:srgbClr val="F06881"/>
                </a:solidFill>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18" name="Group 17"/>
          <p:cNvGrpSpPr/>
          <p:nvPr/>
        </p:nvGrpSpPr>
        <p:grpSpPr>
          <a:xfrm>
            <a:off x="1925709" y="3486822"/>
            <a:ext cx="5886651" cy="550738"/>
            <a:chOff x="1475656" y="3101132"/>
            <a:chExt cx="5886651" cy="550738"/>
          </a:xfrm>
        </p:grpSpPr>
        <p:pic>
          <p:nvPicPr>
            <p:cNvPr id="19" name="Picture 18"/>
            <p:cNvPicPr>
              <a:picLocks noChangeAspect="1"/>
            </p:cNvPicPr>
            <p:nvPr/>
          </p:nvPicPr>
          <p:blipFill rotWithShape="1">
            <a:blip r:embed="rId2">
              <a:extLst>
                <a:ext uri="{28A0092B-C50C-407E-A947-70E740481C1C}">
                  <a14:useLocalDpi xmlns:a14="http://schemas.microsoft.com/office/drawing/2010/main" val="0"/>
                </a:ext>
              </a:extLst>
            </a:blip>
            <a:srcRect l="14055" t="65373" r="79234" b="24188"/>
            <a:stretch/>
          </p:blipFill>
          <p:spPr>
            <a:xfrm>
              <a:off x="1475656" y="3147814"/>
              <a:ext cx="576064" cy="504056"/>
            </a:xfrm>
            <a:prstGeom prst="rect">
              <a:avLst/>
            </a:prstGeom>
          </p:spPr>
        </p:pic>
        <p:sp>
          <p:nvSpPr>
            <p:cNvPr id="20"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64222" y="3101132"/>
              <a:ext cx="5398085" cy="513142"/>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just">
                <a:lnSpc>
                  <a:spcPct val="107000"/>
                </a:lnSpc>
                <a:spcAft>
                  <a:spcPts val="600"/>
                </a:spcAft>
              </a:pPr>
              <a:r>
                <a:rPr lang="id-ID" sz="2000" b="1" i="1" dirty="0">
                  <a:solidFill>
                    <a:srgbClr val="F06881"/>
                  </a:solidFill>
                  <a:latin typeface="Calibri" panose="020F0502020204030204" pitchFamily="34" charset="0"/>
                  <a:ea typeface="Calibri" panose="020F0502020204030204" pitchFamily="34" charset="0"/>
                  <a:cs typeface="Times New Roman" panose="02020603050405020304" pitchFamily="18" charset="0"/>
                </a:rPr>
                <a:t>Sustainable Development Goals</a:t>
              </a:r>
              <a:r>
                <a:rPr lang="id-ID" sz="2000" b="1" dirty="0">
                  <a:solidFill>
                    <a:srgbClr val="F06881"/>
                  </a:solidFill>
                  <a:latin typeface="Calibri" panose="020F0502020204030204" pitchFamily="34" charset="0"/>
                  <a:ea typeface="Calibri" panose="020F0502020204030204" pitchFamily="34" charset="0"/>
                  <a:cs typeface="Times New Roman" panose="02020603050405020304" pitchFamily="18" charset="0"/>
                </a:rPr>
                <a:t> (SDGs)</a:t>
              </a:r>
              <a:endParaRPr lang="en-ID" sz="2000" dirty="0">
                <a:solidFill>
                  <a:srgbClr val="F06881"/>
                </a:solidFill>
                <a:latin typeface="Calibri" panose="020F0502020204030204" pitchFamily="34" charset="0"/>
                <a:ea typeface="Calibri" panose="020F0502020204030204" pitchFamily="34" charset="0"/>
                <a:cs typeface="Times New Roman" panose="02020603050405020304" pitchFamily="18" charset="0"/>
              </a:endParaRPr>
            </a:p>
          </p:txBody>
        </p:sp>
      </p:grpSp>
      <p:sp>
        <p:nvSpPr>
          <p:cNvPr id="24" name="テキスト プレースホルダー 6">
            <a:extLst>
              <a:ext uri="{FF2B5EF4-FFF2-40B4-BE49-F238E27FC236}">
                <a16:creationId xmlns:a16="http://schemas.microsoft.com/office/drawing/2014/main" id="{4CD14546-9C5B-8002-93EE-E6BA5D226E3F}"/>
              </a:ext>
            </a:extLst>
          </p:cNvPr>
          <p:cNvSpPr txBox="1">
            <a:spLocks/>
          </p:cNvSpPr>
          <p:nvPr/>
        </p:nvSpPr>
        <p:spPr>
          <a:xfrm>
            <a:off x="1949773" y="565610"/>
            <a:ext cx="6078611" cy="55661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00000"/>
              </a:lnSpc>
            </a:pPr>
            <a:r>
              <a:rPr lang="en-US" sz="2800" b="1" dirty="0" err="1" smtClean="0">
                <a:solidFill>
                  <a:srgbClr val="F06881"/>
                </a:solidFill>
                <a:latin typeface="Calibri" panose="020F0502020204030204" pitchFamily="34" charset="0"/>
              </a:rPr>
              <a:t>Kesepakatan</a:t>
            </a:r>
            <a:r>
              <a:rPr lang="en-US" sz="2800" b="1" dirty="0" smtClean="0">
                <a:solidFill>
                  <a:srgbClr val="F06881"/>
                </a:solidFill>
                <a:latin typeface="Calibri" panose="020F0502020204030204" pitchFamily="34" charset="0"/>
              </a:rPr>
              <a:t> </a:t>
            </a:r>
            <a:r>
              <a:rPr lang="en-US" sz="2800" b="1" dirty="0" err="1" smtClean="0">
                <a:solidFill>
                  <a:srgbClr val="F06881"/>
                </a:solidFill>
                <a:latin typeface="Calibri" panose="020F0502020204030204" pitchFamily="34" charset="0"/>
              </a:rPr>
              <a:t>Internasional</a:t>
            </a:r>
            <a:endParaRPr lang="en-US" sz="2800" b="1" dirty="0">
              <a:solidFill>
                <a:srgbClr val="F06881"/>
              </a:solidFill>
              <a:latin typeface="Calibri" panose="020F0502020204030204" pitchFamily="34" charset="0"/>
            </a:endParaRPr>
          </a:p>
        </p:txBody>
      </p:sp>
      <p:pic>
        <p:nvPicPr>
          <p:cNvPr id="25" name="Picture 24"/>
          <p:cNvPicPr>
            <a:picLocks noChangeAspect="1"/>
          </p:cNvPicPr>
          <p:nvPr/>
        </p:nvPicPr>
        <p:blipFill rotWithShape="1">
          <a:blip r:embed="rId3" cstate="print">
            <a:extLst>
              <a:ext uri="{28A0092B-C50C-407E-A947-70E740481C1C}">
                <a14:useLocalDpi xmlns:a14="http://schemas.microsoft.com/office/drawing/2010/main" val="0"/>
              </a:ext>
            </a:extLst>
          </a:blip>
          <a:srcRect b="33201"/>
          <a:stretch/>
        </p:blipFill>
        <p:spPr>
          <a:xfrm>
            <a:off x="1069902" y="278340"/>
            <a:ext cx="936104" cy="1416344"/>
          </a:xfrm>
          <a:prstGeom prst="rect">
            <a:avLst/>
          </a:prstGeom>
        </p:spPr>
      </p:pic>
    </p:spTree>
    <p:extLst>
      <p:ext uri="{BB962C8B-B14F-4D97-AF65-F5344CB8AC3E}">
        <p14:creationId xmlns:p14="http://schemas.microsoft.com/office/powerpoint/2010/main" val="1416619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25"/>
                                        </p:tgtEl>
                                        <p:attrNameLst>
                                          <p:attrName>style.visibility</p:attrName>
                                        </p:attrNameLst>
                                      </p:cBhvr>
                                      <p:to>
                                        <p:strVal val="visible"/>
                                      </p:to>
                                    </p:set>
                                    <p:animEffect transition="in" filter="fade">
                                      <p:cBhvr>
                                        <p:cTn id="9" dur="500"/>
                                        <p:tgtEl>
                                          <p:spTgt spid="2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left)">
                                      <p:cBhvr>
                                        <p:cTn id="13" dur="500"/>
                                        <p:tgtEl>
                                          <p:spTgt spid="24"/>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35763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D6F1DE"/>
        </a:solidFill>
        <a:effectLst/>
      </p:bgPr>
    </p:bg>
    <p:spTree>
      <p:nvGrpSpPr>
        <p:cNvPr id="1" name=""/>
        <p:cNvGrpSpPr/>
        <p:nvPr/>
      </p:nvGrpSpPr>
      <p:grpSpPr>
        <a:xfrm>
          <a:off x="0" y="0"/>
          <a:ext cx="0" cy="0"/>
          <a:chOff x="0" y="0"/>
          <a:chExt cx="0" cy="0"/>
        </a:xfrm>
      </p:grpSpPr>
      <p:grpSp>
        <p:nvGrpSpPr>
          <p:cNvPr id="4" name="Group 3"/>
          <p:cNvGrpSpPr/>
          <p:nvPr/>
        </p:nvGrpSpPr>
        <p:grpSpPr>
          <a:xfrm>
            <a:off x="613804" y="291256"/>
            <a:ext cx="3362197" cy="621956"/>
            <a:chOff x="327640" y="168539"/>
            <a:chExt cx="3362197" cy="621956"/>
          </a:xfrm>
        </p:grpSpPr>
        <p:grpSp>
          <p:nvGrpSpPr>
            <p:cNvPr id="5" name="Group 4">
              <a:extLst>
                <a:ext uri="{FF2B5EF4-FFF2-40B4-BE49-F238E27FC236}">
                  <a16:creationId xmlns:a16="http://schemas.microsoft.com/office/drawing/2014/main" id="{9CF266A2-6451-4753-8CB3-556E57BFBEAB}"/>
                </a:ext>
              </a:extLst>
            </p:cNvPr>
            <p:cNvGrpSpPr/>
            <p:nvPr/>
          </p:nvGrpSpPr>
          <p:grpSpPr>
            <a:xfrm>
              <a:off x="327640" y="168539"/>
              <a:ext cx="3362197" cy="621956"/>
              <a:chOff x="914399" y="132143"/>
              <a:chExt cx="3362197" cy="621956"/>
            </a:xfrm>
          </p:grpSpPr>
          <p:sp>
            <p:nvSpPr>
              <p:cNvPr id="7" name="正方形/長方形 15">
                <a:extLst>
                  <a:ext uri="{FF2B5EF4-FFF2-40B4-BE49-F238E27FC236}">
                    <a16:creationId xmlns:a16="http://schemas.microsoft.com/office/drawing/2014/main" id="{2E47E29C-070C-452A-A721-5D7147939A1E}"/>
                  </a:ext>
                </a:extLst>
              </p:cNvPr>
              <p:cNvSpPr/>
              <p:nvPr/>
            </p:nvSpPr>
            <p:spPr>
              <a:xfrm>
                <a:off x="1005737" y="701032"/>
                <a:ext cx="2856070" cy="53067"/>
              </a:xfrm>
              <a:prstGeom prst="rect">
                <a:avLst/>
              </a:prstGeom>
              <a:solidFill>
                <a:schemeClr val="accent1">
                  <a:lumMod val="60000"/>
                  <a:lumOff val="40000"/>
                </a:schemeClr>
              </a:solidFill>
              <a:ln w="25400" cap="flat" cmpd="sng" algn="ctr">
                <a:noFill/>
                <a:prstDash val="solid"/>
              </a:ln>
              <a:effectLst/>
            </p:spPr>
            <p:txBody>
              <a:bodyPr rtlCol="0" anchor="ctr"/>
              <a:lstStyle/>
              <a:p>
                <a:pPr algn="ctr" defTabSz="914378">
                  <a:defRPr/>
                </a:pPr>
                <a:endParaRPr kumimoji="1" lang="ja-JP" altLang="en-US" kern="0">
                  <a:solidFill>
                    <a:sysClr val="window" lastClr="FFFFFF"/>
                  </a:solidFill>
                  <a:latin typeface="Open Sans"/>
                </a:endParaRPr>
              </a:p>
            </p:txBody>
          </p:sp>
          <p:sp>
            <p:nvSpPr>
              <p:cNvPr id="8" name="テキスト プレースホルダー 6">
                <a:extLst>
                  <a:ext uri="{FF2B5EF4-FFF2-40B4-BE49-F238E27FC236}">
                    <a16:creationId xmlns:a16="http://schemas.microsoft.com/office/drawing/2014/main" id="{29F1066E-F0CA-45D1-9935-2C3E7B4B16BB}"/>
                  </a:ext>
                </a:extLst>
              </p:cNvPr>
              <p:cNvSpPr txBox="1">
                <a:spLocks/>
              </p:cNvSpPr>
              <p:nvPr/>
            </p:nvSpPr>
            <p:spPr>
              <a:xfrm>
                <a:off x="914399" y="132143"/>
                <a:ext cx="3362197"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id-ID" b="1" dirty="0">
                    <a:solidFill>
                      <a:schemeClr val="tx1"/>
                    </a:solidFill>
                    <a:latin typeface="Calibri" panose="020F0502020204030204" pitchFamily="34" charset="0"/>
                  </a:rPr>
                  <a:t>PENDAHULUAN</a:t>
                </a:r>
                <a:endParaRPr lang="en-US" b="1" dirty="0">
                  <a:solidFill>
                    <a:schemeClr val="tx1"/>
                  </a:solidFill>
                  <a:latin typeface="Calibri" panose="020F0502020204030204" pitchFamily="34" charset="0"/>
                </a:endParaRPr>
              </a:p>
            </p:txBody>
          </p:sp>
        </p:grpSp>
        <p:pic>
          <p:nvPicPr>
            <p:cNvPr id="6" name="Picture 12"/>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4375040" flipH="1">
              <a:off x="3123931" y="314617"/>
              <a:ext cx="412389" cy="412389"/>
            </a:xfrm>
            <a:prstGeom prst="rect">
              <a:avLst/>
            </a:prstGeom>
            <a:effectLst>
              <a:outerShdw blurRad="50800" dist="38100" algn="l" rotWithShape="0">
                <a:prstClr val="black">
                  <a:alpha val="40000"/>
                </a:prstClr>
              </a:outerShdw>
            </a:effectLst>
          </p:spPr>
        </p:pic>
      </p:grpSp>
      <p:pic>
        <p:nvPicPr>
          <p:cNvPr id="12" name="Picture 11"/>
          <p:cNvPicPr>
            <a:picLocks noChangeAspect="1"/>
          </p:cNvPicPr>
          <p:nvPr/>
        </p:nvPicPr>
        <p:blipFill rotWithShape="1">
          <a:blip r:embed="rId5" cstate="print">
            <a:extLst>
              <a:ext uri="{28A0092B-C50C-407E-A947-70E740481C1C}">
                <a14:useLocalDpi xmlns:a14="http://schemas.microsoft.com/office/drawing/2010/main" val="0"/>
              </a:ext>
            </a:extLst>
          </a:blip>
          <a:srcRect l="16925" t="2401" r="16138" b="8001"/>
          <a:stretch/>
        </p:blipFill>
        <p:spPr>
          <a:xfrm>
            <a:off x="4139952" y="913212"/>
            <a:ext cx="4494875" cy="3384376"/>
          </a:xfrm>
          <a:prstGeom prst="rect">
            <a:avLst/>
          </a:prstGeom>
        </p:spPr>
      </p:pic>
      <p:sp>
        <p:nvSpPr>
          <p:cNvPr id="13" name="Rectangle 12">
            <a:extLst>
              <a:ext uri="{FF2B5EF4-FFF2-40B4-BE49-F238E27FC236}">
                <a16:creationId xmlns:a16="http://schemas.microsoft.com/office/drawing/2014/main" id="{FB781876-F70B-492D-AB74-D4FFEB23E75A}"/>
              </a:ext>
            </a:extLst>
          </p:cNvPr>
          <p:cNvSpPr/>
          <p:nvPr/>
        </p:nvSpPr>
        <p:spPr>
          <a:xfrm rot="21390260">
            <a:off x="4764006" y="1290462"/>
            <a:ext cx="3591988" cy="2308324"/>
          </a:xfrm>
          <a:prstGeom prst="rect">
            <a:avLst/>
          </a:prstGeom>
        </p:spPr>
        <p:txBody>
          <a:bodyPr wrap="square">
            <a:spAutoFit/>
          </a:bodyPr>
          <a:lstStyle/>
          <a:p>
            <a:r>
              <a:rPr lang="id-ID" dirty="0">
                <a:latin typeface="Calibri" panose="020F0502020204030204" pitchFamily="34" charset="0"/>
              </a:rPr>
              <a:t>Asap dari aktivitas manusia mengandung gas-gas yang berbahaya bagi kesehatan manusia dan lingkungan. Salah satunya, menjadi penghalang pemantulan panas Bumi sehingga menyebabkan efek rumah kaca. </a:t>
            </a:r>
            <a:r>
              <a:rPr lang="id-ID" i="1" dirty="0">
                <a:latin typeface="Calibri" panose="020F0502020204030204" pitchFamily="34" charset="0"/>
              </a:rPr>
              <a:t>Apa itu efek rumah kaca? </a:t>
            </a:r>
          </a:p>
        </p:txBody>
      </p:sp>
      <p:grpSp>
        <p:nvGrpSpPr>
          <p:cNvPr id="15" name="Group 14"/>
          <p:cNvGrpSpPr/>
          <p:nvPr/>
        </p:nvGrpSpPr>
        <p:grpSpPr>
          <a:xfrm>
            <a:off x="-19935" y="1611026"/>
            <a:ext cx="4857780" cy="3546573"/>
            <a:chOff x="-19935" y="1611026"/>
            <a:chExt cx="4857780" cy="3546573"/>
          </a:xfrm>
        </p:grpSpPr>
        <p:pic>
          <p:nvPicPr>
            <p:cNvPr id="10" name="Picture 9"/>
            <p:cNvPicPr>
              <a:picLocks noChangeAspect="1"/>
            </p:cNvPicPr>
            <p:nvPr/>
          </p:nvPicPr>
          <p:blipFill rotWithShape="1">
            <a:blip r:embed="rId6">
              <a:extLst>
                <a:ext uri="{28A0092B-C50C-407E-A947-70E740481C1C}">
                  <a14:useLocalDpi xmlns:a14="http://schemas.microsoft.com/office/drawing/2010/main" val="0"/>
                </a:ext>
              </a:extLst>
            </a:blip>
            <a:srcRect t="23400" r="52362"/>
            <a:stretch/>
          </p:blipFill>
          <p:spPr>
            <a:xfrm>
              <a:off x="-19935" y="1611026"/>
              <a:ext cx="3995936" cy="3546573"/>
            </a:xfrm>
            <a:prstGeom prst="rect">
              <a:avLst/>
            </a:prstGeom>
          </p:spPr>
        </p:pic>
        <p:sp>
          <p:nvSpPr>
            <p:cNvPr id="14" name="Rectangle 13">
              <a:extLst>
                <a:ext uri="{FF2B5EF4-FFF2-40B4-BE49-F238E27FC236}">
                  <a16:creationId xmlns:a16="http://schemas.microsoft.com/office/drawing/2014/main" id="{F873EA50-0368-C353-6925-8B0A846D3C0C}"/>
                </a:ext>
              </a:extLst>
            </p:cNvPr>
            <p:cNvSpPr/>
            <p:nvPr/>
          </p:nvSpPr>
          <p:spPr>
            <a:xfrm>
              <a:off x="3749085" y="4523714"/>
              <a:ext cx="1088760" cy="215444"/>
            </a:xfrm>
            <a:prstGeom prst="rect">
              <a:avLst/>
            </a:prstGeom>
          </p:spPr>
          <p:txBody>
            <a:bodyPr wrap="none">
              <a:spAutoFit/>
            </a:bodyPr>
            <a:lstStyle/>
            <a:p>
              <a:r>
                <a:rPr lang="en-US" sz="800" dirty="0" err="1" smtClean="0"/>
                <a:t>Sumber</a:t>
              </a:r>
              <a:r>
                <a:rPr lang="en-US" sz="800" dirty="0" smtClean="0"/>
                <a:t>: </a:t>
              </a:r>
              <a:r>
                <a:rPr lang="en-US" sz="800" i="1" dirty="0" smtClean="0"/>
                <a:t>pixabay.com</a:t>
              </a:r>
              <a:endParaRPr lang="en-US" sz="800" dirty="0"/>
            </a:p>
          </p:txBody>
        </p:sp>
      </p:grpSp>
      <p:pic>
        <p:nvPicPr>
          <p:cNvPr id="16" name="Picture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4631436"/>
            <a:ext cx="9144000" cy="512064"/>
          </a:xfrm>
          <a:prstGeom prst="rect">
            <a:avLst/>
          </a:prstGeom>
        </p:spPr>
      </p:pic>
    </p:spTree>
    <p:extLst>
      <p:ext uri="{BB962C8B-B14F-4D97-AF65-F5344CB8AC3E}">
        <p14:creationId xmlns:p14="http://schemas.microsoft.com/office/powerpoint/2010/main" val="3480877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par>
                                <p:cTn id="8" presetID="42"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1000"/>
                                        <p:tgtEl>
                                          <p:spTgt spid="15"/>
                                        </p:tgtEl>
                                      </p:cBhvr>
                                    </p:animEffect>
                                    <p:anim calcmode="lin" valueType="num">
                                      <p:cBhvr>
                                        <p:cTn id="11" dur="1000" fill="hold"/>
                                        <p:tgtEl>
                                          <p:spTgt spid="15"/>
                                        </p:tgtEl>
                                        <p:attrNameLst>
                                          <p:attrName>ppt_x</p:attrName>
                                        </p:attrNameLst>
                                      </p:cBhvr>
                                      <p:tavLst>
                                        <p:tav tm="0">
                                          <p:val>
                                            <p:strVal val="#ppt_x"/>
                                          </p:val>
                                        </p:tav>
                                        <p:tav tm="100000">
                                          <p:val>
                                            <p:strVal val="#ppt_x"/>
                                          </p:val>
                                        </p:tav>
                                      </p:tavLst>
                                    </p:anim>
                                    <p:anim calcmode="lin" valueType="num">
                                      <p:cBhvr>
                                        <p:cTn id="12" dur="1000" fill="hold"/>
                                        <p:tgtEl>
                                          <p:spTgt spid="15"/>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randombar(horizontal)">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8CDA2"/>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l="58381"/>
          <a:stretch/>
        </p:blipFill>
        <p:spPr>
          <a:xfrm flipH="1">
            <a:off x="830333" y="2218585"/>
            <a:ext cx="2860563" cy="2737110"/>
          </a:xfrm>
          <a:prstGeom prst="rect">
            <a:avLst/>
          </a:prstGeom>
        </p:spPr>
      </p:pic>
      <p:grpSp>
        <p:nvGrpSpPr>
          <p:cNvPr id="3" name="Group 2">
            <a:extLst>
              <a:ext uri="{FF2B5EF4-FFF2-40B4-BE49-F238E27FC236}">
                <a16:creationId xmlns:a16="http://schemas.microsoft.com/office/drawing/2014/main" id="{DC69591B-4DDD-4488-ADBB-B6C3DB901560}"/>
              </a:ext>
            </a:extLst>
          </p:cNvPr>
          <p:cNvGrpSpPr/>
          <p:nvPr/>
        </p:nvGrpSpPr>
        <p:grpSpPr>
          <a:xfrm>
            <a:off x="691125" y="146149"/>
            <a:ext cx="8369496" cy="793721"/>
            <a:chOff x="228600" y="132143"/>
            <a:chExt cx="8369496" cy="793721"/>
          </a:xfrm>
        </p:grpSpPr>
        <p:sp>
          <p:nvSpPr>
            <p:cNvPr id="4" name="テキスト プレースホルダー 6">
              <a:extLst>
                <a:ext uri="{FF2B5EF4-FFF2-40B4-BE49-F238E27FC236}">
                  <a16:creationId xmlns:a16="http://schemas.microsoft.com/office/drawing/2014/main" id="{47502705-4497-41E2-9B48-ADB03CD55088}"/>
                </a:ext>
              </a:extLst>
            </p:cNvPr>
            <p:cNvSpPr txBox="1">
              <a:spLocks/>
            </p:cNvSpPr>
            <p:nvPr/>
          </p:nvSpPr>
          <p:spPr>
            <a:xfrm>
              <a:off x="914400" y="132143"/>
              <a:ext cx="7683696"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b="1" dirty="0" err="1" smtClean="0">
                  <a:solidFill>
                    <a:schemeClr val="tx1"/>
                  </a:solidFill>
                  <a:latin typeface="Calibri" panose="020F0502020204030204" pitchFamily="34" charset="0"/>
                </a:rPr>
                <a:t>Pemanasan</a:t>
              </a:r>
              <a:r>
                <a:rPr lang="en-US" b="1" dirty="0" smtClean="0">
                  <a:solidFill>
                    <a:schemeClr val="tx1"/>
                  </a:solidFill>
                  <a:latin typeface="Calibri" panose="020F0502020204030204" pitchFamily="34" charset="0"/>
                </a:rPr>
                <a:t> Global</a:t>
              </a:r>
              <a:endParaRPr lang="en-US" b="1" dirty="0">
                <a:solidFill>
                  <a:schemeClr val="tx1"/>
                </a:solidFill>
                <a:latin typeface="Calibri" panose="020F0502020204030204" pitchFamily="34" charset="0"/>
              </a:endParaRPr>
            </a:p>
          </p:txBody>
        </p:sp>
        <p:sp>
          <p:nvSpPr>
            <p:cNvPr id="5" name="テキスト プレースホルダー 5">
              <a:extLst>
                <a:ext uri="{FF2B5EF4-FFF2-40B4-BE49-F238E27FC236}">
                  <a16:creationId xmlns:a16="http://schemas.microsoft.com/office/drawing/2014/main" id="{7F66597D-7C1A-405B-A621-9250A8C08138}"/>
                </a:ext>
              </a:extLst>
            </p:cNvPr>
            <p:cNvSpPr txBox="1">
              <a:spLocks/>
            </p:cNvSpPr>
            <p:nvPr/>
          </p:nvSpPr>
          <p:spPr>
            <a:xfrm>
              <a:off x="228600" y="285601"/>
              <a:ext cx="699120" cy="466080"/>
            </a:xfrm>
            <a:prstGeom prst="rect">
              <a:avLst/>
            </a:prstGeom>
            <a:solidFill>
              <a:srgbClr val="E38281"/>
            </a:solidFill>
            <a:ln>
              <a:noFill/>
            </a:ln>
          </p:spPr>
          <p:txBody>
            <a:bodyPr vert="horz" lIns="163275" tIns="81638" rIns="163275" bIns="81638" rtlCol="0">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Route 159 UltraLight"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ctr" defTabSz="1632713">
                <a:defRPr/>
              </a:pPr>
              <a:endParaRPr lang="ja-JP" altLang="en-US" sz="2000" b="1" dirty="0">
                <a:solidFill>
                  <a:schemeClr val="bg1"/>
                </a:solidFill>
                <a:latin typeface="+mn-lt"/>
              </a:endParaRPr>
            </a:p>
          </p:txBody>
        </p:sp>
        <p:sp>
          <p:nvSpPr>
            <p:cNvPr id="6" name="直角三角形 10">
              <a:extLst>
                <a:ext uri="{FF2B5EF4-FFF2-40B4-BE49-F238E27FC236}">
                  <a16:creationId xmlns:a16="http://schemas.microsoft.com/office/drawing/2014/main" id="{1B542BBE-F4EA-46B9-A049-A70F7B06CCCF}"/>
                </a:ext>
              </a:extLst>
            </p:cNvPr>
            <p:cNvSpPr/>
            <p:nvPr/>
          </p:nvSpPr>
          <p:spPr>
            <a:xfrm rot="5400000">
              <a:off x="694423" y="692567"/>
              <a:ext cx="186433" cy="280161"/>
            </a:xfrm>
            <a:prstGeom prst="rtTriangle">
              <a:avLst/>
            </a:prstGeom>
            <a:solidFill>
              <a:schemeClr val="accent1">
                <a:lumMod val="75000"/>
              </a:schemeClr>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7" name="正方形/長方形 15">
              <a:extLst>
                <a:ext uri="{FF2B5EF4-FFF2-40B4-BE49-F238E27FC236}">
                  <a16:creationId xmlns:a16="http://schemas.microsoft.com/office/drawing/2014/main" id="{57DC62A0-338C-462D-955E-1DD70283263E}"/>
                </a:ext>
              </a:extLst>
            </p:cNvPr>
            <p:cNvSpPr/>
            <p:nvPr/>
          </p:nvSpPr>
          <p:spPr>
            <a:xfrm>
              <a:off x="1005737" y="701031"/>
              <a:ext cx="3276000" cy="45719"/>
            </a:xfrm>
            <a:prstGeom prst="rect">
              <a:avLst/>
            </a:prstGeom>
            <a:solidFill>
              <a:srgbClr val="376092"/>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8" name="TextBox 7">
              <a:extLst>
                <a:ext uri="{FF2B5EF4-FFF2-40B4-BE49-F238E27FC236}">
                  <a16:creationId xmlns:a16="http://schemas.microsoft.com/office/drawing/2014/main" id="{B212A415-2C76-476C-9864-670DA094215C}"/>
                </a:ext>
              </a:extLst>
            </p:cNvPr>
            <p:cNvSpPr txBox="1"/>
            <p:nvPr/>
          </p:nvSpPr>
          <p:spPr>
            <a:xfrm>
              <a:off x="376823" y="254009"/>
              <a:ext cx="402674" cy="523220"/>
            </a:xfrm>
            <a:prstGeom prst="rect">
              <a:avLst/>
            </a:prstGeom>
            <a:noFill/>
          </p:spPr>
          <p:txBody>
            <a:bodyPr wrap="none" rtlCol="0">
              <a:spAutoFit/>
            </a:bodyPr>
            <a:lstStyle/>
            <a:p>
              <a:r>
                <a:rPr lang="id-ID" sz="2800" b="1" dirty="0">
                  <a:solidFill>
                    <a:schemeClr val="bg1"/>
                  </a:solidFill>
                  <a:latin typeface="Calibri" panose="020F0502020204030204" pitchFamily="34" charset="0"/>
                </a:rPr>
                <a:t>A</a:t>
              </a:r>
              <a:endParaRPr lang="en-US" sz="2800" b="1" dirty="0">
                <a:solidFill>
                  <a:schemeClr val="bg1"/>
                </a:solidFill>
                <a:latin typeface="Calibri" panose="020F0502020204030204" pitchFamily="34" charset="0"/>
              </a:endParaRPr>
            </a:p>
          </p:txBody>
        </p:sp>
      </p:grpSp>
      <p:grpSp>
        <p:nvGrpSpPr>
          <p:cNvPr id="9" name="Group 8"/>
          <p:cNvGrpSpPr/>
          <p:nvPr/>
        </p:nvGrpSpPr>
        <p:grpSpPr>
          <a:xfrm>
            <a:off x="4577139" y="452332"/>
            <a:ext cx="4171325" cy="4536504"/>
            <a:chOff x="4716015" y="453373"/>
            <a:chExt cx="4171325" cy="4536504"/>
          </a:xfrm>
        </p:grpSpPr>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l="48278"/>
            <a:stretch/>
          </p:blipFill>
          <p:spPr>
            <a:xfrm>
              <a:off x="4716015" y="453373"/>
              <a:ext cx="4171325" cy="4536504"/>
            </a:xfrm>
            <a:prstGeom prst="rect">
              <a:avLst/>
            </a:prstGeom>
          </p:spPr>
        </p:pic>
        <p:sp>
          <p:nvSpPr>
            <p:cNvPr id="11" name="Rectangle 10"/>
            <p:cNvSpPr/>
            <p:nvPr/>
          </p:nvSpPr>
          <p:spPr>
            <a:xfrm>
              <a:off x="4871077" y="1491630"/>
              <a:ext cx="3152167" cy="2031325"/>
            </a:xfrm>
            <a:prstGeom prst="rect">
              <a:avLst/>
            </a:prstGeom>
          </p:spPr>
          <p:txBody>
            <a:bodyPr wrap="square">
              <a:spAutoFit/>
            </a:bodyPr>
            <a:lstStyle/>
            <a:p>
              <a:r>
                <a:rPr lang="id-ID" b="1" dirty="0">
                  <a:solidFill>
                    <a:srgbClr val="FF3399"/>
                  </a:solidFill>
                  <a:latin typeface="Calibri" panose="020F0502020204030204" pitchFamily="34" charset="0"/>
                </a:rPr>
                <a:t>Pemanasan global</a:t>
              </a:r>
              <a:r>
                <a:rPr lang="id-ID" dirty="0">
                  <a:solidFill>
                    <a:srgbClr val="FF3399"/>
                  </a:solidFill>
                  <a:latin typeface="Calibri" panose="020F0502020204030204" pitchFamily="34" charset="0"/>
                </a:rPr>
                <a:t> </a:t>
              </a:r>
              <a:r>
                <a:rPr lang="id-ID" dirty="0">
                  <a:latin typeface="Calibri" panose="020F0502020204030204" pitchFamily="34" charset="0"/>
                </a:rPr>
                <a:t>adalah suatu bentuk ketidakseimbangan ekosistem di Bumi akibat terjadinya proses peningkatan suhu rata-rata permukaan </a:t>
              </a:r>
              <a:r>
                <a:rPr lang="en-US" dirty="0" err="1">
                  <a:latin typeface="Calibri" panose="020F0502020204030204" pitchFamily="34" charset="0"/>
                </a:rPr>
                <a:t>Bumi</a:t>
              </a:r>
              <a:r>
                <a:rPr lang="en-US" dirty="0">
                  <a:latin typeface="Calibri" panose="020F0502020204030204" pitchFamily="34" charset="0"/>
                </a:rPr>
                <a:t> </a:t>
              </a:r>
              <a:r>
                <a:rPr lang="id-ID" dirty="0">
                  <a:latin typeface="Calibri" panose="020F0502020204030204" pitchFamily="34" charset="0"/>
                </a:rPr>
                <a:t>oleh adanya </a:t>
              </a:r>
              <a:r>
                <a:rPr lang="id-ID" dirty="0" smtClean="0">
                  <a:latin typeface="Calibri" panose="020F0502020204030204" pitchFamily="34" charset="0"/>
                </a:rPr>
                <a:t>radiasi </a:t>
              </a:r>
              <a:r>
                <a:rPr lang="id-ID" dirty="0">
                  <a:latin typeface="Calibri" panose="020F0502020204030204" pitchFamily="34" charset="0"/>
                </a:rPr>
                <a:t>Matahari menuju atmosfer Bumi</a:t>
              </a:r>
              <a:r>
                <a:rPr lang="id-ID" dirty="0" smtClean="0">
                  <a:latin typeface="Calibri" panose="020F0502020204030204" pitchFamily="34" charset="0"/>
                </a:rPr>
                <a:t>.</a:t>
              </a:r>
              <a:endParaRPr lang="id-ID" dirty="0">
                <a:latin typeface="Calibri" panose="020F0502020204030204" pitchFamily="34" charset="0"/>
              </a:endParaRPr>
            </a:p>
          </p:txBody>
        </p:sp>
      </p:grpSp>
    </p:spTree>
    <p:extLst>
      <p:ext uri="{BB962C8B-B14F-4D97-AF65-F5344CB8AC3E}">
        <p14:creationId xmlns:p14="http://schemas.microsoft.com/office/powerpoint/2010/main" val="5985205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750"/>
                                        <p:tgtEl>
                                          <p:spTgt spid="3"/>
                                        </p:tgtEl>
                                      </p:cBhvr>
                                    </p:animEffect>
                                  </p:childTnLst>
                                </p:cTn>
                              </p:par>
                            </p:childTnLst>
                          </p:cTn>
                        </p:par>
                        <p:par>
                          <p:cTn id="8" fill="hold">
                            <p:stCondLst>
                              <p:cond delay="750"/>
                            </p:stCondLst>
                            <p:childTnLst>
                              <p:par>
                                <p:cTn id="9" presetID="14"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randombar(horizontal)">
                                      <p:cBhvr>
                                        <p:cTn id="11" dur="500"/>
                                        <p:tgtEl>
                                          <p:spTgt spid="9"/>
                                        </p:tgtEl>
                                      </p:cBhvr>
                                    </p:animEffect>
                                  </p:childTnLst>
                                </p:cTn>
                              </p:par>
                              <p:par>
                                <p:cTn id="12" presetID="10" presetClass="entr" presetSubtype="0"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8CDA2"/>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l="58381"/>
          <a:stretch/>
        </p:blipFill>
        <p:spPr>
          <a:xfrm flipH="1">
            <a:off x="830333" y="2218585"/>
            <a:ext cx="2860563" cy="2737110"/>
          </a:xfrm>
          <a:prstGeom prst="rect">
            <a:avLst/>
          </a:prstGeom>
        </p:spPr>
      </p:pic>
      <p:grpSp>
        <p:nvGrpSpPr>
          <p:cNvPr id="3" name="Group 2">
            <a:extLst>
              <a:ext uri="{FF2B5EF4-FFF2-40B4-BE49-F238E27FC236}">
                <a16:creationId xmlns:a16="http://schemas.microsoft.com/office/drawing/2014/main" id="{DC69591B-4DDD-4488-ADBB-B6C3DB901560}"/>
              </a:ext>
            </a:extLst>
          </p:cNvPr>
          <p:cNvGrpSpPr/>
          <p:nvPr/>
        </p:nvGrpSpPr>
        <p:grpSpPr>
          <a:xfrm>
            <a:off x="691125" y="146149"/>
            <a:ext cx="8369496" cy="793721"/>
            <a:chOff x="228600" y="132143"/>
            <a:chExt cx="8369496" cy="793721"/>
          </a:xfrm>
        </p:grpSpPr>
        <p:sp>
          <p:nvSpPr>
            <p:cNvPr id="4" name="テキスト プレースホルダー 6">
              <a:extLst>
                <a:ext uri="{FF2B5EF4-FFF2-40B4-BE49-F238E27FC236}">
                  <a16:creationId xmlns:a16="http://schemas.microsoft.com/office/drawing/2014/main" id="{47502705-4497-41E2-9B48-ADB03CD55088}"/>
                </a:ext>
              </a:extLst>
            </p:cNvPr>
            <p:cNvSpPr txBox="1">
              <a:spLocks/>
            </p:cNvSpPr>
            <p:nvPr/>
          </p:nvSpPr>
          <p:spPr>
            <a:xfrm>
              <a:off x="914400" y="132143"/>
              <a:ext cx="7683696"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b="1" dirty="0" err="1" smtClean="0">
                  <a:solidFill>
                    <a:schemeClr val="tx1"/>
                  </a:solidFill>
                  <a:latin typeface="Calibri" panose="020F0502020204030204" pitchFamily="34" charset="0"/>
                </a:rPr>
                <a:t>Pemanasan</a:t>
              </a:r>
              <a:r>
                <a:rPr lang="en-US" b="1" dirty="0" smtClean="0">
                  <a:solidFill>
                    <a:schemeClr val="tx1"/>
                  </a:solidFill>
                  <a:latin typeface="Calibri" panose="020F0502020204030204" pitchFamily="34" charset="0"/>
                </a:rPr>
                <a:t> Global</a:t>
              </a:r>
              <a:endParaRPr lang="en-US" b="1" dirty="0">
                <a:solidFill>
                  <a:schemeClr val="tx1"/>
                </a:solidFill>
                <a:latin typeface="Calibri" panose="020F0502020204030204" pitchFamily="34" charset="0"/>
              </a:endParaRPr>
            </a:p>
          </p:txBody>
        </p:sp>
        <p:sp>
          <p:nvSpPr>
            <p:cNvPr id="5" name="テキスト プレースホルダー 5">
              <a:extLst>
                <a:ext uri="{FF2B5EF4-FFF2-40B4-BE49-F238E27FC236}">
                  <a16:creationId xmlns:a16="http://schemas.microsoft.com/office/drawing/2014/main" id="{7F66597D-7C1A-405B-A621-9250A8C08138}"/>
                </a:ext>
              </a:extLst>
            </p:cNvPr>
            <p:cNvSpPr txBox="1">
              <a:spLocks/>
            </p:cNvSpPr>
            <p:nvPr/>
          </p:nvSpPr>
          <p:spPr>
            <a:xfrm>
              <a:off x="228600" y="285601"/>
              <a:ext cx="699120" cy="466080"/>
            </a:xfrm>
            <a:prstGeom prst="rect">
              <a:avLst/>
            </a:prstGeom>
            <a:solidFill>
              <a:srgbClr val="E38281"/>
            </a:solidFill>
            <a:ln>
              <a:noFill/>
            </a:ln>
          </p:spPr>
          <p:txBody>
            <a:bodyPr vert="horz" lIns="163275" tIns="81638" rIns="163275" bIns="81638" rtlCol="0">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Route 159 UltraLight"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ctr" defTabSz="1632713">
                <a:defRPr/>
              </a:pPr>
              <a:endParaRPr lang="ja-JP" altLang="en-US" sz="2000" b="1" dirty="0">
                <a:solidFill>
                  <a:schemeClr val="bg1"/>
                </a:solidFill>
                <a:latin typeface="+mn-lt"/>
              </a:endParaRPr>
            </a:p>
          </p:txBody>
        </p:sp>
        <p:sp>
          <p:nvSpPr>
            <p:cNvPr id="6" name="直角三角形 10">
              <a:extLst>
                <a:ext uri="{FF2B5EF4-FFF2-40B4-BE49-F238E27FC236}">
                  <a16:creationId xmlns:a16="http://schemas.microsoft.com/office/drawing/2014/main" id="{1B542BBE-F4EA-46B9-A049-A70F7B06CCCF}"/>
                </a:ext>
              </a:extLst>
            </p:cNvPr>
            <p:cNvSpPr/>
            <p:nvPr/>
          </p:nvSpPr>
          <p:spPr>
            <a:xfrm rot="5400000">
              <a:off x="694423" y="692567"/>
              <a:ext cx="186433" cy="280161"/>
            </a:xfrm>
            <a:prstGeom prst="rtTriangle">
              <a:avLst/>
            </a:prstGeom>
            <a:solidFill>
              <a:schemeClr val="accent1">
                <a:lumMod val="75000"/>
              </a:schemeClr>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7" name="正方形/長方形 15">
              <a:extLst>
                <a:ext uri="{FF2B5EF4-FFF2-40B4-BE49-F238E27FC236}">
                  <a16:creationId xmlns:a16="http://schemas.microsoft.com/office/drawing/2014/main" id="{57DC62A0-338C-462D-955E-1DD70283263E}"/>
                </a:ext>
              </a:extLst>
            </p:cNvPr>
            <p:cNvSpPr/>
            <p:nvPr/>
          </p:nvSpPr>
          <p:spPr>
            <a:xfrm>
              <a:off x="1005737" y="701031"/>
              <a:ext cx="3276000" cy="45719"/>
            </a:xfrm>
            <a:prstGeom prst="rect">
              <a:avLst/>
            </a:prstGeom>
            <a:solidFill>
              <a:srgbClr val="376092"/>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8" name="TextBox 7">
              <a:extLst>
                <a:ext uri="{FF2B5EF4-FFF2-40B4-BE49-F238E27FC236}">
                  <a16:creationId xmlns:a16="http://schemas.microsoft.com/office/drawing/2014/main" id="{B212A415-2C76-476C-9864-670DA094215C}"/>
                </a:ext>
              </a:extLst>
            </p:cNvPr>
            <p:cNvSpPr txBox="1"/>
            <p:nvPr/>
          </p:nvSpPr>
          <p:spPr>
            <a:xfrm>
              <a:off x="376823" y="254009"/>
              <a:ext cx="402674" cy="523220"/>
            </a:xfrm>
            <a:prstGeom prst="rect">
              <a:avLst/>
            </a:prstGeom>
            <a:noFill/>
          </p:spPr>
          <p:txBody>
            <a:bodyPr wrap="none" rtlCol="0">
              <a:spAutoFit/>
            </a:bodyPr>
            <a:lstStyle/>
            <a:p>
              <a:r>
                <a:rPr lang="id-ID" sz="2800" b="1" dirty="0">
                  <a:solidFill>
                    <a:schemeClr val="bg1"/>
                  </a:solidFill>
                  <a:latin typeface="Calibri" panose="020F0502020204030204" pitchFamily="34" charset="0"/>
                </a:rPr>
                <a:t>A</a:t>
              </a:r>
              <a:endParaRPr lang="en-US" sz="2800" b="1" dirty="0">
                <a:solidFill>
                  <a:schemeClr val="bg1"/>
                </a:solidFill>
                <a:latin typeface="Calibri" panose="020F0502020204030204" pitchFamily="34" charset="0"/>
              </a:endParaRPr>
            </a:p>
          </p:txBody>
        </p:sp>
      </p:grpSp>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l="48278"/>
          <a:stretch/>
        </p:blipFill>
        <p:spPr>
          <a:xfrm>
            <a:off x="4577139" y="452332"/>
            <a:ext cx="4171325" cy="4536504"/>
          </a:xfrm>
          <a:prstGeom prst="rect">
            <a:avLst/>
          </a:prstGeom>
        </p:spPr>
      </p:pic>
      <p:sp>
        <p:nvSpPr>
          <p:cNvPr id="11" name="Rectangle 10"/>
          <p:cNvSpPr/>
          <p:nvPr/>
        </p:nvSpPr>
        <p:spPr>
          <a:xfrm>
            <a:off x="4732201" y="1490589"/>
            <a:ext cx="3240360" cy="2031325"/>
          </a:xfrm>
          <a:prstGeom prst="rect">
            <a:avLst/>
          </a:prstGeom>
        </p:spPr>
        <p:txBody>
          <a:bodyPr wrap="square">
            <a:spAutoFit/>
          </a:bodyPr>
          <a:lstStyle/>
          <a:p>
            <a:r>
              <a:rPr lang="id-ID" dirty="0">
                <a:latin typeface="Calibri" panose="020F0502020204030204" pitchFamily="34" charset="0"/>
              </a:rPr>
              <a:t>Sebagian </a:t>
            </a:r>
            <a:r>
              <a:rPr lang="en-US" dirty="0" err="1" smtClean="0">
                <a:latin typeface="Calibri" panose="020F0502020204030204" pitchFamily="34" charset="0"/>
              </a:rPr>
              <a:t>radiasi</a:t>
            </a:r>
            <a:r>
              <a:rPr lang="en-US" dirty="0" smtClean="0">
                <a:latin typeface="Calibri" panose="020F0502020204030204" pitchFamily="34" charset="0"/>
              </a:rPr>
              <a:t> </a:t>
            </a:r>
            <a:r>
              <a:rPr lang="id-ID" dirty="0" smtClean="0">
                <a:latin typeface="Calibri" panose="020F0502020204030204" pitchFamily="34" charset="0"/>
              </a:rPr>
              <a:t>Matahari </a:t>
            </a:r>
            <a:r>
              <a:rPr lang="id-ID" dirty="0">
                <a:latin typeface="Calibri" panose="020F0502020204030204" pitchFamily="34" charset="0"/>
              </a:rPr>
              <a:t>berubah menjadi energi panas dalam bentuk sinar inframerah, yang mana sebagian diserap oleh permukaan Bumi dan sebagian lagi dipantulkan kembali ke atmosfer. </a:t>
            </a:r>
          </a:p>
        </p:txBody>
      </p:sp>
    </p:spTree>
    <p:extLst>
      <p:ext uri="{BB962C8B-B14F-4D97-AF65-F5344CB8AC3E}">
        <p14:creationId xmlns:p14="http://schemas.microsoft.com/office/powerpoint/2010/main" val="1185857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randombar(horizontal)">
                                      <p:cBhvr>
                                        <p:cTn id="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8CDA2"/>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l="58381"/>
          <a:stretch/>
        </p:blipFill>
        <p:spPr>
          <a:xfrm flipH="1">
            <a:off x="830333" y="2218585"/>
            <a:ext cx="2860563" cy="2737110"/>
          </a:xfrm>
          <a:prstGeom prst="rect">
            <a:avLst/>
          </a:prstGeom>
        </p:spPr>
      </p:pic>
      <p:grpSp>
        <p:nvGrpSpPr>
          <p:cNvPr id="3" name="Group 2">
            <a:extLst>
              <a:ext uri="{FF2B5EF4-FFF2-40B4-BE49-F238E27FC236}">
                <a16:creationId xmlns:a16="http://schemas.microsoft.com/office/drawing/2014/main" id="{DC69591B-4DDD-4488-ADBB-B6C3DB901560}"/>
              </a:ext>
            </a:extLst>
          </p:cNvPr>
          <p:cNvGrpSpPr/>
          <p:nvPr/>
        </p:nvGrpSpPr>
        <p:grpSpPr>
          <a:xfrm>
            <a:off x="691125" y="146149"/>
            <a:ext cx="8369496" cy="793721"/>
            <a:chOff x="228600" y="132143"/>
            <a:chExt cx="8369496" cy="793721"/>
          </a:xfrm>
        </p:grpSpPr>
        <p:sp>
          <p:nvSpPr>
            <p:cNvPr id="4" name="テキスト プレースホルダー 6">
              <a:extLst>
                <a:ext uri="{FF2B5EF4-FFF2-40B4-BE49-F238E27FC236}">
                  <a16:creationId xmlns:a16="http://schemas.microsoft.com/office/drawing/2014/main" id="{47502705-4497-41E2-9B48-ADB03CD55088}"/>
                </a:ext>
              </a:extLst>
            </p:cNvPr>
            <p:cNvSpPr txBox="1">
              <a:spLocks/>
            </p:cNvSpPr>
            <p:nvPr/>
          </p:nvSpPr>
          <p:spPr>
            <a:xfrm>
              <a:off x="914400" y="132143"/>
              <a:ext cx="7683696"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b="1" dirty="0" err="1" smtClean="0">
                  <a:solidFill>
                    <a:schemeClr val="tx1"/>
                  </a:solidFill>
                  <a:latin typeface="Calibri" panose="020F0502020204030204" pitchFamily="34" charset="0"/>
                </a:rPr>
                <a:t>Pemanasan</a:t>
              </a:r>
              <a:r>
                <a:rPr lang="en-US" b="1" dirty="0" smtClean="0">
                  <a:solidFill>
                    <a:schemeClr val="tx1"/>
                  </a:solidFill>
                  <a:latin typeface="Calibri" panose="020F0502020204030204" pitchFamily="34" charset="0"/>
                </a:rPr>
                <a:t> Global</a:t>
              </a:r>
              <a:endParaRPr lang="en-US" b="1" dirty="0">
                <a:solidFill>
                  <a:schemeClr val="tx1"/>
                </a:solidFill>
                <a:latin typeface="Calibri" panose="020F0502020204030204" pitchFamily="34" charset="0"/>
              </a:endParaRPr>
            </a:p>
          </p:txBody>
        </p:sp>
        <p:sp>
          <p:nvSpPr>
            <p:cNvPr id="5" name="テキスト プレースホルダー 5">
              <a:extLst>
                <a:ext uri="{FF2B5EF4-FFF2-40B4-BE49-F238E27FC236}">
                  <a16:creationId xmlns:a16="http://schemas.microsoft.com/office/drawing/2014/main" id="{7F66597D-7C1A-405B-A621-9250A8C08138}"/>
                </a:ext>
              </a:extLst>
            </p:cNvPr>
            <p:cNvSpPr txBox="1">
              <a:spLocks/>
            </p:cNvSpPr>
            <p:nvPr/>
          </p:nvSpPr>
          <p:spPr>
            <a:xfrm>
              <a:off x="228600" y="285601"/>
              <a:ext cx="699120" cy="466080"/>
            </a:xfrm>
            <a:prstGeom prst="rect">
              <a:avLst/>
            </a:prstGeom>
            <a:solidFill>
              <a:srgbClr val="E38281"/>
            </a:solidFill>
            <a:ln>
              <a:noFill/>
            </a:ln>
          </p:spPr>
          <p:txBody>
            <a:bodyPr vert="horz" lIns="163275" tIns="81638" rIns="163275" bIns="81638" rtlCol="0">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Route 159 UltraLight"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ctr" defTabSz="1632713">
                <a:defRPr/>
              </a:pPr>
              <a:endParaRPr lang="ja-JP" altLang="en-US" sz="2000" b="1" dirty="0">
                <a:solidFill>
                  <a:schemeClr val="bg1"/>
                </a:solidFill>
                <a:latin typeface="+mn-lt"/>
              </a:endParaRPr>
            </a:p>
          </p:txBody>
        </p:sp>
        <p:sp>
          <p:nvSpPr>
            <p:cNvPr id="6" name="直角三角形 10">
              <a:extLst>
                <a:ext uri="{FF2B5EF4-FFF2-40B4-BE49-F238E27FC236}">
                  <a16:creationId xmlns:a16="http://schemas.microsoft.com/office/drawing/2014/main" id="{1B542BBE-F4EA-46B9-A049-A70F7B06CCCF}"/>
                </a:ext>
              </a:extLst>
            </p:cNvPr>
            <p:cNvSpPr/>
            <p:nvPr/>
          </p:nvSpPr>
          <p:spPr>
            <a:xfrm rot="5400000">
              <a:off x="694423" y="692567"/>
              <a:ext cx="186433" cy="280161"/>
            </a:xfrm>
            <a:prstGeom prst="rtTriangle">
              <a:avLst/>
            </a:prstGeom>
            <a:solidFill>
              <a:schemeClr val="accent1">
                <a:lumMod val="75000"/>
              </a:schemeClr>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7" name="正方形/長方形 15">
              <a:extLst>
                <a:ext uri="{FF2B5EF4-FFF2-40B4-BE49-F238E27FC236}">
                  <a16:creationId xmlns:a16="http://schemas.microsoft.com/office/drawing/2014/main" id="{57DC62A0-338C-462D-955E-1DD70283263E}"/>
                </a:ext>
              </a:extLst>
            </p:cNvPr>
            <p:cNvSpPr/>
            <p:nvPr/>
          </p:nvSpPr>
          <p:spPr>
            <a:xfrm>
              <a:off x="1005737" y="701031"/>
              <a:ext cx="3276000" cy="45719"/>
            </a:xfrm>
            <a:prstGeom prst="rect">
              <a:avLst/>
            </a:prstGeom>
            <a:solidFill>
              <a:srgbClr val="376092"/>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8" name="TextBox 7">
              <a:extLst>
                <a:ext uri="{FF2B5EF4-FFF2-40B4-BE49-F238E27FC236}">
                  <a16:creationId xmlns:a16="http://schemas.microsoft.com/office/drawing/2014/main" id="{B212A415-2C76-476C-9864-670DA094215C}"/>
                </a:ext>
              </a:extLst>
            </p:cNvPr>
            <p:cNvSpPr txBox="1"/>
            <p:nvPr/>
          </p:nvSpPr>
          <p:spPr>
            <a:xfrm>
              <a:off x="376823" y="254009"/>
              <a:ext cx="402674" cy="523220"/>
            </a:xfrm>
            <a:prstGeom prst="rect">
              <a:avLst/>
            </a:prstGeom>
            <a:noFill/>
          </p:spPr>
          <p:txBody>
            <a:bodyPr wrap="none" rtlCol="0">
              <a:spAutoFit/>
            </a:bodyPr>
            <a:lstStyle/>
            <a:p>
              <a:r>
                <a:rPr lang="id-ID" sz="2800" b="1" dirty="0">
                  <a:solidFill>
                    <a:schemeClr val="bg1"/>
                  </a:solidFill>
                  <a:latin typeface="Calibri" panose="020F0502020204030204" pitchFamily="34" charset="0"/>
                </a:rPr>
                <a:t>A</a:t>
              </a:r>
              <a:endParaRPr lang="en-US" sz="2800" b="1" dirty="0">
                <a:solidFill>
                  <a:schemeClr val="bg1"/>
                </a:solidFill>
                <a:latin typeface="Calibri" panose="020F0502020204030204" pitchFamily="34" charset="0"/>
              </a:endParaRPr>
            </a:p>
          </p:txBody>
        </p:sp>
      </p:grpSp>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l="48278"/>
          <a:stretch/>
        </p:blipFill>
        <p:spPr>
          <a:xfrm>
            <a:off x="4577139" y="452332"/>
            <a:ext cx="4171325" cy="4536504"/>
          </a:xfrm>
          <a:prstGeom prst="rect">
            <a:avLst/>
          </a:prstGeom>
        </p:spPr>
      </p:pic>
      <p:sp>
        <p:nvSpPr>
          <p:cNvPr id="11" name="Rectangle 10"/>
          <p:cNvSpPr/>
          <p:nvPr/>
        </p:nvSpPr>
        <p:spPr>
          <a:xfrm>
            <a:off x="4732201" y="1490589"/>
            <a:ext cx="3240360" cy="1477328"/>
          </a:xfrm>
          <a:prstGeom prst="rect">
            <a:avLst/>
          </a:prstGeom>
        </p:spPr>
        <p:txBody>
          <a:bodyPr wrap="square">
            <a:spAutoFit/>
          </a:bodyPr>
          <a:lstStyle/>
          <a:p>
            <a:r>
              <a:rPr lang="id-ID" dirty="0">
                <a:latin typeface="Calibri" panose="020F0502020204030204" pitchFamily="34" charset="0"/>
              </a:rPr>
              <a:t>Sebagian sinar tidak dapat dipantulkan karena tertahan oleh gas rumah kaca, sehingga hal tersebut yang menyebabkan suhu Bumi meningkat.</a:t>
            </a:r>
          </a:p>
        </p:txBody>
      </p:sp>
    </p:spTree>
    <p:extLst>
      <p:ext uri="{BB962C8B-B14F-4D97-AF65-F5344CB8AC3E}">
        <p14:creationId xmlns:p14="http://schemas.microsoft.com/office/powerpoint/2010/main" val="3080533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8CDA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C69591B-4DDD-4488-ADBB-B6C3DB901560}"/>
              </a:ext>
            </a:extLst>
          </p:cNvPr>
          <p:cNvGrpSpPr/>
          <p:nvPr/>
        </p:nvGrpSpPr>
        <p:grpSpPr>
          <a:xfrm>
            <a:off x="691125" y="146149"/>
            <a:ext cx="8369496" cy="793721"/>
            <a:chOff x="228600" y="132143"/>
            <a:chExt cx="8369496" cy="793721"/>
          </a:xfrm>
        </p:grpSpPr>
        <p:sp>
          <p:nvSpPr>
            <p:cNvPr id="3" name="テキスト プレースホルダー 6">
              <a:extLst>
                <a:ext uri="{FF2B5EF4-FFF2-40B4-BE49-F238E27FC236}">
                  <a16:creationId xmlns:a16="http://schemas.microsoft.com/office/drawing/2014/main" id="{47502705-4497-41E2-9B48-ADB03CD55088}"/>
                </a:ext>
              </a:extLst>
            </p:cNvPr>
            <p:cNvSpPr txBox="1">
              <a:spLocks/>
            </p:cNvSpPr>
            <p:nvPr/>
          </p:nvSpPr>
          <p:spPr>
            <a:xfrm>
              <a:off x="914400" y="132143"/>
              <a:ext cx="7683696"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b="1" dirty="0" err="1" smtClean="0">
                  <a:solidFill>
                    <a:schemeClr val="tx1"/>
                  </a:solidFill>
                  <a:latin typeface="Calibri" panose="020F0502020204030204" pitchFamily="34" charset="0"/>
                </a:rPr>
                <a:t>Penyebab</a:t>
              </a:r>
              <a:r>
                <a:rPr lang="en-US" b="1" dirty="0" smtClean="0">
                  <a:solidFill>
                    <a:schemeClr val="tx1"/>
                  </a:solidFill>
                  <a:latin typeface="Calibri" panose="020F0502020204030204" pitchFamily="34" charset="0"/>
                </a:rPr>
                <a:t> </a:t>
              </a:r>
              <a:r>
                <a:rPr lang="en-US" b="1" dirty="0" err="1" smtClean="0">
                  <a:solidFill>
                    <a:schemeClr val="tx1"/>
                  </a:solidFill>
                  <a:latin typeface="Calibri" panose="020F0502020204030204" pitchFamily="34" charset="0"/>
                </a:rPr>
                <a:t>Pemanasan</a:t>
              </a:r>
              <a:r>
                <a:rPr lang="en-US" b="1" dirty="0" smtClean="0">
                  <a:solidFill>
                    <a:schemeClr val="tx1"/>
                  </a:solidFill>
                  <a:latin typeface="Calibri" panose="020F0502020204030204" pitchFamily="34" charset="0"/>
                </a:rPr>
                <a:t> Global</a:t>
              </a:r>
              <a:endParaRPr lang="en-US" b="1" dirty="0">
                <a:solidFill>
                  <a:schemeClr val="tx1"/>
                </a:solidFill>
                <a:latin typeface="Calibri" panose="020F0502020204030204" pitchFamily="34" charset="0"/>
              </a:endParaRPr>
            </a:p>
          </p:txBody>
        </p:sp>
        <p:sp>
          <p:nvSpPr>
            <p:cNvPr id="4" name="テキスト プレースホルダー 5">
              <a:extLst>
                <a:ext uri="{FF2B5EF4-FFF2-40B4-BE49-F238E27FC236}">
                  <a16:creationId xmlns:a16="http://schemas.microsoft.com/office/drawing/2014/main" id="{7F66597D-7C1A-405B-A621-9250A8C08138}"/>
                </a:ext>
              </a:extLst>
            </p:cNvPr>
            <p:cNvSpPr txBox="1">
              <a:spLocks/>
            </p:cNvSpPr>
            <p:nvPr/>
          </p:nvSpPr>
          <p:spPr>
            <a:xfrm>
              <a:off x="228600" y="285601"/>
              <a:ext cx="699120" cy="466080"/>
            </a:xfrm>
            <a:prstGeom prst="rect">
              <a:avLst/>
            </a:prstGeom>
            <a:solidFill>
              <a:srgbClr val="E38281"/>
            </a:solidFill>
            <a:ln>
              <a:noFill/>
            </a:ln>
          </p:spPr>
          <p:txBody>
            <a:bodyPr vert="horz" lIns="163275" tIns="81638" rIns="163275" bIns="81638" rtlCol="0">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Route 159 UltraLight"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ctr" defTabSz="1632713">
                <a:defRPr/>
              </a:pPr>
              <a:endParaRPr lang="ja-JP" altLang="en-US" sz="2000" b="1" dirty="0">
                <a:solidFill>
                  <a:schemeClr val="bg1"/>
                </a:solidFill>
                <a:latin typeface="+mn-lt"/>
              </a:endParaRPr>
            </a:p>
          </p:txBody>
        </p:sp>
        <p:sp>
          <p:nvSpPr>
            <p:cNvPr id="5" name="直角三角形 10">
              <a:extLst>
                <a:ext uri="{FF2B5EF4-FFF2-40B4-BE49-F238E27FC236}">
                  <a16:creationId xmlns:a16="http://schemas.microsoft.com/office/drawing/2014/main" id="{1B542BBE-F4EA-46B9-A049-A70F7B06CCCF}"/>
                </a:ext>
              </a:extLst>
            </p:cNvPr>
            <p:cNvSpPr/>
            <p:nvPr/>
          </p:nvSpPr>
          <p:spPr>
            <a:xfrm rot="5400000">
              <a:off x="694423" y="692567"/>
              <a:ext cx="186433" cy="280161"/>
            </a:xfrm>
            <a:prstGeom prst="rtTriangle">
              <a:avLst/>
            </a:prstGeom>
            <a:solidFill>
              <a:schemeClr val="accent1">
                <a:lumMod val="75000"/>
              </a:schemeClr>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6" name="正方形/長方形 15">
              <a:extLst>
                <a:ext uri="{FF2B5EF4-FFF2-40B4-BE49-F238E27FC236}">
                  <a16:creationId xmlns:a16="http://schemas.microsoft.com/office/drawing/2014/main" id="{57DC62A0-338C-462D-955E-1DD70283263E}"/>
                </a:ext>
              </a:extLst>
            </p:cNvPr>
            <p:cNvSpPr/>
            <p:nvPr/>
          </p:nvSpPr>
          <p:spPr>
            <a:xfrm>
              <a:off x="1013131" y="716571"/>
              <a:ext cx="5004000" cy="45719"/>
            </a:xfrm>
            <a:prstGeom prst="rect">
              <a:avLst/>
            </a:prstGeom>
            <a:solidFill>
              <a:srgbClr val="376092"/>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7" name="TextBox 6">
              <a:extLst>
                <a:ext uri="{FF2B5EF4-FFF2-40B4-BE49-F238E27FC236}">
                  <a16:creationId xmlns:a16="http://schemas.microsoft.com/office/drawing/2014/main" id="{B212A415-2C76-476C-9864-670DA094215C}"/>
                </a:ext>
              </a:extLst>
            </p:cNvPr>
            <p:cNvSpPr txBox="1"/>
            <p:nvPr/>
          </p:nvSpPr>
          <p:spPr>
            <a:xfrm>
              <a:off x="376823" y="254009"/>
              <a:ext cx="386644" cy="523220"/>
            </a:xfrm>
            <a:prstGeom prst="rect">
              <a:avLst/>
            </a:prstGeom>
            <a:noFill/>
          </p:spPr>
          <p:txBody>
            <a:bodyPr wrap="none" rtlCol="0">
              <a:spAutoFit/>
            </a:bodyPr>
            <a:lstStyle/>
            <a:p>
              <a:r>
                <a:rPr lang="en-US" sz="2800" b="1" dirty="0">
                  <a:solidFill>
                    <a:schemeClr val="bg1"/>
                  </a:solidFill>
                  <a:latin typeface="Calibri" panose="020F0502020204030204" pitchFamily="34" charset="0"/>
                </a:rPr>
                <a:t>B</a:t>
              </a:r>
            </a:p>
          </p:txBody>
        </p:sp>
      </p:grpSp>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l="31101" t="35000" r="5113" b="11801"/>
          <a:stretch/>
        </p:blipFill>
        <p:spPr>
          <a:xfrm>
            <a:off x="467544" y="970566"/>
            <a:ext cx="7674537" cy="3600400"/>
          </a:xfrm>
          <a:prstGeom prst="rect">
            <a:avLst/>
          </a:prstGeom>
        </p:spPr>
      </p:pic>
      <p:sp>
        <p:nvSpPr>
          <p:cNvPr id="13" name="Rectangle 12"/>
          <p:cNvSpPr/>
          <p:nvPr/>
        </p:nvSpPr>
        <p:spPr>
          <a:xfrm>
            <a:off x="656507" y="1238438"/>
            <a:ext cx="6442648" cy="2862322"/>
          </a:xfrm>
          <a:prstGeom prst="rect">
            <a:avLst/>
          </a:prstGeom>
        </p:spPr>
        <p:txBody>
          <a:bodyPr wrap="square">
            <a:spAutoFit/>
          </a:bodyPr>
          <a:lstStyle/>
          <a:p>
            <a:pPr marL="380981" indent="-380981">
              <a:buFont typeface="Wingdings" panose="05000000000000000000" pitchFamily="2" charset="2"/>
              <a:buChar char="ü"/>
            </a:pPr>
            <a:r>
              <a:rPr lang="id-ID" dirty="0"/>
              <a:t>Peningkatan suhu rata-rata di permukaan Bumi disebabkan meningkatnya konsentrasi gas rumah kaca di atmosfer Bumi akibat aktivitas manusia.</a:t>
            </a:r>
          </a:p>
          <a:p>
            <a:pPr marL="380981" indent="-380981">
              <a:buFont typeface="Wingdings" panose="05000000000000000000" pitchFamily="2" charset="2"/>
              <a:buChar char="ü"/>
            </a:pPr>
            <a:r>
              <a:rPr lang="id-ID" dirty="0">
                <a:latin typeface="Calibri" panose="020F0502020204030204" pitchFamily="34" charset="0"/>
              </a:rPr>
              <a:t>Gas rumah kaca yang dimaksud adalah karbon dioksida (CO</a:t>
            </a:r>
            <a:r>
              <a:rPr lang="id-ID" baseline="-25000" dirty="0">
                <a:latin typeface="Calibri" panose="020F0502020204030204" pitchFamily="34" charset="0"/>
              </a:rPr>
              <a:t>2</a:t>
            </a:r>
            <a:r>
              <a:rPr lang="id-ID" dirty="0">
                <a:latin typeface="Calibri" panose="020F0502020204030204" pitchFamily="34" charset="0"/>
              </a:rPr>
              <a:t>), uap air (H</a:t>
            </a:r>
            <a:r>
              <a:rPr lang="id-ID" baseline="-25000" dirty="0">
                <a:latin typeface="Calibri" panose="020F0502020204030204" pitchFamily="34" charset="0"/>
              </a:rPr>
              <a:t>2</a:t>
            </a:r>
            <a:r>
              <a:rPr lang="id-ID" dirty="0">
                <a:latin typeface="Calibri" panose="020F0502020204030204" pitchFamily="34" charset="0"/>
              </a:rPr>
              <a:t>O), metana (CH</a:t>
            </a:r>
            <a:r>
              <a:rPr lang="id-ID" baseline="-25000" dirty="0">
                <a:latin typeface="Calibri" panose="020F0502020204030204" pitchFamily="34" charset="0"/>
              </a:rPr>
              <a:t>4</a:t>
            </a:r>
            <a:r>
              <a:rPr lang="id-ID" dirty="0">
                <a:latin typeface="Calibri" panose="020F0502020204030204" pitchFamily="34" charset="0"/>
              </a:rPr>
              <a:t>), klorofluorokarbon (CFC), dinitrogen oksida (N</a:t>
            </a:r>
            <a:r>
              <a:rPr lang="id-ID" baseline="-25000" dirty="0">
                <a:latin typeface="Calibri" panose="020F0502020204030204" pitchFamily="34" charset="0"/>
              </a:rPr>
              <a:t>2</a:t>
            </a:r>
            <a:r>
              <a:rPr lang="id-ID" dirty="0">
                <a:latin typeface="Calibri" panose="020F0502020204030204" pitchFamily="34" charset="0"/>
              </a:rPr>
              <a:t>O), dan ozon </a:t>
            </a:r>
            <a:r>
              <a:rPr lang="id-ID" dirty="0" smtClean="0">
                <a:latin typeface="Calibri" panose="020F0502020204030204" pitchFamily="34" charset="0"/>
              </a:rPr>
              <a:t>(</a:t>
            </a:r>
            <a:r>
              <a:rPr lang="en-US" dirty="0" smtClean="0">
                <a:latin typeface="Calibri" panose="020F0502020204030204" pitchFamily="34" charset="0"/>
              </a:rPr>
              <a:t>O</a:t>
            </a:r>
            <a:r>
              <a:rPr lang="id-ID" baseline="-25000" dirty="0" smtClean="0">
                <a:latin typeface="Calibri" panose="020F0502020204030204" pitchFamily="34" charset="0"/>
              </a:rPr>
              <a:t>3</a:t>
            </a:r>
            <a:r>
              <a:rPr lang="id-ID" dirty="0">
                <a:latin typeface="Calibri" panose="020F0502020204030204" pitchFamily="34" charset="0"/>
              </a:rPr>
              <a:t>). </a:t>
            </a:r>
          </a:p>
          <a:p>
            <a:pPr marL="380981" indent="-380981">
              <a:buFont typeface="Wingdings" panose="05000000000000000000" pitchFamily="2" charset="2"/>
              <a:buChar char="ü"/>
            </a:pPr>
            <a:r>
              <a:rPr lang="id-ID" dirty="0">
                <a:latin typeface="Calibri" panose="020F0502020204030204" pitchFamily="34" charset="0"/>
              </a:rPr>
              <a:t>Gas rumah kaca paling banyak dihasilkan dari kegiatan industri dan penggunaan kendaraan berbahan bakar minyak. Secara alami, gas rumah kaca dihasilkan dari sumber penguapan dan erupsi gunung vulkanik yang aktif.</a:t>
            </a: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20272" y="2374836"/>
            <a:ext cx="1940713" cy="2180598"/>
          </a:xfrm>
          <a:prstGeom prst="rect">
            <a:avLst/>
          </a:prstGeom>
        </p:spPr>
      </p:pic>
    </p:spTree>
    <p:extLst>
      <p:ext uri="{BB962C8B-B14F-4D97-AF65-F5344CB8AC3E}">
        <p14:creationId xmlns:p14="http://schemas.microsoft.com/office/powerpoint/2010/main" val="30261253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50"/>
                                        <p:tgtEl>
                                          <p:spTgt spid="2"/>
                                        </p:tgtEl>
                                      </p:cBhvr>
                                    </p:animEffect>
                                  </p:childTnLst>
                                </p:cTn>
                              </p:par>
                            </p:childTnLst>
                          </p:cTn>
                        </p:par>
                        <p:par>
                          <p:cTn id="8" fill="hold">
                            <p:stCondLst>
                              <p:cond delay="75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10" presetClass="entr" presetSubtype="0"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par>
                                <p:cTn id="15" presetID="14" presetClass="entr" presetSubtype="10" fill="hold" nodeType="withEffect">
                                  <p:stCondLst>
                                    <p:cond delay="0"/>
                                  </p:stCondLst>
                                  <p:childTnLst>
                                    <p:set>
                                      <p:cBhvr>
                                        <p:cTn id="16" dur="1" fill="hold">
                                          <p:stCondLst>
                                            <p:cond delay="0"/>
                                          </p:stCondLst>
                                        </p:cTn>
                                        <p:tgtEl>
                                          <p:spTgt spid="13">
                                            <p:txEl>
                                              <p:pRg st="0" end="0"/>
                                            </p:txEl>
                                          </p:spTgt>
                                        </p:tgtEl>
                                        <p:attrNameLst>
                                          <p:attrName>style.visibility</p:attrName>
                                        </p:attrNameLst>
                                      </p:cBhvr>
                                      <p:to>
                                        <p:strVal val="visible"/>
                                      </p:to>
                                    </p:set>
                                    <p:animEffect transition="in" filter="randombar(horizontal)">
                                      <p:cBhvr>
                                        <p:cTn id="17" dur="500"/>
                                        <p:tgtEl>
                                          <p:spTgt spid="13">
                                            <p:txEl>
                                              <p:pRg st="0" end="0"/>
                                            </p:txEl>
                                          </p:spTgt>
                                        </p:tgtEl>
                                      </p:cBhvr>
                                    </p:animEffect>
                                  </p:childTnLst>
                                </p:cTn>
                              </p:par>
                            </p:childTnLst>
                          </p:cTn>
                        </p:par>
                        <p:par>
                          <p:cTn id="18" fill="hold">
                            <p:stCondLst>
                              <p:cond delay="1250"/>
                            </p:stCondLst>
                            <p:childTnLst>
                              <p:par>
                                <p:cTn id="19" presetID="14" presetClass="entr" presetSubtype="10" fill="hold" nodeType="afterEffect">
                                  <p:stCondLst>
                                    <p:cond delay="0"/>
                                  </p:stCondLst>
                                  <p:childTnLst>
                                    <p:set>
                                      <p:cBhvr>
                                        <p:cTn id="20" dur="1" fill="hold">
                                          <p:stCondLst>
                                            <p:cond delay="0"/>
                                          </p:stCondLst>
                                        </p:cTn>
                                        <p:tgtEl>
                                          <p:spTgt spid="13">
                                            <p:txEl>
                                              <p:pRg st="1" end="1"/>
                                            </p:txEl>
                                          </p:spTgt>
                                        </p:tgtEl>
                                        <p:attrNameLst>
                                          <p:attrName>style.visibility</p:attrName>
                                        </p:attrNameLst>
                                      </p:cBhvr>
                                      <p:to>
                                        <p:strVal val="visible"/>
                                      </p:to>
                                    </p:set>
                                    <p:animEffect transition="in" filter="randombar(horizontal)">
                                      <p:cBhvr>
                                        <p:cTn id="21" dur="500"/>
                                        <p:tgtEl>
                                          <p:spTgt spid="13">
                                            <p:txEl>
                                              <p:pRg st="1" end="1"/>
                                            </p:txEl>
                                          </p:spTgt>
                                        </p:tgtEl>
                                      </p:cBhvr>
                                    </p:animEffect>
                                  </p:childTnLst>
                                </p:cTn>
                              </p:par>
                            </p:childTnLst>
                          </p:cTn>
                        </p:par>
                        <p:par>
                          <p:cTn id="22" fill="hold">
                            <p:stCondLst>
                              <p:cond delay="1750"/>
                            </p:stCondLst>
                            <p:childTnLst>
                              <p:par>
                                <p:cTn id="23" presetID="14" presetClass="entr" presetSubtype="10" fill="hold" nodeType="afterEffect">
                                  <p:stCondLst>
                                    <p:cond delay="0"/>
                                  </p:stCondLst>
                                  <p:childTnLst>
                                    <p:set>
                                      <p:cBhvr>
                                        <p:cTn id="24" dur="1" fill="hold">
                                          <p:stCondLst>
                                            <p:cond delay="0"/>
                                          </p:stCondLst>
                                        </p:cTn>
                                        <p:tgtEl>
                                          <p:spTgt spid="13">
                                            <p:txEl>
                                              <p:pRg st="2" end="2"/>
                                            </p:txEl>
                                          </p:spTgt>
                                        </p:tgtEl>
                                        <p:attrNameLst>
                                          <p:attrName>style.visibility</p:attrName>
                                        </p:attrNameLst>
                                      </p:cBhvr>
                                      <p:to>
                                        <p:strVal val="visible"/>
                                      </p:to>
                                    </p:set>
                                    <p:animEffect transition="in" filter="randombar(horizontal)">
                                      <p:cBhvr>
                                        <p:cTn id="25" dur="50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8CDA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C69591B-4DDD-4488-ADBB-B6C3DB901560}"/>
              </a:ext>
            </a:extLst>
          </p:cNvPr>
          <p:cNvGrpSpPr/>
          <p:nvPr/>
        </p:nvGrpSpPr>
        <p:grpSpPr>
          <a:xfrm>
            <a:off x="691125" y="146149"/>
            <a:ext cx="8369496" cy="793721"/>
            <a:chOff x="228600" y="132143"/>
            <a:chExt cx="8369496" cy="793721"/>
          </a:xfrm>
        </p:grpSpPr>
        <p:sp>
          <p:nvSpPr>
            <p:cNvPr id="3" name="テキスト プレースホルダー 6">
              <a:extLst>
                <a:ext uri="{FF2B5EF4-FFF2-40B4-BE49-F238E27FC236}">
                  <a16:creationId xmlns:a16="http://schemas.microsoft.com/office/drawing/2014/main" id="{47502705-4497-41E2-9B48-ADB03CD55088}"/>
                </a:ext>
              </a:extLst>
            </p:cNvPr>
            <p:cNvSpPr txBox="1">
              <a:spLocks/>
            </p:cNvSpPr>
            <p:nvPr/>
          </p:nvSpPr>
          <p:spPr>
            <a:xfrm>
              <a:off x="914400" y="132143"/>
              <a:ext cx="7683696"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b="1" dirty="0" err="1" smtClean="0">
                  <a:solidFill>
                    <a:schemeClr val="tx1"/>
                  </a:solidFill>
                  <a:latin typeface="Calibri" panose="020F0502020204030204" pitchFamily="34" charset="0"/>
                </a:rPr>
                <a:t>Penyebab</a:t>
              </a:r>
              <a:r>
                <a:rPr lang="en-US" b="1" dirty="0" smtClean="0">
                  <a:solidFill>
                    <a:schemeClr val="tx1"/>
                  </a:solidFill>
                  <a:latin typeface="Calibri" panose="020F0502020204030204" pitchFamily="34" charset="0"/>
                </a:rPr>
                <a:t> </a:t>
              </a:r>
              <a:r>
                <a:rPr lang="en-US" b="1" dirty="0" err="1" smtClean="0">
                  <a:solidFill>
                    <a:schemeClr val="tx1"/>
                  </a:solidFill>
                  <a:latin typeface="Calibri" panose="020F0502020204030204" pitchFamily="34" charset="0"/>
                </a:rPr>
                <a:t>Pemanasan</a:t>
              </a:r>
              <a:r>
                <a:rPr lang="en-US" b="1" dirty="0" smtClean="0">
                  <a:solidFill>
                    <a:schemeClr val="tx1"/>
                  </a:solidFill>
                  <a:latin typeface="Calibri" panose="020F0502020204030204" pitchFamily="34" charset="0"/>
                </a:rPr>
                <a:t> Global</a:t>
              </a:r>
              <a:endParaRPr lang="en-US" b="1" dirty="0">
                <a:solidFill>
                  <a:schemeClr val="tx1"/>
                </a:solidFill>
                <a:latin typeface="Calibri" panose="020F0502020204030204" pitchFamily="34" charset="0"/>
              </a:endParaRPr>
            </a:p>
          </p:txBody>
        </p:sp>
        <p:sp>
          <p:nvSpPr>
            <p:cNvPr id="4" name="テキスト プレースホルダー 5">
              <a:extLst>
                <a:ext uri="{FF2B5EF4-FFF2-40B4-BE49-F238E27FC236}">
                  <a16:creationId xmlns:a16="http://schemas.microsoft.com/office/drawing/2014/main" id="{7F66597D-7C1A-405B-A621-9250A8C08138}"/>
                </a:ext>
              </a:extLst>
            </p:cNvPr>
            <p:cNvSpPr txBox="1">
              <a:spLocks/>
            </p:cNvSpPr>
            <p:nvPr/>
          </p:nvSpPr>
          <p:spPr>
            <a:xfrm>
              <a:off x="228600" y="285601"/>
              <a:ext cx="699120" cy="466080"/>
            </a:xfrm>
            <a:prstGeom prst="rect">
              <a:avLst/>
            </a:prstGeom>
            <a:solidFill>
              <a:srgbClr val="E38281"/>
            </a:solidFill>
            <a:ln>
              <a:noFill/>
            </a:ln>
          </p:spPr>
          <p:txBody>
            <a:bodyPr vert="horz" lIns="163275" tIns="81638" rIns="163275" bIns="81638" rtlCol="0">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Route 159 UltraLight"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ctr" defTabSz="1632713">
                <a:defRPr/>
              </a:pPr>
              <a:endParaRPr lang="ja-JP" altLang="en-US" sz="2000" b="1" dirty="0">
                <a:solidFill>
                  <a:schemeClr val="bg1"/>
                </a:solidFill>
                <a:latin typeface="+mn-lt"/>
              </a:endParaRPr>
            </a:p>
          </p:txBody>
        </p:sp>
        <p:sp>
          <p:nvSpPr>
            <p:cNvPr id="5" name="直角三角形 10">
              <a:extLst>
                <a:ext uri="{FF2B5EF4-FFF2-40B4-BE49-F238E27FC236}">
                  <a16:creationId xmlns:a16="http://schemas.microsoft.com/office/drawing/2014/main" id="{1B542BBE-F4EA-46B9-A049-A70F7B06CCCF}"/>
                </a:ext>
              </a:extLst>
            </p:cNvPr>
            <p:cNvSpPr/>
            <p:nvPr/>
          </p:nvSpPr>
          <p:spPr>
            <a:xfrm rot="5400000">
              <a:off x="694423" y="692567"/>
              <a:ext cx="186433" cy="280161"/>
            </a:xfrm>
            <a:prstGeom prst="rtTriangle">
              <a:avLst/>
            </a:prstGeom>
            <a:solidFill>
              <a:schemeClr val="accent1">
                <a:lumMod val="75000"/>
              </a:schemeClr>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6" name="正方形/長方形 15">
              <a:extLst>
                <a:ext uri="{FF2B5EF4-FFF2-40B4-BE49-F238E27FC236}">
                  <a16:creationId xmlns:a16="http://schemas.microsoft.com/office/drawing/2014/main" id="{57DC62A0-338C-462D-955E-1DD70283263E}"/>
                </a:ext>
              </a:extLst>
            </p:cNvPr>
            <p:cNvSpPr/>
            <p:nvPr/>
          </p:nvSpPr>
          <p:spPr>
            <a:xfrm>
              <a:off x="1013131" y="716571"/>
              <a:ext cx="5004000" cy="45719"/>
            </a:xfrm>
            <a:prstGeom prst="rect">
              <a:avLst/>
            </a:prstGeom>
            <a:solidFill>
              <a:srgbClr val="376092"/>
            </a:solidFill>
            <a:ln w="25400" cap="flat" cmpd="sng" algn="ctr">
              <a:noFill/>
              <a:prstDash val="solid"/>
            </a:ln>
            <a:effectLst/>
          </p:spPr>
          <p:txBody>
            <a:bodyPr rtlCol="0" anchor="ctr"/>
            <a:lstStyle/>
            <a:p>
              <a:pPr algn="ctr" defTabSz="914378">
                <a:defRPr/>
              </a:pPr>
              <a:endParaRPr kumimoji="1" lang="ja-JP" altLang="en-US" kern="0" dirty="0">
                <a:solidFill>
                  <a:sysClr val="window" lastClr="FFFFFF"/>
                </a:solidFill>
                <a:latin typeface="Open Sans"/>
              </a:endParaRPr>
            </a:p>
          </p:txBody>
        </p:sp>
        <p:sp>
          <p:nvSpPr>
            <p:cNvPr id="7" name="TextBox 6">
              <a:extLst>
                <a:ext uri="{FF2B5EF4-FFF2-40B4-BE49-F238E27FC236}">
                  <a16:creationId xmlns:a16="http://schemas.microsoft.com/office/drawing/2014/main" id="{B212A415-2C76-476C-9864-670DA094215C}"/>
                </a:ext>
              </a:extLst>
            </p:cNvPr>
            <p:cNvSpPr txBox="1"/>
            <p:nvPr/>
          </p:nvSpPr>
          <p:spPr>
            <a:xfrm>
              <a:off x="376823" y="254009"/>
              <a:ext cx="386644" cy="523220"/>
            </a:xfrm>
            <a:prstGeom prst="rect">
              <a:avLst/>
            </a:prstGeom>
            <a:noFill/>
          </p:spPr>
          <p:txBody>
            <a:bodyPr wrap="none" rtlCol="0">
              <a:spAutoFit/>
            </a:bodyPr>
            <a:lstStyle/>
            <a:p>
              <a:r>
                <a:rPr lang="en-US" sz="2800" b="1" dirty="0">
                  <a:solidFill>
                    <a:schemeClr val="bg1"/>
                  </a:solidFill>
                  <a:latin typeface="Calibri" panose="020F0502020204030204" pitchFamily="34" charset="0"/>
                </a:rPr>
                <a:t>B</a:t>
              </a:r>
            </a:p>
          </p:txBody>
        </p:sp>
      </p:grpSp>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l="31101" t="35000" r="5113" b="11801"/>
          <a:stretch/>
        </p:blipFill>
        <p:spPr>
          <a:xfrm>
            <a:off x="467544" y="970566"/>
            <a:ext cx="7674537" cy="3600400"/>
          </a:xfrm>
          <a:prstGeom prst="rect">
            <a:avLst/>
          </a:prstGeom>
        </p:spPr>
      </p:pic>
      <p:sp>
        <p:nvSpPr>
          <p:cNvPr id="13" name="Rectangle 12"/>
          <p:cNvSpPr/>
          <p:nvPr/>
        </p:nvSpPr>
        <p:spPr>
          <a:xfrm>
            <a:off x="656507" y="1238438"/>
            <a:ext cx="6442648" cy="2585323"/>
          </a:xfrm>
          <a:prstGeom prst="rect">
            <a:avLst/>
          </a:prstGeom>
        </p:spPr>
        <p:txBody>
          <a:bodyPr wrap="square">
            <a:spAutoFit/>
          </a:bodyPr>
          <a:lstStyle/>
          <a:p>
            <a:pPr marL="380981" indent="-380981">
              <a:buFont typeface="Wingdings" panose="05000000000000000000" pitchFamily="2" charset="2"/>
              <a:buChar char="ü"/>
            </a:pPr>
            <a:r>
              <a:rPr lang="id-ID" dirty="0">
                <a:latin typeface="Calibri" panose="020F0502020204030204" pitchFamily="34" charset="0"/>
              </a:rPr>
              <a:t>Proses terperangkapnya panas yang seharusnya dipantulkan permukaan Bumi akibat gas-gas rumah kaca di atmosfer yang melebihi batas normal terjadi secara berulang,  sehingga suhu Bumi terus meningkat. Peristiwa tersebut dikenal dengan istilah </a:t>
            </a:r>
            <a:r>
              <a:rPr lang="id-ID" b="1" dirty="0">
                <a:solidFill>
                  <a:srgbClr val="FF3399"/>
                </a:solidFill>
                <a:latin typeface="Calibri" panose="020F0502020204030204" pitchFamily="34" charset="0"/>
              </a:rPr>
              <a:t>efek rumah kaca</a:t>
            </a:r>
            <a:r>
              <a:rPr lang="id-ID" dirty="0">
                <a:latin typeface="Calibri" panose="020F0502020204030204" pitchFamily="34" charset="0"/>
              </a:rPr>
              <a:t>. </a:t>
            </a:r>
          </a:p>
          <a:p>
            <a:pPr marL="380981" indent="-380981">
              <a:buFont typeface="Wingdings" panose="05000000000000000000" pitchFamily="2" charset="2"/>
              <a:buChar char="ü"/>
            </a:pPr>
            <a:r>
              <a:rPr lang="id-ID" dirty="0">
                <a:latin typeface="Calibri" panose="020F0502020204030204" pitchFamily="34" charset="0"/>
              </a:rPr>
              <a:t>Dalam konsentrasi yang seimbang, efek rumah kaca memiliki peran penting dalam melindungi makhluk hidup di Bumi, yaitu sebagai penghangat. Tanpa adanya efek rumah kaca, Bumi akan diselimuti es dengan suhu mencapai </a:t>
            </a:r>
            <a:r>
              <a:rPr lang="id-ID" dirty="0" smtClean="0">
                <a:latin typeface="Calibri" panose="020F0502020204030204" pitchFamily="34" charset="0"/>
                <a:sym typeface="Symbol" panose="05050102010706020507" pitchFamily="18" charset="2"/>
              </a:rPr>
              <a:t></a:t>
            </a:r>
            <a:r>
              <a:rPr lang="id-ID" dirty="0" smtClean="0">
                <a:latin typeface="Calibri" panose="020F0502020204030204" pitchFamily="34" charset="0"/>
              </a:rPr>
              <a:t>18°C</a:t>
            </a:r>
            <a:r>
              <a:rPr lang="id-ID" dirty="0">
                <a:latin typeface="Calibri" panose="020F0502020204030204" pitchFamily="34" charset="0"/>
              </a:rPr>
              <a:t>.</a:t>
            </a:r>
          </a:p>
        </p:txBody>
      </p:sp>
      <p:grpSp>
        <p:nvGrpSpPr>
          <p:cNvPr id="18" name="Group 17"/>
          <p:cNvGrpSpPr/>
          <p:nvPr/>
        </p:nvGrpSpPr>
        <p:grpSpPr>
          <a:xfrm>
            <a:off x="6963075" y="2727391"/>
            <a:ext cx="1809801" cy="1872208"/>
            <a:chOff x="6963075" y="2727391"/>
            <a:chExt cx="1809801" cy="1872208"/>
          </a:xfrm>
        </p:grpSpPr>
        <p:pic>
          <p:nvPicPr>
            <p:cNvPr id="11" name="Picture 10"/>
            <p:cNvPicPr>
              <a:picLocks noChangeAspect="1"/>
            </p:cNvPicPr>
            <p:nvPr/>
          </p:nvPicPr>
          <p:blipFill rotWithShape="1">
            <a:blip r:embed="rId3" cstate="print">
              <a:extLst>
                <a:ext uri="{28A0092B-C50C-407E-A947-70E740481C1C}">
                  <a14:useLocalDpi xmlns:a14="http://schemas.microsoft.com/office/drawing/2010/main" val="0"/>
                </a:ext>
              </a:extLst>
            </a:blip>
            <a:srcRect l="35154" t="36000" r="36143" b="22000"/>
            <a:stretch/>
          </p:blipFill>
          <p:spPr>
            <a:xfrm rot="335140">
              <a:off x="6963075" y="2727391"/>
              <a:ext cx="1809801" cy="1872208"/>
            </a:xfrm>
            <a:prstGeom prst="rect">
              <a:avLst/>
            </a:prstGeom>
          </p:spPr>
        </p:pic>
        <p:sp>
          <p:nvSpPr>
            <p:cNvPr id="15" name="Rectangle 14"/>
            <p:cNvSpPr/>
            <p:nvPr/>
          </p:nvSpPr>
          <p:spPr>
            <a:xfrm rot="273043">
              <a:off x="7177897" y="3058374"/>
              <a:ext cx="1467130" cy="1211569"/>
            </a:xfrm>
            <a:prstGeom prst="rect">
              <a:avLst/>
            </a:prstGeom>
          </p:spPr>
          <p:txBody>
            <a:bodyPr wrap="square">
              <a:spAutoFit/>
            </a:bodyPr>
            <a:lstStyle/>
            <a:p>
              <a:r>
                <a:rPr lang="en-US" sz="1200" dirty="0" err="1" smtClean="0">
                  <a:latin typeface="Calibri" panose="020F0502020204030204" pitchFamily="34" charset="0"/>
                </a:rPr>
                <a:t>Pindai</a:t>
              </a:r>
              <a:r>
                <a:rPr lang="en-US" sz="1200" dirty="0" smtClean="0">
                  <a:latin typeface="Calibri" panose="020F0502020204030204" pitchFamily="34" charset="0"/>
                </a:rPr>
                <a:t> </a:t>
              </a:r>
              <a:r>
                <a:rPr lang="en-US" sz="1200" i="1" dirty="0" smtClean="0">
                  <a:latin typeface="Calibri" panose="020F0502020204030204" pitchFamily="34" charset="0"/>
                </a:rPr>
                <a:t>QR Code </a:t>
              </a:r>
              <a:r>
                <a:rPr lang="en-US" sz="1200" dirty="0" err="1" smtClean="0">
                  <a:latin typeface="Calibri" panose="020F0502020204030204" pitchFamily="34" charset="0"/>
                </a:rPr>
                <a:t>halaman</a:t>
              </a:r>
              <a:r>
                <a:rPr lang="en-US" sz="1200" dirty="0" smtClean="0">
                  <a:latin typeface="Calibri" panose="020F0502020204030204" pitchFamily="34" charset="0"/>
                </a:rPr>
                <a:t> 116 </a:t>
              </a:r>
              <a:r>
                <a:rPr lang="en-US" sz="1200" dirty="0" err="1" smtClean="0">
                  <a:latin typeface="Calibri" panose="020F0502020204030204" pitchFamily="34" charset="0"/>
                </a:rPr>
                <a:t>Buku</a:t>
              </a:r>
              <a:r>
                <a:rPr lang="en-US" sz="1200" dirty="0" smtClean="0">
                  <a:latin typeface="Calibri" panose="020F0502020204030204" pitchFamily="34" charset="0"/>
                </a:rPr>
                <a:t> IPA Fisika SMA PT </a:t>
              </a:r>
              <a:r>
                <a:rPr lang="en-US" sz="1200" dirty="0" err="1" smtClean="0">
                  <a:latin typeface="Calibri" panose="020F0502020204030204" pitchFamily="34" charset="0"/>
                </a:rPr>
                <a:t>Penerbit</a:t>
              </a:r>
              <a:r>
                <a:rPr lang="en-US" sz="1200" dirty="0" smtClean="0">
                  <a:latin typeface="Calibri" panose="020F0502020204030204" pitchFamily="34" charset="0"/>
                </a:rPr>
                <a:t> </a:t>
              </a:r>
              <a:r>
                <a:rPr lang="en-US" sz="1200" dirty="0" err="1" smtClean="0">
                  <a:latin typeface="Calibri" panose="020F0502020204030204" pitchFamily="34" charset="0"/>
                </a:rPr>
                <a:t>Erlangga</a:t>
              </a:r>
              <a:r>
                <a:rPr lang="en-US" sz="1200" dirty="0" smtClean="0">
                  <a:latin typeface="Calibri" panose="020F0502020204030204" pitchFamily="34" charset="0"/>
                </a:rPr>
                <a:t> </a:t>
              </a:r>
              <a:r>
                <a:rPr lang="en-US" sz="1200" dirty="0" err="1" smtClean="0">
                  <a:latin typeface="Calibri" panose="020F0502020204030204" pitchFamily="34" charset="0"/>
                </a:rPr>
                <a:t>tentang</a:t>
              </a:r>
              <a:r>
                <a:rPr lang="en-US" sz="1200" dirty="0" smtClean="0">
                  <a:latin typeface="Calibri" panose="020F0502020204030204" pitchFamily="34" charset="0"/>
                </a:rPr>
                <a:t> </a:t>
              </a:r>
              <a:r>
                <a:rPr lang="en-US" sz="1200" dirty="0" err="1" smtClean="0">
                  <a:latin typeface="Calibri" panose="020F0502020204030204" pitchFamily="34" charset="0"/>
                </a:rPr>
                <a:t>efek</a:t>
              </a:r>
              <a:r>
                <a:rPr lang="en-US" sz="1200" dirty="0" smtClean="0">
                  <a:latin typeface="Calibri" panose="020F0502020204030204" pitchFamily="34" charset="0"/>
                </a:rPr>
                <a:t> </a:t>
              </a:r>
              <a:r>
                <a:rPr lang="en-US" sz="1200" dirty="0" err="1" smtClean="0">
                  <a:latin typeface="Calibri" panose="020F0502020204030204" pitchFamily="34" charset="0"/>
                </a:rPr>
                <a:t>rumah</a:t>
              </a:r>
              <a:r>
                <a:rPr lang="en-US" sz="1200" dirty="0" smtClean="0">
                  <a:latin typeface="Calibri" panose="020F0502020204030204" pitchFamily="34" charset="0"/>
                </a:rPr>
                <a:t> </a:t>
              </a:r>
              <a:r>
                <a:rPr lang="en-US" sz="1200" dirty="0" err="1" smtClean="0">
                  <a:latin typeface="Calibri" panose="020F0502020204030204" pitchFamily="34" charset="0"/>
                </a:rPr>
                <a:t>kaca</a:t>
              </a:r>
              <a:r>
                <a:rPr lang="en-US" sz="1200" dirty="0" smtClean="0">
                  <a:latin typeface="Calibri" panose="020F0502020204030204" pitchFamily="34" charset="0"/>
                </a:rPr>
                <a:t>. </a:t>
              </a:r>
              <a:endParaRPr lang="id-ID" sz="1200" dirty="0">
                <a:latin typeface="Calibri" panose="020F0502020204030204" pitchFamily="34" charset="0"/>
              </a:endParaRPr>
            </a:p>
          </p:txBody>
        </p:sp>
      </p:grpSp>
    </p:spTree>
    <p:extLst>
      <p:ext uri="{BB962C8B-B14F-4D97-AF65-F5344CB8AC3E}">
        <p14:creationId xmlns:p14="http://schemas.microsoft.com/office/powerpoint/2010/main" val="33103410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randombar(horizontal)">
                                      <p:cBhvr>
                                        <p:cTn id="7" dur="500"/>
                                        <p:tgtEl>
                                          <p:spTgt spid="13">
                                            <p:txEl>
                                              <p:pRg st="0" end="0"/>
                                            </p:txEl>
                                          </p:spTgt>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Effect transition="in" filter="fade">
                                      <p:cBhvr>
                                        <p:cTn id="13" dur="500"/>
                                        <p:tgtEl>
                                          <p:spTgt spid="18"/>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13">
                                            <p:txEl>
                                              <p:pRg st="1" end="1"/>
                                            </p:txEl>
                                          </p:spTgt>
                                        </p:tgtEl>
                                        <p:attrNameLst>
                                          <p:attrName>style.visibility</p:attrName>
                                        </p:attrNameLst>
                                      </p:cBhvr>
                                      <p:to>
                                        <p:strVal val="visible"/>
                                      </p:to>
                                    </p:set>
                                    <p:animEffect transition="in" filter="randombar(horizontal)">
                                      <p:cBhvr>
                                        <p:cTn id="17" dur="500"/>
                                        <p:tgtEl>
                                          <p:spTgt spid="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6206</TotalTime>
  <Words>1712</Words>
  <Application>Microsoft Office PowerPoint</Application>
  <PresentationFormat>On-screen Show (16:9)</PresentationFormat>
  <Paragraphs>138</Paragraphs>
  <Slides>36</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36</vt:i4>
      </vt:variant>
    </vt:vector>
  </HeadingPairs>
  <TitlesOfParts>
    <vt:vector size="44" baseType="lpstr">
      <vt:lpstr>ＭＳ Ｐゴシック</vt:lpstr>
      <vt:lpstr>Arial</vt:lpstr>
      <vt:lpstr>Calibri</vt:lpstr>
      <vt:lpstr>Open Sans</vt:lpstr>
      <vt:lpstr>Symbol</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syarifah hafizah</dc:creator>
  <cp:lastModifiedBy>Hani Trifani</cp:lastModifiedBy>
  <cp:revision>178</cp:revision>
  <dcterms:created xsi:type="dcterms:W3CDTF">2022-05-23T06:23:33Z</dcterms:created>
  <dcterms:modified xsi:type="dcterms:W3CDTF">2022-07-18T01:44:04Z</dcterms:modified>
</cp:coreProperties>
</file>