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8" r:id="rId3"/>
    <p:sldId id="283" r:id="rId4"/>
    <p:sldId id="302" r:id="rId5"/>
    <p:sldId id="308" r:id="rId6"/>
    <p:sldId id="309" r:id="rId7"/>
    <p:sldId id="287" r:id="rId8"/>
    <p:sldId id="310" r:id="rId9"/>
    <p:sldId id="305" r:id="rId10"/>
    <p:sldId id="311" r:id="rId11"/>
    <p:sldId id="312" r:id="rId12"/>
    <p:sldId id="296" r:id="rId13"/>
    <p:sldId id="313" r:id="rId14"/>
    <p:sldId id="315" r:id="rId15"/>
    <p:sldId id="314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3803"/>
    <a:srgbClr val="FFFFCC"/>
    <a:srgbClr val="F05120"/>
    <a:srgbClr val="CA353C"/>
    <a:srgbClr val="005C4A"/>
    <a:srgbClr val="EFCACA"/>
    <a:srgbClr val="579488"/>
    <a:srgbClr val="9DD526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94" autoAdjust="0"/>
    <p:restoredTop sz="88856" autoAdjust="0"/>
  </p:normalViewPr>
  <p:slideViewPr>
    <p:cSldViewPr>
      <p:cViewPr varScale="1">
        <p:scale>
          <a:sx n="83" d="100"/>
          <a:sy n="83" d="100"/>
        </p:scale>
        <p:origin x="-125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1.png"/><Relationship Id="rId7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1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: Diagonal Corners Snipped 1">
                <a:extLst>
                  <a:ext uri="{FF2B5EF4-FFF2-40B4-BE49-F238E27FC236}">
                    <a16:creationId xmlns:a16="http://schemas.microsoft.com/office/drawing/2014/main" xmlns="" id="{FBFE8DD6-AE7E-F0B5-D7E7-E779B9055C58}"/>
                  </a:ext>
                </a:extLst>
              </p:cNvPr>
              <p:cNvSpPr/>
              <p:nvPr/>
            </p:nvSpPr>
            <p:spPr>
              <a:xfrm>
                <a:off x="5867400" y="2114550"/>
                <a:ext cx="2895600" cy="2258291"/>
              </a:xfrm>
              <a:prstGeom prst="snip2Diag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Note: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)≤1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)=1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∪</m:t>
                        </m:r>
                        <m:sSub>
                          <m:sSubPr>
                            <m:ctrlP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ID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untuk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lepas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=∅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: Diagonal Corners Snipped 1">
                <a:extLst>
                  <a:ext uri="{FF2B5EF4-FFF2-40B4-BE49-F238E27FC236}">
                    <a16:creationId xmlns:a16="http://schemas.microsoft.com/office/drawing/2014/main" id="{FBFE8DD6-AE7E-F0B5-D7E7-E779B9055C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2114550"/>
                <a:ext cx="2895600" cy="2258291"/>
              </a:xfrm>
              <a:prstGeom prst="snip2Diag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75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91F42A92-CF47-5CE9-234F-5E3D9612446D}"/>
                  </a:ext>
                </a:extLst>
              </p:cNvPr>
              <p:cNvSpPr txBox="1"/>
              <p:nvPr/>
            </p:nvSpPr>
            <p:spPr>
              <a:xfrm>
                <a:off x="152400" y="204355"/>
                <a:ext cx="6858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 </a:t>
                </a:r>
                <a:r>
                  <a:rPr lang="es-E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bukan</a:t>
                </a:r>
                <a:r>
                  <a:rPr lang="es-E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s-ES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s-E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s-E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s-ES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s-E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s-E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simbol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komplemen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Jadi,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n-US" sz="1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D" sz="1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sup>
                    </m:sSup>
                    <m:r>
                      <a:rPr lang="en-ID" sz="160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terjadinya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dan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F42A92-CF47-5CE9-234F-5E3D96124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4355"/>
                <a:ext cx="68580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444" t="-3158" r="-444" b="-1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xmlns="" id="{99D99F00-E461-4039-16E3-EF04BF48B00B}"/>
                  </a:ext>
                </a:extLst>
              </p:cNvPr>
              <p:cNvSpPr/>
              <p:nvPr/>
            </p:nvSpPr>
            <p:spPr>
              <a:xfrm>
                <a:off x="2133600" y="1102012"/>
                <a:ext cx="2438400" cy="699655"/>
              </a:xfrm>
              <a:prstGeom prst="roundRect">
                <a:avLst>
                  <a:gd name="adj" fmla="val 4835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ID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sup>
                          </m:sSup>
                        </m:e>
                      </m:d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D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9D99F00-E461-4039-16E3-EF04BF48B0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102012"/>
                <a:ext cx="2438400" cy="699655"/>
              </a:xfrm>
              <a:prstGeom prst="roundRect">
                <a:avLst>
                  <a:gd name="adj" fmla="val 48350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46775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099" y="396613"/>
            <a:ext cx="2294351" cy="19824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132120"/>
            <a:ext cx="4114800" cy="461665"/>
            <a:chOff x="0" y="132120"/>
            <a:chExt cx="3429000" cy="46166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33400" y="132120"/>
              <a:ext cx="26462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7.4 </a:t>
              </a:r>
              <a:r>
                <a:rPr lang="en-ID" sz="2400" b="1" dirty="0" err="1">
                  <a:solidFill>
                    <a:schemeClr val="bg1"/>
                  </a:solidFill>
                </a:rPr>
                <a:t>Frekuensi</a:t>
              </a:r>
              <a:r>
                <a:rPr lang="en-ID" sz="2400" b="1" dirty="0">
                  <a:solidFill>
                    <a:schemeClr val="bg1"/>
                  </a:solidFill>
                </a:rPr>
                <a:t> Harapan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36AE5B43-2A6B-C1B6-AE87-75F153D1F4F3}"/>
                  </a:ext>
                </a:extLst>
              </p:cNvPr>
              <p:cNvSpPr txBox="1"/>
              <p:nvPr/>
            </p:nvSpPr>
            <p:spPr>
              <a:xfrm>
                <a:off x="152400" y="742950"/>
                <a:ext cx="668437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terjadinya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kali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percobaan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fi-FI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 frekuensi harapan kejadian </a:t>
                </a:r>
                <a14:m>
                  <m:oMath xmlns:m="http://schemas.openxmlformats.org/officeDocument/2006/math">
                    <m:r>
                      <a:rPr lang="fi-FI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</m:oMath>
                </a14:m>
                <a:r>
                  <a:rPr lang="fi-FI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didefinisikan: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6AE5B43-2A6B-C1B6-AE87-75F153D1F4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742950"/>
                <a:ext cx="6684375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456" t="-2206" r="-365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xmlns="" id="{99E0F19C-7056-4BF1-9388-535CABC1C9D9}"/>
                  </a:ext>
                </a:extLst>
              </p:cNvPr>
              <p:cNvSpPr/>
              <p:nvPr/>
            </p:nvSpPr>
            <p:spPr>
              <a:xfrm>
                <a:off x="2668367" y="1452810"/>
                <a:ext cx="2294351" cy="540603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)×</m:t>
                      </m:r>
                      <m:r>
                        <a:rPr lang="en-ID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ID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99E0F19C-7056-4BF1-9388-535CABC1C9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367" y="1452810"/>
                <a:ext cx="2294351" cy="54060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E42A71C-6977-C358-17B0-33525DCD1CEF}"/>
              </a:ext>
            </a:extLst>
          </p:cNvPr>
          <p:cNvGrpSpPr/>
          <p:nvPr/>
        </p:nvGrpSpPr>
        <p:grpSpPr>
          <a:xfrm>
            <a:off x="152400" y="2061277"/>
            <a:ext cx="1428605" cy="481122"/>
            <a:chOff x="400195" y="2319228"/>
            <a:chExt cx="1428605" cy="4811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32C5A602-5F60-B6B6-D72F-784AAEA7A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D2BAAE52-04FA-428E-B4E1-CD13FC30DBB1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1BEF71B5-F3EB-938E-A3F0-AB79FFA09CD2}"/>
                  </a:ext>
                </a:extLst>
              </p:cNvPr>
              <p:cNvSpPr txBox="1"/>
              <p:nvPr/>
            </p:nvSpPr>
            <p:spPr>
              <a:xfrm>
                <a:off x="4648200" y="2953359"/>
                <a:ext cx="4329545" cy="1447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+mj-lt"/>
                  <a:buAutoNum type="arabicPeriod" startAt="2"/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dilemparkan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sebanyak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300 kali,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harapan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60363" algn="just"/>
                <a:r>
                  <a:rPr lang="en-ID" sz="1600" b="1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harapan</a:t>
                </a:r>
                <a14:m>
                  <m:oMath xmlns:m="http://schemas.openxmlformats.org/officeDocument/2006/math">
                    <m:r>
                      <a:rPr lang="en-ID" sz="1600" b="1" i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1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1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ID" sz="1600" b="1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𝟑𝟎𝟎</m:t>
                    </m:r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𝟓𝟎</m:t>
                    </m:r>
                    <m:r>
                      <a:rPr lang="en-ID" sz="1600" b="1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kali</a:t>
                </a:r>
              </a:p>
              <a:p>
                <a:pPr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BEF71B5-F3EB-938E-A3F0-AB79FFA09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2953359"/>
                <a:ext cx="4329545" cy="1447191"/>
              </a:xfrm>
              <a:prstGeom prst="rect">
                <a:avLst/>
              </a:prstGeom>
              <a:blipFill rotWithShape="1">
                <a:blip r:embed="rId7"/>
                <a:stretch>
                  <a:fillRect l="-563" t="-1261" r="-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86B5AC5-F156-5D58-0E6A-54CAE547ACFE}"/>
              </a:ext>
            </a:extLst>
          </p:cNvPr>
          <p:cNvGrpSpPr/>
          <p:nvPr/>
        </p:nvGrpSpPr>
        <p:grpSpPr>
          <a:xfrm>
            <a:off x="76200" y="2646224"/>
            <a:ext cx="4495800" cy="2059126"/>
            <a:chOff x="76200" y="2646224"/>
            <a:chExt cx="4495800" cy="205912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xmlns="" id="{622CC270-9490-1A8F-7F43-B7EF43B5B6C7}"/>
                    </a:ext>
                  </a:extLst>
                </p:cNvPr>
                <p:cNvSpPr txBox="1"/>
                <p:nvPr/>
              </p:nvSpPr>
              <p:spPr>
                <a:xfrm>
                  <a:off x="76200" y="2952750"/>
                  <a:ext cx="4419600" cy="11854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+mj-lt"/>
                    <a:buAutoNum type="arabicPeriod"/>
                  </a:pP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Sekeping uang logam dilemparkan 50 kali, maka frekuensi harapan muncul gambar </a:t>
                  </a:r>
                  <a:r>
                    <a:rPr lang="en-ID" sz="1600" dirty="0" smtClean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endPara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63525" algn="ctr"/>
                  <a14:m>
                    <m:oMath xmlns:m="http://schemas.openxmlformats.org/officeDocument/2006/math">
                      <m:r>
                        <a:rPr lang="en-ID" sz="16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𝑭</m:t>
                      </m:r>
                      <m:d>
                        <m:dPr>
                          <m:ctrlPr>
                            <a:rPr lang="en-ID" sz="16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𝑮</m:t>
                          </m:r>
                        </m:e>
                      </m:d>
                      <m:r>
                        <a:rPr lang="en-ID" sz="16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ID" sz="16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  <m:r>
                        <a:rPr lang="en-ID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ID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𝟓𝟎</m:t>
                      </m:r>
                      <m:r>
                        <a:rPr lang="en-ID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𝟐𝟓</m:t>
                      </m:r>
                      <m:r>
                        <a:rPr lang="en-ID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kali</a:t>
                  </a:r>
                </a:p>
              </p:txBody>
            </p:sp>
          </mc:Choice>
          <mc:Fallback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622CC270-9490-1A8F-7F43-B7EF43B5B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00" y="2952750"/>
                  <a:ext cx="4419600" cy="1185453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552" t="-1538" b="-10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F26D02F1-EF3A-E9B0-A861-9AFF0A656A87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2646224"/>
              <a:ext cx="0" cy="2059126"/>
            </a:xfrm>
            <a:prstGeom prst="line">
              <a:avLst/>
            </a:prstGeom>
            <a:ln w="38100">
              <a:solidFill>
                <a:srgbClr val="F05120"/>
              </a:solidFill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099" y="396613"/>
            <a:ext cx="2294351" cy="19824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132120"/>
            <a:ext cx="4114800" cy="461665"/>
            <a:chOff x="0" y="132120"/>
            <a:chExt cx="3429000" cy="46166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33400" y="132120"/>
              <a:ext cx="26462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7.5 </a:t>
              </a:r>
              <a:r>
                <a:rPr lang="en-ID" sz="2400" b="1" dirty="0" err="1">
                  <a:solidFill>
                    <a:schemeClr val="bg1"/>
                  </a:solidFill>
                </a:rPr>
                <a:t>Kejadian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Majemuk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xmlns="" id="{6160259A-E0EA-00A4-38D8-F82F55D9BBEA}"/>
                  </a:ext>
                </a:extLst>
              </p:cNvPr>
              <p:cNvSpPr/>
              <p:nvPr/>
            </p:nvSpPr>
            <p:spPr>
              <a:xfrm>
                <a:off x="852264" y="754478"/>
                <a:ext cx="5562600" cy="685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ID" sz="16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lepas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</m:d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en-ID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6160259A-E0EA-00A4-38D8-F82F55D9BB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264" y="754478"/>
                <a:ext cx="5562600" cy="685800"/>
              </a:xfrm>
              <a:prstGeom prst="roundRect">
                <a:avLst>
                  <a:gd name="adj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5BB212A-F59A-FDF0-0409-B2D8F175D2AF}"/>
              </a:ext>
            </a:extLst>
          </p:cNvPr>
          <p:cNvGrpSpPr/>
          <p:nvPr/>
        </p:nvGrpSpPr>
        <p:grpSpPr>
          <a:xfrm>
            <a:off x="157160" y="1581150"/>
            <a:ext cx="1428605" cy="481122"/>
            <a:chOff x="400195" y="2319228"/>
            <a:chExt cx="1428605" cy="48112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A45079DE-7AD7-E479-8A59-4D11D393F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B41BADCA-7334-7044-0FBC-A463D9F26664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8EEFA78-9AF8-D499-9859-B3DB8D3B699A}"/>
              </a:ext>
            </a:extLst>
          </p:cNvPr>
          <p:cNvGrpSpPr/>
          <p:nvPr/>
        </p:nvGrpSpPr>
        <p:grpSpPr>
          <a:xfrm>
            <a:off x="5634040" y="2571750"/>
            <a:ext cx="3352800" cy="1831145"/>
            <a:chOff x="5562600" y="2645605"/>
            <a:chExt cx="3352800" cy="183114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60C939B-4490-BF56-8A42-4C8EACBE2911}"/>
                </a:ext>
              </a:extLst>
            </p:cNvPr>
            <p:cNvSpPr/>
            <p:nvPr/>
          </p:nvSpPr>
          <p:spPr>
            <a:xfrm>
              <a:off x="5562600" y="2645605"/>
              <a:ext cx="3352800" cy="183114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62F3682-C8D5-7D34-8086-3DB9181BA691}"/>
                </a:ext>
              </a:extLst>
            </p:cNvPr>
            <p:cNvSpPr/>
            <p:nvPr/>
          </p:nvSpPr>
          <p:spPr>
            <a:xfrm>
              <a:off x="5903333" y="2812473"/>
              <a:ext cx="1371600" cy="123241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342900" indent="-342900" algn="ctr">
                <a:buAutoNum type="arabicPlain"/>
              </a:pPr>
              <a:r>
                <a:rPr lang="en-ID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  <a:p>
              <a:pPr marL="342900" indent="-342900" algn="ctr">
                <a:buAutoNum type="arabicPlain" startAt="5"/>
              </a:pPr>
              <a:r>
                <a:rPr lang="en-ID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  <a:p>
              <a:pPr algn="ctr"/>
              <a:r>
                <a:rPr lang="en-ID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465BA5BE-2F8F-D067-479E-86823B5B1D2E}"/>
                </a:ext>
              </a:extLst>
            </p:cNvPr>
            <p:cNvSpPr/>
            <p:nvPr/>
          </p:nvSpPr>
          <p:spPr>
            <a:xfrm>
              <a:off x="7387293" y="2800350"/>
              <a:ext cx="1371600" cy="120229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ID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  <a:p>
              <a:pPr marL="342900" indent="-342900" algn="ctr">
                <a:buAutoNum type="arabicPlain" startAt="2"/>
              </a:pPr>
              <a:r>
                <a:rPr lang="en-ID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  <a:p>
              <a:pPr algn="ctr"/>
              <a:r>
                <a:rPr lang="en-ID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6      8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AE8F3A7C-4592-8551-86C3-CD329D1CBDF6}"/>
                </a:ext>
              </a:extLst>
            </p:cNvPr>
            <p:cNvSpPr/>
            <p:nvPr/>
          </p:nvSpPr>
          <p:spPr>
            <a:xfrm>
              <a:off x="5576455" y="2645605"/>
              <a:ext cx="266701" cy="316670"/>
            </a:xfrm>
            <a:prstGeom prst="rect">
              <a:avLst/>
            </a:prstGeom>
            <a:solidFill>
              <a:srgbClr val="FFFFCC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D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D8F6AE6-F475-CACF-AE6F-73260E786101}"/>
                </a:ext>
              </a:extLst>
            </p:cNvPr>
            <p:cNvSpPr txBox="1"/>
            <p:nvPr/>
          </p:nvSpPr>
          <p:spPr>
            <a:xfrm>
              <a:off x="6434794" y="4092584"/>
              <a:ext cx="21578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dirty="0">
                  <a:latin typeface="Times New Roman" pitchFamily="18" charset="0"/>
                  <a:cs typeface="Times New Roman" pitchFamily="18" charset="0"/>
                </a:rPr>
                <a:t>10          11            12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25F040A7-E03D-3B57-ED74-49D754B77510}"/>
                  </a:ext>
                </a:extLst>
              </p:cNvPr>
              <p:cNvSpPr txBox="1"/>
              <p:nvPr/>
            </p:nvSpPr>
            <p:spPr>
              <a:xfrm>
                <a:off x="47550" y="2080952"/>
                <a:ext cx="543885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 sampel </a:t>
                </a:r>
                <a14:m>
                  <m:oMath xmlns:m="http://schemas.openxmlformats.org/officeDocument/2006/math">
                    <m:r>
                      <a:rPr lang="sv-SE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sv-SE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 bilangan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asli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13.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ganjil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sedangkan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genap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10.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5F040A7-E03D-3B57-ED74-49D754B775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50" y="2080952"/>
                <a:ext cx="5438850" cy="830997"/>
              </a:xfrm>
              <a:prstGeom prst="rect">
                <a:avLst/>
              </a:prstGeom>
              <a:blipFill>
                <a:blip r:embed="rId6"/>
                <a:stretch>
                  <a:fillRect l="-673" t="-2190" b="-802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6BE09062-9D6B-5506-6BAA-D11E5559C93E}"/>
                  </a:ext>
                </a:extLst>
              </p:cNvPr>
              <p:cNvSpPr txBox="1"/>
              <p:nvPr/>
            </p:nvSpPr>
            <p:spPr>
              <a:xfrm>
                <a:off x="119060" y="2911949"/>
                <a:ext cx="5154118" cy="1123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5, 6, 7, 8,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9, 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0, 11, 12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1, 3,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7, 9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r>
                  <a:rPr lang="en-ID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2, 4, 6, 8, 10, 12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E09062-9D6B-5506-6BAA-D11E5559C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60" y="2911949"/>
                <a:ext cx="5154118" cy="1123000"/>
              </a:xfrm>
              <a:prstGeom prst="rect">
                <a:avLst/>
              </a:prstGeom>
              <a:blipFill rotWithShape="1">
                <a:blip r:embed="rId7"/>
                <a:stretch>
                  <a:fillRect l="-710" t="-1630" b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00969686-BB7C-4098-7759-A714E7018D47}"/>
                  </a:ext>
                </a:extLst>
              </p:cNvPr>
              <p:cNvSpPr txBox="1"/>
              <p:nvPr/>
            </p:nvSpPr>
            <p:spPr>
              <a:xfrm>
                <a:off x="186392" y="3909031"/>
                <a:ext cx="5185291" cy="7913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∪</m:t>
                          </m:r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ID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0969686-BB7C-4098-7759-A714E7018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92" y="3909031"/>
                <a:ext cx="5185291" cy="79137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8321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/>
      <p:bldP spid="30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059A159-D882-AC37-6652-0281CA0F3808}"/>
              </a:ext>
            </a:extLst>
          </p:cNvPr>
          <p:cNvGrpSpPr/>
          <p:nvPr/>
        </p:nvGrpSpPr>
        <p:grpSpPr>
          <a:xfrm>
            <a:off x="152400" y="193991"/>
            <a:ext cx="8763000" cy="1092777"/>
            <a:chOff x="152400" y="193991"/>
            <a:chExt cx="8763000" cy="10927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xmlns="" id="{5337CF21-4B96-F7CA-278F-EC7FDADF06B0}"/>
                    </a:ext>
                  </a:extLst>
                </p:cNvPr>
                <p:cNvSpPr txBox="1"/>
                <p:nvPr/>
              </p:nvSpPr>
              <p:spPr>
                <a:xfrm>
                  <a:off x="152400" y="209550"/>
                  <a:ext cx="5486400" cy="10772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 algn="just">
                    <a:buFont typeface="Wingdings" panose="05000000000000000000" pitchFamily="2" charset="2"/>
                    <a:buChar char="Ø"/>
                  </a:pP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syarat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bahwa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peluang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bagi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tidak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mempengaruhi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maka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disebut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kejadian-kejadian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saling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bebas</a:t>
                  </a:r>
                  <a:r>
                    <a:rPr lang="en-ID" sz="1600" b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berlaku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rumus</a:t>
                  </a:r>
                  <a:endPara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337CF21-4B96-F7CA-278F-EC7FDADF06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" y="209550"/>
                  <a:ext cx="5486400" cy="1077218"/>
                </a:xfrm>
                <a:prstGeom prst="rect">
                  <a:avLst/>
                </a:prstGeom>
                <a:blipFill>
                  <a:blip r:embed="rId3"/>
                  <a:stretch>
                    <a:fillRect l="-444" t="-1695" r="-556" b="-6215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xmlns="" id="{CFFB5B4F-7AEE-A9D4-3CFE-4568D3DA6E82}"/>
                    </a:ext>
                  </a:extLst>
                </p:cNvPr>
                <p:cNvSpPr/>
                <p:nvPr/>
              </p:nvSpPr>
              <p:spPr>
                <a:xfrm>
                  <a:off x="5791200" y="193991"/>
                  <a:ext cx="3124200" cy="1001018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∩</m:t>
                            </m:r>
                            <m:sSub>
                              <m:sSubPr>
                                <m:ctrlP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ID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d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⋅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CFFB5B4F-7AEE-A9D4-3CFE-4568D3DA6E8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1200" y="193991"/>
                  <a:ext cx="3124200" cy="1001018"/>
                </a:xfrm>
                <a:prstGeom prst="round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09E48F8-430E-7238-5D82-F49A8A28ADE8}"/>
              </a:ext>
            </a:extLst>
          </p:cNvPr>
          <p:cNvGrpSpPr/>
          <p:nvPr/>
        </p:nvGrpSpPr>
        <p:grpSpPr>
          <a:xfrm>
            <a:off x="162791" y="1885950"/>
            <a:ext cx="8818418" cy="1077218"/>
            <a:chOff x="0" y="1657350"/>
            <a:chExt cx="8818418" cy="10772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98ABF74E-66E3-1CC0-EA95-6E8A53B6D5F7}"/>
                    </a:ext>
                  </a:extLst>
                </p:cNvPr>
                <p:cNvSpPr txBox="1"/>
                <p:nvPr/>
              </p:nvSpPr>
              <p:spPr>
                <a:xfrm>
                  <a:off x="0" y="1657350"/>
                  <a:ext cx="5486400" cy="10772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 algn="just">
                    <a:buFont typeface="Wingdings" panose="05000000000000000000" pitchFamily="2" charset="2"/>
                    <a:buChar char="Ø"/>
                  </a:pP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syarat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bahwa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peluang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bagi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ID" sz="1600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mempengaruhi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maka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D" sz="1600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D" sz="1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ID" sz="1600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disebut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kejadian-kejadian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bersyarat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tidak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saling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b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bebas</a:t>
                  </a:r>
                  <a:r>
                    <a:rPr lang="en-ID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berlaku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rumus</a:t>
                  </a:r>
                  <a:endPara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8ABF74E-66E3-1CC0-EA95-6E8A53B6D5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657350"/>
                  <a:ext cx="5486400" cy="1077218"/>
                </a:xfrm>
                <a:prstGeom prst="rect">
                  <a:avLst/>
                </a:prstGeom>
                <a:blipFill>
                  <a:blip r:embed="rId5"/>
                  <a:stretch>
                    <a:fillRect l="-444" t="-1695" r="-556" b="-6215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: Rounded Corners 20">
                  <a:extLst>
                    <a:ext uri="{FF2B5EF4-FFF2-40B4-BE49-F238E27FC236}">
                      <a16:creationId xmlns:a16="http://schemas.microsoft.com/office/drawing/2014/main" xmlns="" id="{1397702A-6308-EEF1-6C96-14A085A7C7DF}"/>
                    </a:ext>
                  </a:extLst>
                </p:cNvPr>
                <p:cNvSpPr/>
                <p:nvPr/>
              </p:nvSpPr>
              <p:spPr>
                <a:xfrm>
                  <a:off x="5694218" y="1733550"/>
                  <a:ext cx="3124200" cy="1001018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∩</m:t>
                            </m:r>
                            <m:sSub>
                              <m:sSubPr>
                                <m:ctrlP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D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ID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d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⋅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ID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ID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ID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Rectangle: Rounded Corners 20">
                  <a:extLst>
                    <a:ext uri="{FF2B5EF4-FFF2-40B4-BE49-F238E27FC236}">
                      <a16:creationId xmlns:a16="http://schemas.microsoft.com/office/drawing/2014/main" id="{1397702A-6308-EEF1-6C96-14A085A7C7D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4218" y="1733550"/>
                  <a:ext cx="3124200" cy="1001018"/>
                </a:xfrm>
                <a:prstGeom prst="round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962016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BE479E54-3546-149B-8320-8B75F6C6DEE0}"/>
              </a:ext>
            </a:extLst>
          </p:cNvPr>
          <p:cNvGrpSpPr/>
          <p:nvPr/>
        </p:nvGrpSpPr>
        <p:grpSpPr>
          <a:xfrm>
            <a:off x="9378" y="133350"/>
            <a:ext cx="1428605" cy="481122"/>
            <a:chOff x="400195" y="2319228"/>
            <a:chExt cx="1428605" cy="48112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6F4D7EB3-FBC9-15EB-8FAF-086AB9772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44C16E8-DBF3-5ED4-479D-D25498F9C808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E93029F-ADA3-10B2-BCF1-D212EE4FBCAB}"/>
              </a:ext>
            </a:extLst>
          </p:cNvPr>
          <p:cNvSpPr txBox="1"/>
          <p:nvPr/>
        </p:nvSpPr>
        <p:spPr>
          <a:xfrm>
            <a:off x="9378" y="647717"/>
            <a:ext cx="7848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dilemparkan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kali.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Berapakah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nomor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lemparan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nomor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lemparan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3?</a:t>
            </a:r>
          </a:p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92FEAC84-6388-AEE5-8843-3297755E93BF}"/>
                  </a:ext>
                </a:extLst>
              </p:cNvPr>
              <p:cNvSpPr txBox="1"/>
              <p:nvPr/>
            </p:nvSpPr>
            <p:spPr>
              <a:xfrm>
                <a:off x="152400" y="1724935"/>
                <a:ext cx="6019800" cy="2659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2, 3, 4, 5, 6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nomor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lemparan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pertama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}</a:t>
                </a:r>
              </a:p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{3}</m:t>
                    </m:r>
                  </m:oMath>
                </a14:m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mendapatkan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nomor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3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lemparan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ke-2}</a:t>
                </a:r>
              </a:p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{4, 5, 6}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2FEAC84-6388-AEE5-8843-3297755E9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724935"/>
                <a:ext cx="6019800" cy="2659511"/>
              </a:xfrm>
              <a:prstGeom prst="rect">
                <a:avLst/>
              </a:prstGeom>
              <a:blipFill rotWithShape="1">
                <a:blip r:embed="rId3"/>
                <a:stretch>
                  <a:fillRect l="-506" t="-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C2792B3-3C0F-4E1E-536D-D1B30B5BFAD0}"/>
              </a:ext>
            </a:extLst>
          </p:cNvPr>
          <p:cNvGrpSpPr/>
          <p:nvPr/>
        </p:nvGrpSpPr>
        <p:grpSpPr>
          <a:xfrm>
            <a:off x="152400" y="1724935"/>
            <a:ext cx="8777067" cy="2447015"/>
            <a:chOff x="152400" y="1724935"/>
            <a:chExt cx="8777067" cy="244701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6BD91FC4-F3F3-EFA6-FC13-175EDCB37E1F}"/>
                </a:ext>
              </a:extLst>
            </p:cNvPr>
            <p:cNvCxnSpPr/>
            <p:nvPr/>
          </p:nvCxnSpPr>
          <p:spPr>
            <a:xfrm>
              <a:off x="5343817" y="1724935"/>
              <a:ext cx="0" cy="2447015"/>
            </a:xfrm>
            <a:prstGeom prst="line">
              <a:avLst/>
            </a:prstGeom>
            <a:ln w="28575">
              <a:solidFill>
                <a:srgbClr val="FB3803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141A0543-2B12-9536-4AB4-F1A6026F4329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" y="4171950"/>
              <a:ext cx="8777067" cy="0"/>
            </a:xfrm>
            <a:prstGeom prst="line">
              <a:avLst/>
            </a:prstGeom>
            <a:ln w="28575">
              <a:solidFill>
                <a:srgbClr val="FB38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F80A886D-B5FB-9E42-4DD8-8C1177C8099A}"/>
                  </a:ext>
                </a:extLst>
              </p:cNvPr>
              <p:cNvSpPr txBox="1"/>
              <p:nvPr/>
            </p:nvSpPr>
            <p:spPr>
              <a:xfrm>
                <a:off x="5376474" y="2247900"/>
                <a:ext cx="3639575" cy="13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200"/>
                  </a:spcAft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14:m>
                  <m:oMath xmlns:m="http://schemas.openxmlformats.org/officeDocument/2006/math">
                    <m:r>
                      <a:rPr lang="en-ID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D" sz="16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D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ID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  <a:cs typeface="Times New Roman" panose="02020603050405020304" pitchFamily="18" charset="0"/>
                        </a:rPr>
                        <m:t>                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80A886D-B5FB-9E42-4DD8-8C1177C80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474" y="2247900"/>
                <a:ext cx="3639575" cy="1370568"/>
              </a:xfrm>
              <a:prstGeom prst="rect">
                <a:avLst/>
              </a:prstGeom>
              <a:blipFill rotWithShape="1">
                <a:blip r:embed="rId4"/>
                <a:stretch>
                  <a:fillRect l="-1005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E061A87C-78E1-EE8B-0BB2-4634E6402CC3}"/>
                  </a:ext>
                </a:extLst>
              </p:cNvPr>
              <p:cNvSpPr txBox="1"/>
              <p:nvPr/>
            </p:nvSpPr>
            <p:spPr>
              <a:xfrm>
                <a:off x="2438400" y="4275787"/>
                <a:ext cx="5486400" cy="439992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Jadi,peluang berlakunya</a:t>
                </a:r>
                <a14:m>
                  <m:oMath xmlns:m="http://schemas.openxmlformats.org/officeDocument/2006/math">
                    <m:r>
                      <a:rPr lang="en-ID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061A87C-78E1-EE8B-0BB2-4634E6402C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275787"/>
                <a:ext cx="5486400" cy="4399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86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4" grpId="0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0" b="7760"/>
          <a:stretch/>
        </p:blipFill>
        <p:spPr>
          <a:xfrm>
            <a:off x="-19997" y="-19050"/>
            <a:ext cx="9162854" cy="516255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83492" y="266213"/>
            <a:ext cx="1798411" cy="1164534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7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02FDCEF-C057-E894-D333-7B771F7BE08F}"/>
              </a:ext>
            </a:extLst>
          </p:cNvPr>
          <p:cNvGrpSpPr/>
          <p:nvPr/>
        </p:nvGrpSpPr>
        <p:grpSpPr>
          <a:xfrm>
            <a:off x="1313304" y="167758"/>
            <a:ext cx="7115157" cy="1712627"/>
            <a:chOff x="1313304" y="167758"/>
            <a:chExt cx="7115157" cy="1712627"/>
          </a:xfrm>
        </p:grpSpPr>
        <p:grpSp>
          <p:nvGrpSpPr>
            <p:cNvPr id="15" name="Group 14"/>
            <p:cNvGrpSpPr/>
            <p:nvPr/>
          </p:nvGrpSpPr>
          <p:grpSpPr>
            <a:xfrm>
              <a:off x="1313304" y="695843"/>
              <a:ext cx="7115157" cy="1184542"/>
              <a:chOff x="1191046" y="545950"/>
              <a:chExt cx="3301668" cy="58895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191046" y="545950"/>
                <a:ext cx="3263718" cy="588958"/>
                <a:chOff x="1191046" y="545950"/>
                <a:chExt cx="3263718" cy="588958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388494" y="545950"/>
                  <a:ext cx="3066269" cy="588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191046" y="654129"/>
                  <a:ext cx="3263718" cy="4743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b="1" spc="50">
                      <a:solidFill>
                        <a:prstClr val="black"/>
                      </a:solidFill>
                    </a:rPr>
                    <a:t>ATURAN PENCACAHAN </a:t>
                  </a:r>
                  <a:r>
                    <a:rPr lang="en-US" sz="2800" b="1" spc="50" dirty="0">
                      <a:solidFill>
                        <a:prstClr val="black"/>
                      </a:solidFill>
                    </a:rPr>
                    <a:t>dan </a:t>
                  </a:r>
                </a:p>
                <a:p>
                  <a:pPr algn="ctr"/>
                  <a:r>
                    <a:rPr lang="en-US" sz="2800" b="1" spc="50" dirty="0">
                      <a:solidFill>
                        <a:prstClr val="black"/>
                      </a:solidFill>
                    </a:rPr>
                    <a:t>PELUANG</a:t>
                  </a:r>
                  <a:endParaRPr lang="en-GB" sz="2800" b="1" spc="5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4454763" y="555898"/>
                <a:ext cx="37951" cy="57901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62197" y="167758"/>
              <a:ext cx="466674" cy="1661268"/>
              <a:chOff x="1434212" y="29628"/>
              <a:chExt cx="466674" cy="1768486"/>
            </a:xfrm>
          </p:grpSpPr>
          <p:sp>
            <p:nvSpPr>
              <p:cNvPr id="27" name="Rectangle 26"/>
              <p:cNvSpPr/>
              <p:nvPr/>
            </p:nvSpPr>
            <p:spPr>
              <a:xfrm flipH="1">
                <a:off x="1434212" y="537122"/>
                <a:ext cx="69929" cy="12609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Rectangle 35"/>
              <p:cNvSpPr/>
              <p:nvPr/>
            </p:nvSpPr>
            <p:spPr>
              <a:xfrm flipH="1">
                <a:off x="1853917" y="104439"/>
                <a:ext cx="46969" cy="44098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744587" y="29628"/>
                <a:ext cx="149617" cy="1496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16200000">
                <a:off x="1631720" y="339615"/>
                <a:ext cx="69041" cy="46405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6781800" cy="456803"/>
            <a:chOff x="0" y="132120"/>
            <a:chExt cx="6027383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57912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51891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7.1 </a:t>
              </a:r>
              <a:r>
                <a:rPr lang="en-ID" sz="2200" b="1" dirty="0" err="1">
                  <a:solidFill>
                    <a:schemeClr val="bg1"/>
                  </a:solidFill>
                </a:rPr>
                <a:t>Aturan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Perkalian</a:t>
              </a:r>
              <a:r>
                <a:rPr lang="en-ID" sz="2200" b="1" dirty="0">
                  <a:solidFill>
                    <a:schemeClr val="bg1"/>
                  </a:solidFill>
                </a:rPr>
                <a:t> &amp; </a:t>
              </a:r>
              <a:r>
                <a:rPr lang="en-ID" sz="2200" b="1" dirty="0" err="1">
                  <a:solidFill>
                    <a:schemeClr val="bg1"/>
                  </a:solidFill>
                </a:rPr>
                <a:t>Aturan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Pencacahan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011" y="2186759"/>
            <a:ext cx="2831957" cy="24469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3636836-CFDD-364B-5F99-F00D7B118042}"/>
              </a:ext>
            </a:extLst>
          </p:cNvPr>
          <p:cNvSpPr txBox="1"/>
          <p:nvPr/>
        </p:nvSpPr>
        <p:spPr>
          <a:xfrm>
            <a:off x="152400" y="650466"/>
            <a:ext cx="876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i-FI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Misalkan kita melemparkan sekeping uang logam.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 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mungkin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Gambar (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Angka (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bersamaan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D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melambangkan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ID" altLang="ja-JP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altLang="ja-JP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altLang="ja-JP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lang="en-ID" altLang="ja-JP" sz="1600" dirty="0" err="1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mungkin</a:t>
            </a:r>
            <a:r>
              <a:rPr lang="en-ID" altLang="ja-JP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ja-JP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kemungkinan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peristiwa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ID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gugus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ID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KOMBINATORIK (KAIDAH PENCACAHAN) A. Aturan Penjumlahan dan Aturan Perkalian  1. Pengantar a. Pengertian Percobaan, Ruang Sampel,">
            <a:extLst>
              <a:ext uri="{FF2B5EF4-FFF2-40B4-BE49-F238E27FC236}">
                <a16:creationId xmlns:a16="http://schemas.microsoft.com/office/drawing/2014/main" xmlns="" id="{976CB613-6969-5B4D-BD7A-E3996F598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54" y="2690895"/>
            <a:ext cx="1929025" cy="96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246664B0-19BB-5509-BFCB-C53A4F322192}"/>
              </a:ext>
            </a:extLst>
          </p:cNvPr>
          <p:cNvCxnSpPr>
            <a:cxnSpLocks/>
          </p:cNvCxnSpPr>
          <p:nvPr/>
        </p:nvCxnSpPr>
        <p:spPr>
          <a:xfrm flipV="1">
            <a:off x="2501113" y="3070692"/>
            <a:ext cx="1004087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43982ECE-E0E9-D683-FBEC-DB879E0F6884}"/>
                  </a:ext>
                </a:extLst>
              </p:cNvPr>
              <p:cNvSpPr txBox="1"/>
              <p:nvPr/>
            </p:nvSpPr>
            <p:spPr>
              <a:xfrm>
                <a:off x="3711030" y="2717732"/>
                <a:ext cx="3451770" cy="58477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Banyaknya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3982ECE-E0E9-D683-FBEC-DB879E0F6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030" y="2717732"/>
                <a:ext cx="3451770" cy="584775"/>
              </a:xfrm>
              <a:prstGeom prst="rect">
                <a:avLst/>
              </a:prstGeom>
              <a:blipFill rotWithShape="1">
                <a:blip r:embed="rId5"/>
                <a:stretch>
                  <a:fillRect l="-1060" t="-3125" r="-883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ATURAN PENCACAHAN DAN PELUANG | Mathematics - Quizizz">
            <a:extLst>
              <a:ext uri="{FF2B5EF4-FFF2-40B4-BE49-F238E27FC236}">
                <a16:creationId xmlns:a16="http://schemas.microsoft.com/office/drawing/2014/main" xmlns="" id="{84BAC3ED-CFDD-2836-8AA9-81133ED5AA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74"/>
          <a:stretch/>
        </p:blipFill>
        <p:spPr bwMode="auto">
          <a:xfrm>
            <a:off x="1226869" y="3503045"/>
            <a:ext cx="785786" cy="94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7311AA0B-18DE-0528-3FEA-F88295263595}"/>
              </a:ext>
            </a:extLst>
          </p:cNvPr>
          <p:cNvCxnSpPr>
            <a:cxnSpLocks/>
          </p:cNvCxnSpPr>
          <p:nvPr/>
        </p:nvCxnSpPr>
        <p:spPr>
          <a:xfrm flipV="1">
            <a:off x="2413932" y="3974468"/>
            <a:ext cx="1091268" cy="1193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46C909A3-1165-A917-0D59-1E159114A732}"/>
                  </a:ext>
                </a:extLst>
              </p:cNvPr>
              <p:cNvSpPr txBox="1"/>
              <p:nvPr/>
            </p:nvSpPr>
            <p:spPr>
              <a:xfrm>
                <a:off x="3711030" y="3373730"/>
                <a:ext cx="3451770" cy="1077218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Banyaknya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semua kemungkinan hasil yang muncul: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6C909A3-1165-A917-0D59-1E159114A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030" y="3373730"/>
                <a:ext cx="3451770" cy="1077218"/>
              </a:xfrm>
              <a:prstGeom prst="rect">
                <a:avLst/>
              </a:prstGeom>
              <a:blipFill rotWithShape="1">
                <a:blip r:embed="rId7"/>
                <a:stretch>
                  <a:fillRect l="-1060" t="-1695" r="-883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0704486-1A4D-FFAD-D098-350FE4067B8C}"/>
              </a:ext>
            </a:extLst>
          </p:cNvPr>
          <p:cNvGrpSpPr/>
          <p:nvPr/>
        </p:nvGrpSpPr>
        <p:grpSpPr>
          <a:xfrm>
            <a:off x="152400" y="133350"/>
            <a:ext cx="2438400" cy="533400"/>
            <a:chOff x="56096" y="30093"/>
            <a:chExt cx="2438400" cy="533400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:a16="http://schemas.microsoft.com/office/drawing/2014/main" xmlns="" id="{A977C7B5-C615-B917-2C8E-466DC54E988A}"/>
                </a:ext>
              </a:extLst>
            </p:cNvPr>
            <p:cNvSpPr/>
            <p:nvPr/>
          </p:nvSpPr>
          <p:spPr>
            <a:xfrm flipV="1">
              <a:off x="56096" y="30093"/>
              <a:ext cx="2438400" cy="53340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57223E5C-9D66-CBEB-FD4C-8B27649543FB}"/>
                </a:ext>
              </a:extLst>
            </p:cNvPr>
            <p:cNvSpPr txBox="1"/>
            <p:nvPr/>
          </p:nvSpPr>
          <p:spPr>
            <a:xfrm>
              <a:off x="264643" y="88975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Aturan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Perkalian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Picture 4" descr="ATURAN PENCACAHAN DAN PELUANG | Mathematics - Quizizz">
            <a:extLst>
              <a:ext uri="{FF2B5EF4-FFF2-40B4-BE49-F238E27FC236}">
                <a16:creationId xmlns:a16="http://schemas.microsoft.com/office/drawing/2014/main" xmlns="" id="{DE61A6B2-F714-88C1-4FB0-BF5C44F64E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74"/>
          <a:stretch/>
        </p:blipFill>
        <p:spPr bwMode="auto">
          <a:xfrm>
            <a:off x="7435980" y="-280303"/>
            <a:ext cx="1708020" cy="20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96316636-8D8C-0C5E-A5C6-F0C515C3FBB7}"/>
                  </a:ext>
                </a:extLst>
              </p:cNvPr>
              <p:cNvSpPr txBox="1"/>
              <p:nvPr/>
            </p:nvSpPr>
            <p:spPr>
              <a:xfrm>
                <a:off x="152400" y="822056"/>
                <a:ext cx="76200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Percobaan: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Mengundi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sekeping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uang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bersama-sama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Kesimpulan: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={</m:t>
                    </m:r>
                    <m:r>
                      <m:rPr>
                        <m:sty m:val="p"/>
                      </m:rPr>
                      <a:rPr lang="en-ID" sz="1600" i="0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unsur</m:t>
                    </m:r>
                    <m:r>
                      <a:rPr lang="en-ID" sz="1600" i="0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ID" sz="1600" i="0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unsur</m:t>
                    </m:r>
                    <m:r>
                      <a:rPr lang="en-ID" sz="1600" i="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 sz="1600" i="0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dadu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}={1,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5,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6}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</m:d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=6, </m:t>
                    </m:r>
                  </m:oMath>
                </a14:m>
                <a:endParaRPr lang="en-ID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63525"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={</m:t>
                      </m:r>
                      <m:r>
                        <m:rPr>
                          <m:sty m:val="p"/>
                        </m:rPr>
                        <a:rPr lang="en-ID" sz="1600" i="0" dirty="0" err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unsur</m:t>
                      </m:r>
                      <m:r>
                        <a:rPr lang="en-ID" sz="1600" i="0" dirty="0" err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ID" sz="1600" i="0" dirty="0" err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unsur</m:t>
                      </m:r>
                      <m:r>
                        <a:rPr lang="en-ID" sz="1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uang</m:t>
                      </m:r>
                      <m:r>
                        <a:rPr lang="en-ID" sz="1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i="0" dirty="0" err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logam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}= {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𝐺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} </m:t>
                      </m:r>
                      <m:r>
                        <m:rPr>
                          <m:sty m:val="p"/>
                        </m:rPr>
                        <a:rPr lang="en-ID" sz="1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ID" sz="16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)=2,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=6×2=12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artinya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terurut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memuat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unsur-unsur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6316636-8D8C-0C5E-A5C6-F0C515C3F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822056"/>
                <a:ext cx="7620000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400" t="-1167" r="-400" b="-4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KOMBINATORIK (KAIDAH PENCACAHAN) A. Aturan Penjumlahan dan Aturan Perkalian  1. Pengantar a. Pengertian Percobaan, Ruang Sampel,">
            <a:extLst>
              <a:ext uri="{FF2B5EF4-FFF2-40B4-BE49-F238E27FC236}">
                <a16:creationId xmlns:a16="http://schemas.microsoft.com/office/drawing/2014/main" xmlns="" id="{42B4DB74-3C96-6FF3-B569-9503C3BCF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339" y="2268007"/>
            <a:ext cx="1929025" cy="96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xmlns="" id="{E631DA0F-A88C-FDB5-F393-FF2509824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752634"/>
              </p:ext>
            </p:extLst>
          </p:nvPr>
        </p:nvGraphicFramePr>
        <p:xfrm>
          <a:off x="579120" y="2493882"/>
          <a:ext cx="61264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xmlns="" val="390601487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37342666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118381288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337009810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380824699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39594502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12844752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ID"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Dadu</a:t>
                      </a:r>
                      <a:endParaRPr lang="en-ID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D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D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9064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D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626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8140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D" sz="16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ID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D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7214290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0014992-370E-F602-6C50-1368B0915E56}"/>
              </a:ext>
            </a:extLst>
          </p:cNvPr>
          <p:cNvCxnSpPr>
            <a:cxnSpLocks/>
          </p:cNvCxnSpPr>
          <p:nvPr/>
        </p:nvCxnSpPr>
        <p:spPr>
          <a:xfrm>
            <a:off x="583409" y="2500320"/>
            <a:ext cx="1169191" cy="7352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B01A051E-7B08-A742-7040-31791F54011B}"/>
                  </a:ext>
                </a:extLst>
              </p:cNvPr>
              <p:cNvSpPr/>
              <p:nvPr/>
            </p:nvSpPr>
            <p:spPr>
              <a:xfrm>
                <a:off x="1226128" y="4095750"/>
                <a:ext cx="6234545" cy="47973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r>
                        <a:rPr lang="en-ID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ID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ID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1, 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, </m:t>
                          </m:r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2, 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, </m:t>
                          </m:r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3, 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, …, </m:t>
                          </m:r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5,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, </m:t>
                          </m:r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6, 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ID" sz="1800" dirty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endParaRPr lang="en-ID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1A051E-7B08-A742-7040-31791F5401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6128" y="4095750"/>
                <a:ext cx="6234545" cy="47973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63445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91499A8-82FE-5B55-9B94-0F76967A248A}"/>
              </a:ext>
            </a:extLst>
          </p:cNvPr>
          <p:cNvGrpSpPr/>
          <p:nvPr/>
        </p:nvGrpSpPr>
        <p:grpSpPr>
          <a:xfrm>
            <a:off x="152400" y="133350"/>
            <a:ext cx="3048000" cy="685800"/>
            <a:chOff x="56096" y="30093"/>
            <a:chExt cx="2438400" cy="766768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:a16="http://schemas.microsoft.com/office/drawing/2014/main" xmlns="" id="{9A04FEBF-0267-39FF-931F-16F6A8CA91B8}"/>
                </a:ext>
              </a:extLst>
            </p:cNvPr>
            <p:cNvSpPr/>
            <p:nvPr/>
          </p:nvSpPr>
          <p:spPr>
            <a:xfrm flipV="1">
              <a:off x="56096" y="30093"/>
              <a:ext cx="2438400" cy="53340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40A2A1C-DD88-6A90-0CED-E11508206070}"/>
                </a:ext>
              </a:extLst>
            </p:cNvPr>
            <p:cNvSpPr txBox="1"/>
            <p:nvPr/>
          </p:nvSpPr>
          <p:spPr>
            <a:xfrm>
              <a:off x="264643" y="88975"/>
              <a:ext cx="20213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Aturan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Penjumlahan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BF9C79A-3950-A09B-9878-FE57BEB62E77}"/>
              </a:ext>
            </a:extLst>
          </p:cNvPr>
          <p:cNvSpPr txBox="1"/>
          <p:nvPr/>
        </p:nvSpPr>
        <p:spPr>
          <a:xfrm>
            <a:off x="152400" y="819150"/>
            <a:ext cx="8991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600" b="1" u="sng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ILUSTRASI</a:t>
            </a:r>
          </a:p>
          <a:p>
            <a:pPr algn="just"/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mengikuti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kompetisi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matematika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sekolah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diwajibkan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mengirimkan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perwakilan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Jika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tahap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akhir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seleksi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terpilih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laki-laki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2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siswa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perempuan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tentukan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sekolah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memilih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wakilnya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mengikuti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kompetisi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matematika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B3AA93A-4F31-105D-0296-7ECFED06652F}"/>
              </a:ext>
            </a:extLst>
          </p:cNvPr>
          <p:cNvGrpSpPr/>
          <p:nvPr/>
        </p:nvGrpSpPr>
        <p:grpSpPr>
          <a:xfrm>
            <a:off x="304800" y="1951733"/>
            <a:ext cx="762000" cy="914400"/>
            <a:chOff x="413083" y="2114550"/>
            <a:chExt cx="1217597" cy="113258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077D6E2-E01C-D9BB-1E3F-F6F2776B68AB}"/>
                </a:ext>
              </a:extLst>
            </p:cNvPr>
            <p:cNvSpPr/>
            <p:nvPr/>
          </p:nvSpPr>
          <p:spPr>
            <a:xfrm>
              <a:off x="413084" y="2114550"/>
              <a:ext cx="120316" cy="9906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xmlns="" id="{85714BB5-11AE-1201-B1D5-71A49788197E}"/>
                </a:ext>
              </a:extLst>
            </p:cNvPr>
            <p:cNvSpPr/>
            <p:nvPr/>
          </p:nvSpPr>
          <p:spPr>
            <a:xfrm>
              <a:off x="413083" y="3023754"/>
              <a:ext cx="1217597" cy="223379"/>
            </a:xfrm>
            <a:prstGeom prst="rightArrow">
              <a:avLst>
                <a:gd name="adj1" fmla="val 50000"/>
                <a:gd name="adj2" fmla="val 9794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16574146-BD69-69E7-1D56-5853CA968A16}"/>
                  </a:ext>
                </a:extLst>
              </p:cNvPr>
              <p:cNvSpPr txBox="1"/>
              <p:nvPr/>
            </p:nvSpPr>
            <p:spPr>
              <a:xfrm>
                <a:off x="1295400" y="2105093"/>
                <a:ext cx="6096000" cy="1077218"/>
              </a:xfrm>
              <a:prstGeom prst="rect">
                <a:avLst/>
              </a:prstGeom>
              <a:noFill/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Kasus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peristiwa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lepas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peristiwa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peristiwa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berpasangan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sekolah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memilih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wakilnya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mengikuti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kompetisi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matematika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 + 2 = 5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berbeda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574146-BD69-69E7-1D56-5853CA968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2105093"/>
                <a:ext cx="6096000" cy="10772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76407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3810000" cy="456803"/>
            <a:chOff x="0" y="132120"/>
            <a:chExt cx="38100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7.2 Ruang </a:t>
              </a:r>
              <a:r>
                <a:rPr lang="en-ID" sz="2200" b="1" dirty="0" err="1">
                  <a:solidFill>
                    <a:schemeClr val="bg1"/>
                  </a:solidFill>
                </a:rPr>
                <a:t>Sampel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Double Wave 1">
            <a:extLst>
              <a:ext uri="{FF2B5EF4-FFF2-40B4-BE49-F238E27FC236}">
                <a16:creationId xmlns:a16="http://schemas.microsoft.com/office/drawing/2014/main" xmlns="" id="{6AF623AF-BB08-0375-5CC1-733A3C421060}"/>
              </a:ext>
            </a:extLst>
          </p:cNvPr>
          <p:cNvSpPr/>
          <p:nvPr/>
        </p:nvSpPr>
        <p:spPr>
          <a:xfrm>
            <a:off x="448039" y="2400300"/>
            <a:ext cx="1066800" cy="1447800"/>
          </a:xfrm>
          <a:prstGeom prst="doubleWav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D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D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algn="ctr"/>
            <a:r>
              <a:rPr lang="en-ID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D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algn="ctr"/>
            <a:r>
              <a:rPr lang="en-ID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D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A9789E5B-C7C7-E774-B61B-9A66BB83442B}"/>
                  </a:ext>
                </a:extLst>
              </p:cNvPr>
              <p:cNvSpPr txBox="1"/>
              <p:nvPr/>
            </p:nvSpPr>
            <p:spPr>
              <a:xfrm>
                <a:off x="2764952" y="1962150"/>
                <a:ext cx="5007448" cy="1077218"/>
              </a:xfrm>
              <a:prstGeom prst="rect">
                <a:avLst/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diambil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bola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={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dirty="0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ID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dirty="0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 </m:t>
                    </m:r>
                    <m:r>
                      <m:rPr>
                        <m:sty m:val="p"/>
                      </m:rPr>
                      <a:rPr lang="en-ID" sz="1600" i="0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maka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)=3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789E5B-C7C7-E774-B61B-9A66BB834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952" y="1962150"/>
                <a:ext cx="5007448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363" r="-242" b="-4372"/>
                </a:stretch>
              </a:blip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96AA885-BEF2-97FB-1FB5-60CB170A70A1}"/>
              </a:ext>
            </a:extLst>
          </p:cNvPr>
          <p:cNvGrpSpPr/>
          <p:nvPr/>
        </p:nvGrpSpPr>
        <p:grpSpPr>
          <a:xfrm>
            <a:off x="1616514" y="2601191"/>
            <a:ext cx="903524" cy="1265959"/>
            <a:chOff x="1616514" y="1381991"/>
            <a:chExt cx="903524" cy="126595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0AC39315-784D-DDAF-C9E1-F288BF0F8831}"/>
                </a:ext>
              </a:extLst>
            </p:cNvPr>
            <p:cNvGrpSpPr/>
            <p:nvPr/>
          </p:nvGrpSpPr>
          <p:grpSpPr>
            <a:xfrm>
              <a:off x="1616514" y="1381991"/>
              <a:ext cx="903524" cy="1189759"/>
              <a:chOff x="1616514" y="1305791"/>
              <a:chExt cx="903524" cy="1189759"/>
            </a:xfrm>
          </p:grpSpPr>
          <p:sp>
            <p:nvSpPr>
              <p:cNvPr id="3" name="Arrow: Right 2">
                <a:extLst>
                  <a:ext uri="{FF2B5EF4-FFF2-40B4-BE49-F238E27FC236}">
                    <a16:creationId xmlns:a16="http://schemas.microsoft.com/office/drawing/2014/main" xmlns="" id="{5A4E2CD1-5A3B-07EF-7D40-8D18CE13B828}"/>
                  </a:ext>
                </a:extLst>
              </p:cNvPr>
              <p:cNvSpPr/>
              <p:nvPr/>
            </p:nvSpPr>
            <p:spPr>
              <a:xfrm>
                <a:off x="1616514" y="1305791"/>
                <a:ext cx="903524" cy="152400"/>
              </a:xfrm>
              <a:prstGeom prst="rightArrow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34C8E4B8-0550-C026-7001-B2BEFCDA75F7}"/>
                  </a:ext>
                </a:extLst>
              </p:cNvPr>
              <p:cNvSpPr/>
              <p:nvPr/>
            </p:nvSpPr>
            <p:spPr>
              <a:xfrm flipH="1">
                <a:off x="1637296" y="1381991"/>
                <a:ext cx="90367" cy="111355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xmlns="" id="{A83FE6F3-282E-BDD6-DBC2-33EAC5FEF1AC}"/>
                </a:ext>
              </a:extLst>
            </p:cNvPr>
            <p:cNvSpPr/>
            <p:nvPr/>
          </p:nvSpPr>
          <p:spPr>
            <a:xfrm>
              <a:off x="1637296" y="2495550"/>
              <a:ext cx="882742" cy="152400"/>
            </a:xfrm>
            <a:prstGeom prst="right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50BB412D-EAF5-8496-19B4-3F9F4312776F}"/>
                  </a:ext>
                </a:extLst>
              </p:cNvPr>
              <p:cNvSpPr txBox="1"/>
              <p:nvPr/>
            </p:nvSpPr>
            <p:spPr>
              <a:xfrm>
                <a:off x="2764952" y="3524475"/>
                <a:ext cx="5007448" cy="584775"/>
              </a:xfrm>
              <a:prstGeom prst="rect">
                <a:avLst/>
              </a:prstGeom>
              <a:noFill/>
              <a:ln w="28575">
                <a:solidFill>
                  <a:schemeClr val="accent4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itchFamily="18" charset="0"/>
                    <a:cs typeface="Times New Roman" pitchFamily="18" charset="0"/>
                  </a:rPr>
                  <a:t>Jika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dalam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kantong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diambil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2 bola,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Ruang </a:t>
                </a:r>
                <a:r>
                  <a:rPr lang="en-ID" sz="1600" dirty="0" err="1">
                    <a:latin typeface="Times New Roman" pitchFamily="18" charset="0"/>
                    <a:cs typeface="Times New Roman" pitchFamily="18" charset="0"/>
                  </a:rPr>
                  <a:t>sampelnya</a:t>
                </a: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𝐾𝑀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𝐾𝐻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𝑀𝐻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</a:rPr>
                      <m:t>)=3</m:t>
                    </m:r>
                  </m:oMath>
                </a14:m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0BB412D-EAF5-8496-19B4-3F9F43127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952" y="3524475"/>
                <a:ext cx="5007448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484" t="-990" b="-8911"/>
                </a:stretch>
              </a:blipFill>
              <a:ln w="28575">
                <a:solidFill>
                  <a:schemeClr val="accent4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hought Bubble: Cloud 24">
            <a:extLst>
              <a:ext uri="{FF2B5EF4-FFF2-40B4-BE49-F238E27FC236}">
                <a16:creationId xmlns:a16="http://schemas.microsoft.com/office/drawing/2014/main" xmlns="" id="{44D9AD8F-D5C8-92D4-3B26-E4E6B143AAB1}"/>
              </a:ext>
            </a:extLst>
          </p:cNvPr>
          <p:cNvSpPr/>
          <p:nvPr/>
        </p:nvSpPr>
        <p:spPr>
          <a:xfrm>
            <a:off x="4229066" y="2721"/>
            <a:ext cx="4914934" cy="1525230"/>
          </a:xfrm>
          <a:prstGeom prst="cloudCallout">
            <a:avLst>
              <a:gd name="adj1" fmla="val -48152"/>
              <a:gd name="adj2" fmla="val 72753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 </a:t>
            </a:r>
            <a:r>
              <a:rPr lang="en-ID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kemungkinan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percobaan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dilambangkan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2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8D5F03F-3AAF-8C3D-7526-C2274913CBD7}"/>
              </a:ext>
            </a:extLst>
          </p:cNvPr>
          <p:cNvGrpSpPr/>
          <p:nvPr/>
        </p:nvGrpSpPr>
        <p:grpSpPr>
          <a:xfrm>
            <a:off x="15240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39205DD-5790-9547-EAEA-9B0835ADB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037A96C7-C8E9-7481-C545-AB82E1F90862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9359861-1DEF-A528-4F6F-5BF43C73F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504" y="351261"/>
            <a:ext cx="3008260" cy="25082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DD5F83-9380-4C2C-83EB-79BC6196D405}"/>
              </a:ext>
            </a:extLst>
          </p:cNvPr>
          <p:cNvSpPr txBox="1"/>
          <p:nvPr/>
        </p:nvSpPr>
        <p:spPr>
          <a:xfrm>
            <a:off x="152400" y="624880"/>
            <a:ext cx="6858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percobaan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melemparkan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bersama-sama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 mana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sisi-sisi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dan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angka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342900" indent="-342900">
              <a:buFont typeface="+mj-lt"/>
              <a:buAutoNum type="alphaLcPeriod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sisi-sisi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logam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2900" indent="-342900">
              <a:buFont typeface="+mj-lt"/>
              <a:buAutoNum type="alphaLcPeriod"/>
            </a:pP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D85F1972-90CD-952B-BBF4-C14BE3FE170C}"/>
                  </a:ext>
                </a:extLst>
              </p:cNvPr>
              <p:cNvSpPr txBox="1"/>
              <p:nvPr/>
            </p:nvSpPr>
            <p:spPr>
              <a:xfrm>
                <a:off x="152400" y="1958727"/>
                <a:ext cx="64008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+mj-lt"/>
                  <a:buAutoNum type="alphaLcPeriod"/>
                </a:pP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sisi-sisi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yamng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60363" algn="just"/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𝐺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𝐺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 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𝐴𝐴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𝐴𝐺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𝐺𝐴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𝐺𝐺</m:t>
                        </m:r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+mj-lt"/>
                  <a:buAutoNum type="alphaLcPeriod" startAt="2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diamati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39750" indent="-179388" algn="just">
                  <a:buFont typeface="Wingdings" panose="05000000000000000000" pitchFamily="2" charset="2"/>
                  <a:buChar char="§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9750" indent="-179388" algn="just">
                  <a:buFont typeface="Wingdings" panose="05000000000000000000" pitchFamily="2" charset="2"/>
                  <a:buChar char="§"/>
                </a:pP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Unsur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</a:t>
                </a:r>
              </a:p>
              <a:p>
                <a:pPr marL="539750" indent="-179388" algn="just">
                  <a:buFont typeface="Wingdings" panose="05000000000000000000" pitchFamily="2" charset="2"/>
                  <a:buChar char="§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85F1972-90CD-952B-BBF4-C14BE3FE17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958727"/>
                <a:ext cx="6400800" cy="1815882"/>
              </a:xfrm>
              <a:prstGeom prst="rect">
                <a:avLst/>
              </a:prstGeom>
              <a:blipFill rotWithShape="1">
                <a:blip r:embed="rId4"/>
                <a:stretch>
                  <a:fillRect l="-286" t="-1007" r="-476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586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4343400" cy="456803"/>
            <a:chOff x="0" y="132120"/>
            <a:chExt cx="38862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33400" y="132176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7.3 </a:t>
              </a:r>
              <a:r>
                <a:rPr lang="en-ID" sz="2200" b="1" dirty="0" err="1">
                  <a:solidFill>
                    <a:schemeClr val="bg1"/>
                  </a:solidFill>
                </a:rPr>
                <a:t>Peluang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Suatu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kejadian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674F9713-CF05-F0DA-E2C3-F2467B7BF3E2}"/>
                  </a:ext>
                </a:extLst>
              </p:cNvPr>
              <p:cNvSpPr txBox="1"/>
              <p:nvPr/>
            </p:nvSpPr>
            <p:spPr>
              <a:xfrm>
                <a:off x="105334" y="738189"/>
                <a:ext cx="8305799" cy="3385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dimaksud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suatu ruang sampel </a:t>
                </a:r>
                <a:r>
                  <a:rPr lang="pt-BR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pt-BR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dimana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⊆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74F9713-CF05-F0DA-E2C3-F2467B7BF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34" y="738189"/>
                <a:ext cx="8305799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367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7FD6C261-3C34-7BD0-78DB-2F8C26A441C5}"/>
                  </a:ext>
                </a:extLst>
              </p:cNvPr>
              <p:cNvSpPr txBox="1"/>
              <p:nvPr/>
            </p:nvSpPr>
            <p:spPr>
              <a:xfrm>
                <a:off x="105335" y="1076743"/>
                <a:ext cx="8305800" cy="193899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percobaan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melempar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 dadu prima dan </a:t>
                </a:r>
                <a:r>
                  <a:rPr lang="it-IT" sz="1600" i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kelipatan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ID" sz="1600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1,  2,  3,  4,  5,  6</m:t>
                        </m:r>
                      </m:e>
                    </m:d>
                  </m:oMath>
                </a14:m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prima </a:t>
                </a:r>
                <a14:m>
                  <m:oMath xmlns:m="http://schemas.openxmlformats.org/officeDocument/2006/math">
                    <m:r>
                      <a:rPr lang="en-ID" sz="160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⇔</m:t>
                    </m:r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 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2, 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3, 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d>
                  </m:oMath>
                </a14:m>
                <a:r>
                  <a:rPr lang="en-ID" sz="1600" b="0" dirty="0">
                    <a:solidFill>
                      <a:srgbClr val="231F2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kejadian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kelipatan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 </a:t>
                </a:r>
                <a14:m>
                  <m:oMath xmlns:m="http://schemas.openxmlformats.org/officeDocument/2006/math">
                    <m:r>
                      <a:rPr lang="en-ID" sz="160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⇔</m:t>
                    </m:r>
                    <m:sSub>
                      <m:sSubPr>
                        <m:ctrlPr>
                          <a:rPr lang="en-ID" sz="160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 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6</m:t>
                        </m:r>
                      </m:e>
                    </m:d>
                  </m:oMath>
                </a14:m>
                <a:r>
                  <a:rPr lang="en-ID" sz="1600" b="0" dirty="0">
                    <a:solidFill>
                      <a:srgbClr val="231F2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FD6C261-3C34-7BD0-78DB-2F8C26A441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35" y="1076743"/>
                <a:ext cx="8305800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367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7F4BCB57-B8C9-0098-ABCB-88E8DF9D3D78}"/>
                  </a:ext>
                </a:extLst>
              </p:cNvPr>
              <p:cNvSpPr/>
              <p:nvPr/>
            </p:nvSpPr>
            <p:spPr>
              <a:xfrm>
                <a:off x="324970" y="3409950"/>
                <a:ext cx="3933265" cy="80920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ID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D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Banyaknya</m:t>
                          </m:r>
                          <m: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hasil</m:t>
                          </m:r>
                          <m: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yang</m:t>
                          </m:r>
                          <m: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dimaksud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Banya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k</m:t>
                          </m:r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nya</m:t>
                          </m:r>
                          <m: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ID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percobaan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F4BCB57-B8C9-0098-ABCB-88E8DF9D3D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70" y="3409950"/>
                <a:ext cx="3933265" cy="80920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34D16891-0563-63F7-E47B-D4C7FAC55DCA}"/>
              </a:ext>
            </a:extLst>
          </p:cNvPr>
          <p:cNvCxnSpPr>
            <a:cxnSpLocks/>
          </p:cNvCxnSpPr>
          <p:nvPr/>
        </p:nvCxnSpPr>
        <p:spPr>
          <a:xfrm flipV="1">
            <a:off x="4343400" y="3714750"/>
            <a:ext cx="685800" cy="9980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A82677AF-FEFA-9580-9721-A93A906F21AD}"/>
                  </a:ext>
                </a:extLst>
              </p:cNvPr>
              <p:cNvSpPr txBox="1"/>
              <p:nvPr/>
            </p:nvSpPr>
            <p:spPr>
              <a:xfrm>
                <a:off x="5114365" y="3019675"/>
                <a:ext cx="3933265" cy="1676677"/>
              </a:xfrm>
              <a:prstGeom prst="rect">
                <a:avLst/>
              </a:prstGeom>
              <a:noFill/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Percobaan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mengundi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sebanyak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200 kali,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65 kali.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Angka 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lebih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5, </m:t>
                        </m:r>
                        <m:r>
                          <a:rPr lang="en-US" sz="1600" b="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d>
                  </m:oMath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Frekuensi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Relatif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65</m:t>
                        </m:r>
                      </m:num>
                      <m:den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200</m:t>
                        </m:r>
                      </m:den>
                    </m:f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ID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82677AF-FEFA-9580-9721-A93A906F2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365" y="3019675"/>
                <a:ext cx="3933265" cy="1676677"/>
              </a:xfrm>
              <a:prstGeom prst="rect">
                <a:avLst/>
              </a:prstGeom>
              <a:blipFill rotWithShape="1">
                <a:blip r:embed="rId6"/>
                <a:stretch>
                  <a:fillRect l="-615" t="-357" r="-308"/>
                </a:stretch>
              </a:blipFill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232F8CB-F48C-4ACD-3E60-128902FDCE8E}"/>
              </a:ext>
            </a:extLst>
          </p:cNvPr>
          <p:cNvSpPr txBox="1"/>
          <p:nvPr/>
        </p:nvSpPr>
        <p:spPr>
          <a:xfrm>
            <a:off x="228600" y="104551"/>
            <a:ext cx="8686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Misalkan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ruang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sampel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percobaan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kali, dan </a:t>
            </a:r>
            <a:r>
              <a:rPr lang="en-ID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kejadian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frekuensi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munculnya </a:t>
            </a:r>
            <a:r>
              <a:rPr lang="pt-BR" sz="1600" i="1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16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 </a:t>
            </a:r>
            <a:r>
              <a:rPr lang="pt-BR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BR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maka </a:t>
            </a:r>
            <a:r>
              <a:rPr lang="pt-BR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peluang kejadian </a:t>
            </a:r>
            <a:r>
              <a:rPr lang="pt-BR" sz="1600" b="1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t-BR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adalah: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xmlns="" id="{F727F2A6-4937-9067-9E65-A614EBC87E6F}"/>
                  </a:ext>
                </a:extLst>
              </p:cNvPr>
              <p:cNvSpPr/>
              <p:nvPr/>
            </p:nvSpPr>
            <p:spPr>
              <a:xfrm>
                <a:off x="1316182" y="819150"/>
                <a:ext cx="2514600" cy="838200"/>
              </a:xfrm>
              <a:prstGeom prst="roundRect">
                <a:avLst>
                  <a:gd name="adj" fmla="val 39808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sz="16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sz="16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d>
                      <m:r>
                        <a:rPr lang="en-ID" sz="16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ID" sz="16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n-ID" sz="16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𝐥𝐢𝐦</m:t>
                              </m:r>
                            </m:e>
                            <m:lim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ID" sz="16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ID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727F2A6-4937-9067-9E65-A614EBC87E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182" y="819150"/>
                <a:ext cx="2514600" cy="838200"/>
              </a:xfrm>
              <a:prstGeom prst="roundRect">
                <a:avLst>
                  <a:gd name="adj" fmla="val 39808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7A76F5DE-445B-E951-8BDA-A6110FB37D5A}"/>
              </a:ext>
            </a:extLst>
          </p:cNvPr>
          <p:cNvSpPr/>
          <p:nvPr/>
        </p:nvSpPr>
        <p:spPr>
          <a:xfrm>
            <a:off x="3983182" y="1122218"/>
            <a:ext cx="838200" cy="1524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xmlns="" id="{93A89E2A-0CA9-7EC8-E90B-8D71556ED77C}"/>
                  </a:ext>
                </a:extLst>
              </p:cNvPr>
              <p:cNvSpPr/>
              <p:nvPr/>
            </p:nvSpPr>
            <p:spPr>
              <a:xfrm>
                <a:off x="4953000" y="840491"/>
                <a:ext cx="3124200" cy="838200"/>
              </a:xfrm>
              <a:prstGeom prst="roundRect">
                <a:avLst>
                  <a:gd name="adj" fmla="val 4394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d>
                      <m:r>
                        <a:rPr lang="en-ID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ID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ID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3A89E2A-0CA9-7EC8-E90B-8D71556ED7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840491"/>
                <a:ext cx="3124200" cy="838200"/>
              </a:xfrm>
              <a:prstGeom prst="roundRect">
                <a:avLst>
                  <a:gd name="adj" fmla="val 4394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81626CF-44FF-5C3F-4AB3-8CE7AAFA4EE5}"/>
              </a:ext>
            </a:extLst>
          </p:cNvPr>
          <p:cNvGrpSpPr/>
          <p:nvPr/>
        </p:nvGrpSpPr>
        <p:grpSpPr>
          <a:xfrm>
            <a:off x="0" y="1581150"/>
            <a:ext cx="1428605" cy="481122"/>
            <a:chOff x="400195" y="2319228"/>
            <a:chExt cx="1428605" cy="4811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B09D1B5-93C8-6409-0308-68BEC1982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4956E2F-F221-A8CA-4ACA-F9CD1AFE646E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C6709C3-2845-44E9-3873-1A1BF8457F81}"/>
              </a:ext>
            </a:extLst>
          </p:cNvPr>
          <p:cNvGrpSpPr/>
          <p:nvPr/>
        </p:nvGrpSpPr>
        <p:grpSpPr>
          <a:xfrm>
            <a:off x="0" y="2114550"/>
            <a:ext cx="5008418" cy="2470446"/>
            <a:chOff x="96982" y="2240615"/>
            <a:chExt cx="4953000" cy="22135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xmlns="" id="{C42534B4-6731-A112-304A-198D6C1961F0}"/>
                    </a:ext>
                  </a:extLst>
                </p:cNvPr>
                <p:cNvSpPr txBox="1"/>
                <p:nvPr/>
              </p:nvSpPr>
              <p:spPr>
                <a:xfrm>
                  <a:off x="96982" y="2240615"/>
                  <a:ext cx="4953000" cy="19784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+mj-lt"/>
                    <a:buAutoNum type="arabicPeriod"/>
                  </a:pPr>
                  <a:r>
                    <a:rPr lang="en-ID" sz="1600" dirty="0" smtClean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Percobaan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melambungkan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sekeping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uang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logam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satu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kali,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berapakah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peluang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munculnya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angka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?</a:t>
                  </a:r>
                </a:p>
                <a:p>
                  <a:pPr marL="360363"/>
                  <a:r>
                    <a:rPr lang="en-ID" sz="1600" b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Jawab:</a:t>
                  </a:r>
                </a:p>
                <a:p>
                  <a:pPr marL="360363"/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Ruang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sampel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rgbClr val="231F2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; </m:t>
                      </m:r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d>
                        <m:dPr>
                          <m:ctrlP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</m:d>
                      <m:r>
                        <a:rPr lang="en-ID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360363"/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Misalkan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kejadian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munculnya</a:t>
                  </a:r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angka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maka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360363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;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d>
                          <m:dPr>
                            <m:ctrlPr>
                              <a:rPr lang="en-ID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</m:t>
                        </m:r>
                      </m:oMath>
                    </m:oMathPara>
                  </a14:m>
                  <a:endPara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360363"/>
                  <a14:m>
                    <m:oMath xmlns:m="http://schemas.openxmlformats.org/officeDocument/2006/math">
                      <m:r>
                        <a:rPr lang="en-ID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∴</m:t>
                      </m:r>
                    </m:oMath>
                  </a14:m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peluang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munculnya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angka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endPara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42534B4-6731-A112-304A-198D6C1961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82" y="2240615"/>
                  <a:ext cx="4953000" cy="197849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487" t="-829" b="-2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59E5CCC5-BAA7-E515-D6EF-410F5FA0C5C8}"/>
                </a:ext>
              </a:extLst>
            </p:cNvPr>
            <p:cNvCxnSpPr>
              <a:cxnSpLocks/>
            </p:cNvCxnSpPr>
            <p:nvPr/>
          </p:nvCxnSpPr>
          <p:spPr>
            <a:xfrm>
              <a:off x="4953000" y="2240616"/>
              <a:ext cx="0" cy="2213557"/>
            </a:xfrm>
            <a:prstGeom prst="line">
              <a:avLst/>
            </a:prstGeom>
            <a:ln w="28575">
              <a:solidFill>
                <a:srgbClr val="FB3803"/>
              </a:solidFill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866768DE-765C-5621-ECE8-0D6332862C3F}"/>
                  </a:ext>
                </a:extLst>
              </p:cNvPr>
              <p:cNvSpPr txBox="1"/>
              <p:nvPr/>
            </p:nvSpPr>
            <p:spPr>
              <a:xfrm>
                <a:off x="4953001" y="1983726"/>
                <a:ext cx="4267199" cy="29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63525" indent="-263525">
                  <a:buFont typeface="+mj-lt"/>
                  <a:buAutoNum type="arabicPeriod" startAt="2"/>
                </a:pP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percobaan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melemparkan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bersisi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enam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berapakah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peluang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dadu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12?</a:t>
                </a:r>
              </a:p>
              <a:p>
                <a:pPr marL="263525"/>
                <a:r>
                  <a:rPr lang="en-ID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360363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sampel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5,</m:t>
                        </m:r>
                        <m:r>
                          <a:rPr lang="en-US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d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</m:d>
                    <m:r>
                      <a:rPr lang="en-ID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/>
                <a:r>
                  <a:rPr lang="en-ID" sz="1600" dirty="0" err="1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Kejadian</a:t>
                </a:r>
                <a:endParaRPr lang="en-ID" sz="1600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0363"/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i="1" dirty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ID" sz="1600" i="0" dirty="0" err="1">
                            <a:latin typeface="Cambria Math"/>
                            <a:cs typeface="Times New Roman" panose="02020603050405020304" pitchFamily="18" charset="0"/>
                          </a:rPr>
                          <m:t>munculya</m:t>
                        </m:r>
                        <m:r>
                          <a:rPr lang="en-ID" sz="1600" i="0" dirty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600" i="0" dirty="0" err="1">
                            <a:latin typeface="Cambria Math"/>
                            <a:cs typeface="Times New Roman" panose="02020603050405020304" pitchFamily="18" charset="0"/>
                          </a:rPr>
                          <m:t>mata</m:t>
                        </m:r>
                        <m:r>
                          <a:rPr lang="en-ID" sz="1600" i="0" dirty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600" i="0" dirty="0" err="1">
                            <a:latin typeface="Cambria Math"/>
                            <a:cs typeface="Times New Roman" panose="02020603050405020304" pitchFamily="18" charset="0"/>
                          </a:rPr>
                          <m:t>dadu</m:t>
                        </m:r>
                        <m:r>
                          <a:rPr lang="en-ID" sz="1600" i="0" dirty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600" i="0" dirty="0" err="1">
                            <a:latin typeface="Cambria Math"/>
                            <a:cs typeface="Times New Roman" panose="02020603050405020304" pitchFamily="18" charset="0"/>
                          </a:rPr>
                          <m:t>faktor</m:t>
                        </m:r>
                        <m:r>
                          <a:rPr lang="en-ID" sz="1600" i="0" dirty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ID" sz="1600" i="0" dirty="0" err="1">
                            <a:latin typeface="Cambria Math"/>
                            <a:cs typeface="Times New Roman" panose="02020603050405020304" pitchFamily="18" charset="0"/>
                          </a:rPr>
                          <m:t>dari</m:t>
                        </m:r>
                        <m:r>
                          <a:rPr lang="en-ID" sz="1600" i="0" dirty="0">
                            <a:latin typeface="Cambria Math"/>
                            <a:cs typeface="Times New Roman" panose="02020603050405020304" pitchFamily="18" charset="0"/>
                          </a:rPr>
                          <m:t> 12</m:t>
                        </m:r>
                      </m:e>
                    </m:d>
                  </m:oMath>
                </a14:m>
                <a:r>
                  <a:rPr lang="en-ID" sz="160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/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∴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</m:d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ID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63525"/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66768DE-765C-5621-ECE8-0D6332862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1" y="1983726"/>
                <a:ext cx="4267199" cy="2946769"/>
              </a:xfrm>
              <a:prstGeom prst="rect">
                <a:avLst/>
              </a:prstGeom>
              <a:blipFill rotWithShape="1">
                <a:blip r:embed="rId6"/>
                <a:stretch>
                  <a:fillRect l="-571" t="-620" r="-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0994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3692</TotalTime>
  <Words>1835</Words>
  <Application>Microsoft Office PowerPoint</Application>
  <PresentationFormat>On-screen Show (16:9)</PresentationFormat>
  <Paragraphs>150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123</cp:revision>
  <dcterms:created xsi:type="dcterms:W3CDTF">2022-01-17T01:37:52Z</dcterms:created>
  <dcterms:modified xsi:type="dcterms:W3CDTF">2022-07-14T04:58:56Z</dcterms:modified>
</cp:coreProperties>
</file>