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8" r:id="rId3"/>
    <p:sldId id="283" r:id="rId4"/>
    <p:sldId id="312" r:id="rId5"/>
    <p:sldId id="316" r:id="rId6"/>
    <p:sldId id="341" r:id="rId7"/>
    <p:sldId id="342" r:id="rId8"/>
    <p:sldId id="330" r:id="rId9"/>
    <p:sldId id="347" r:id="rId10"/>
    <p:sldId id="343" r:id="rId11"/>
    <p:sldId id="344" r:id="rId12"/>
    <p:sldId id="345" r:id="rId13"/>
    <p:sldId id="346" r:id="rId14"/>
    <p:sldId id="348" r:id="rId15"/>
    <p:sldId id="331" r:id="rId16"/>
    <p:sldId id="350" r:id="rId17"/>
    <p:sldId id="352" r:id="rId18"/>
    <p:sldId id="351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5D3"/>
    <a:srgbClr val="A073B0"/>
    <a:srgbClr val="F4F7E0"/>
    <a:srgbClr val="254061"/>
    <a:srgbClr val="A58469"/>
    <a:srgbClr val="F05120"/>
    <a:srgbClr val="005C4A"/>
    <a:srgbClr val="EFCACA"/>
    <a:srgbClr val="579488"/>
    <a:srgbClr val="9DD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6331" autoAdjust="0"/>
  </p:normalViewPr>
  <p:slideViewPr>
    <p:cSldViewPr>
      <p:cViewPr varScale="1">
        <p:scale>
          <a:sx n="94" d="100"/>
          <a:sy n="94" d="100"/>
        </p:scale>
        <p:origin x="-69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4/8/2023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0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microsoft.com/office/2007/relationships/hdphoto" Target="../media/hdphoto11.wdp"/><Relationship Id="rId5" Type="http://schemas.openxmlformats.org/officeDocument/2006/relationships/image" Target="../media/image21.png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7.emf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11" Type="http://schemas.microsoft.com/office/2007/relationships/hdphoto" Target="../media/hdphoto8.wdp"/><Relationship Id="rId5" Type="http://schemas.microsoft.com/office/2007/relationships/hdphoto" Target="../media/hdphoto5.wdp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microsoft.com/office/2007/relationships/hdphoto" Target="../media/hdphoto7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microsoft.com/office/2007/relationships/hdphoto" Target="../media/hdphoto9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microsoft.com/office/2007/relationships/hdphoto" Target="../media/hdphoto10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99908" y="2977351"/>
            <a:ext cx="251601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0"/>
            <a:ext cx="2269429" cy="2995131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837231F-15A1-40FC-A7B3-5A1A4C472B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53" b="1896"/>
          <a:stretch/>
        </p:blipFill>
        <p:spPr>
          <a:xfrm>
            <a:off x="1238251" y="971550"/>
            <a:ext cx="2190750" cy="291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0A1D91D-167E-4347-A624-B2F22942F0C4}"/>
              </a:ext>
            </a:extLst>
          </p:cNvPr>
          <p:cNvSpPr txBox="1"/>
          <p:nvPr/>
        </p:nvSpPr>
        <p:spPr>
          <a:xfrm>
            <a:off x="2147911" y="1358828"/>
            <a:ext cx="6494161" cy="2633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Diketahui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3 bola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putih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dan 1 bola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hitam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didalam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kantong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Jika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mengambil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satu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bola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putih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maka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peluang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terambil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bola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putih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lebih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besar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dari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bola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hitam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Peluang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bolah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putih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3 kali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lebih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besar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dari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bola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hitam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dapat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ditulis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 = 3 × 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 </a:t>
            </a:r>
          </a:p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 =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peluang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terambil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bolah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putih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dan</a:t>
            </a:r>
          </a:p>
          <a:p>
            <a:pPr algn="just">
              <a:lnSpc>
                <a:spcPct val="150000"/>
              </a:lnSpc>
            </a:pP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           P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 =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peluang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terambil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bola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hitam</a:t>
            </a:r>
            <a:endParaRPr lang="en-US" sz="16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16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F3133C87-EFFC-4BD1-AC15-4446DA6322BF}"/>
              </a:ext>
            </a:extLst>
          </p:cNvPr>
          <p:cNvGrpSpPr/>
          <p:nvPr/>
        </p:nvGrpSpPr>
        <p:grpSpPr>
          <a:xfrm>
            <a:off x="126873" y="285750"/>
            <a:ext cx="4648200" cy="609176"/>
            <a:chOff x="414770" y="1377334"/>
            <a:chExt cx="4664627" cy="5451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D0BF92A7-C672-46A1-A4F2-68119DAA1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622" y="1377334"/>
              <a:ext cx="4562923" cy="545166"/>
            </a:xfrm>
            <a:prstGeom prst="rect">
              <a:avLst/>
            </a:prstGeom>
          </p:spPr>
        </p:pic>
        <p:sp>
          <p:nvSpPr>
            <p:cNvPr id="10" name="TextBox 5">
              <a:extLst>
                <a:ext uri="{FF2B5EF4-FFF2-40B4-BE49-F238E27FC236}">
                  <a16:creationId xmlns:a16="http://schemas.microsoft.com/office/drawing/2014/main" xmlns="" id="{6E3E9529-A390-42EC-8C03-16D965A82039}"/>
                </a:ext>
              </a:extLst>
            </p:cNvPr>
            <p:cNvSpPr txBox="1"/>
            <p:nvPr/>
          </p:nvSpPr>
          <p:spPr>
            <a:xfrm>
              <a:off x="414770" y="1414911"/>
              <a:ext cx="4664627" cy="3580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Kejadian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dengan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Peluang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Tak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Sama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17B48FE0-847F-4F76-B411-6208234A2227}"/>
              </a:ext>
            </a:extLst>
          </p:cNvPr>
          <p:cNvGrpSpPr/>
          <p:nvPr/>
        </p:nvGrpSpPr>
        <p:grpSpPr>
          <a:xfrm>
            <a:off x="-381000" y="1170432"/>
            <a:ext cx="2680883" cy="2188405"/>
            <a:chOff x="1752600" y="1047750"/>
            <a:chExt cx="2589807" cy="178117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8E24C36B-5036-4A11-ADE8-407604F6DE84}"/>
                </a:ext>
              </a:extLst>
            </p:cNvPr>
            <p:cNvGrpSpPr/>
            <p:nvPr/>
          </p:nvGrpSpPr>
          <p:grpSpPr>
            <a:xfrm>
              <a:off x="1752600" y="1047750"/>
              <a:ext cx="2589807" cy="1781175"/>
              <a:chOff x="6051186" y="2953307"/>
              <a:chExt cx="2589807" cy="1781175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xmlns="" id="{33B205DA-5E4F-40D1-A75D-34DC075DF4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51186" y="2953307"/>
                <a:ext cx="2589807" cy="1781175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xmlns="" id="{6CBD08E8-E0AA-4093-8F04-CE21F940BF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7235" b="89664" l="9500" r="90000">
                            <a14:backgroundMark x1="28986" y1="7463" x2="63768" y2="1493"/>
                            <a14:backgroundMark x1="62319" y1="4478" x2="65217" y2="7463"/>
                            <a14:backgroundMark x1="8696" y1="28358" x2="7246" y2="5970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98034" y="3782918"/>
                <a:ext cx="286155" cy="276855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xmlns="" id="{05038150-2EB5-4C15-BFF0-88FED79D39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7126" b="92874" l="9916" r="89662">
                            <a14:foregroundMark x1="31551" y1="12438" x2="34388" y2="10451"/>
                            <a14:foregroundMark x1="34388" y1="10451" x2="42616" y2="9325"/>
                            <a14:foregroundMark x1="78716" y1="22768" x2="81224" y2="25416"/>
                            <a14:backgroundMark x1="28125" y1="94737" x2="65625" y2="98246"/>
                            <a14:backgroundMark x1="21875" y1="5263" x2="37500" y2="0"/>
                            <a14:backgroundMark x1="67188" y1="1754" x2="37500" y2="0"/>
                            <a14:backgroundMark x1="28125" y1="91228" x2="31250" y2="9473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84189" y="3725334"/>
                <a:ext cx="266970" cy="237119"/>
              </a:xfrm>
              <a:prstGeom prst="rect">
                <a:avLst/>
              </a:prstGeom>
            </p:spPr>
          </p:pic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175C1275-6D13-4F2A-8566-44C32601E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7126" b="92874" l="9916" r="89662">
                          <a14:foregroundMark x1="31551" y1="12438" x2="34388" y2="10451"/>
                          <a14:foregroundMark x1="34388" y1="10451" x2="42616" y2="9325"/>
                          <a14:foregroundMark x1="78716" y1="22768" x2="81224" y2="25416"/>
                          <a14:backgroundMark x1="28125" y1="94737" x2="65625" y2="98246"/>
                          <a14:backgroundMark x1="21875" y1="5263" x2="37500" y2="0"/>
                          <a14:backgroundMark x1="67188" y1="1754" x2="37500" y2="0"/>
                          <a14:backgroundMark x1="28125" y1="91228" x2="31250" y2="9473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4200" y="2075084"/>
              <a:ext cx="266970" cy="2371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946FF0B4-508A-40FE-B90C-5A41C2CBC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7126" b="92874" l="9916" r="89662">
                          <a14:foregroundMark x1="31551" y1="12438" x2="34388" y2="10451"/>
                          <a14:foregroundMark x1="34388" y1="10451" x2="42616" y2="9325"/>
                          <a14:foregroundMark x1="78716" y1="22768" x2="81224" y2="25416"/>
                          <a14:backgroundMark x1="28125" y1="94737" x2="65625" y2="98246"/>
                          <a14:backgroundMark x1="21875" y1="5263" x2="37500" y2="0"/>
                          <a14:backgroundMark x1="67188" y1="1754" x2="37500" y2="0"/>
                          <a14:backgroundMark x1="28125" y1="91228" x2="31250" y2="9473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9448" y="2154216"/>
              <a:ext cx="266970" cy="2371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95658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C0A1D91D-167E-4347-A624-B2F22942F0C4}"/>
                  </a:ext>
                </a:extLst>
              </p:cNvPr>
              <p:cNvSpPr txBox="1"/>
              <p:nvPr/>
            </p:nvSpPr>
            <p:spPr>
              <a:xfrm>
                <a:off x="304800" y="1276350"/>
                <a:ext cx="6915051" cy="2040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Secara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umum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ruang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sampel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peluang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dinyatakan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400" i="1" dirty="0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banyak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kejadian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banyak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semua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kemungkinan</m:t>
                        </m:r>
                      </m:den>
                    </m:f>
                  </m:oMath>
                </a14:m>
                <a:endParaRPr lang="en-US" sz="24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0A1D91D-167E-4347-A624-B2F22942F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276350"/>
                <a:ext cx="6915051" cy="2040302"/>
              </a:xfrm>
              <a:prstGeom prst="rect">
                <a:avLst/>
              </a:prstGeom>
              <a:blipFill>
                <a:blip r:embed="rId2"/>
                <a:stretch>
                  <a:fillRect l="-441" r="-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B3E21E29-CA79-4BAC-B41D-E895C377646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8EA2B755-C566-444A-9746-7C498FE36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4253A6E4-DD61-485E-A2B8-60A9C5095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77621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0A1D91D-167E-4347-A624-B2F22942F0C4}"/>
              </a:ext>
            </a:extLst>
          </p:cNvPr>
          <p:cNvSpPr txBox="1"/>
          <p:nvPr/>
        </p:nvSpPr>
        <p:spPr>
          <a:xfrm>
            <a:off x="457200" y="1178981"/>
            <a:ext cx="7010400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Pada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pelemparan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undi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uang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logam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akan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ditemui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kejadian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munculnya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2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angka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, 1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gambar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dan 1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angka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atau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2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gambar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Perhatikan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tabel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berikut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F3133C87-EFFC-4BD1-AC15-4446DA6322BF}"/>
              </a:ext>
            </a:extLst>
          </p:cNvPr>
          <p:cNvGrpSpPr/>
          <p:nvPr/>
        </p:nvGrpSpPr>
        <p:grpSpPr>
          <a:xfrm>
            <a:off x="228600" y="209550"/>
            <a:ext cx="3759327" cy="762000"/>
            <a:chOff x="363918" y="1377334"/>
            <a:chExt cx="4664627" cy="5451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D0BF92A7-C672-46A1-A4F2-68119DAA1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622" y="1377334"/>
              <a:ext cx="4562923" cy="545166"/>
            </a:xfrm>
            <a:prstGeom prst="rect">
              <a:avLst/>
            </a:prstGeom>
          </p:spPr>
        </p:pic>
        <p:sp>
          <p:nvSpPr>
            <p:cNvPr id="10" name="TextBox 5">
              <a:extLst>
                <a:ext uri="{FF2B5EF4-FFF2-40B4-BE49-F238E27FC236}">
                  <a16:creationId xmlns:a16="http://schemas.microsoft.com/office/drawing/2014/main" xmlns="" id="{6E3E9529-A390-42EC-8C03-16D965A82039}"/>
                </a:ext>
              </a:extLst>
            </p:cNvPr>
            <p:cNvSpPr txBox="1"/>
            <p:nvPr/>
          </p:nvSpPr>
          <p:spPr>
            <a:xfrm>
              <a:off x="363918" y="1464185"/>
              <a:ext cx="4664627" cy="3580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Peluang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Dua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Percobaan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xmlns="" id="{23FC228F-D939-46B7-8F17-097C3DA34D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642154"/>
              </p:ext>
            </p:extLst>
          </p:nvPr>
        </p:nvGraphicFramePr>
        <p:xfrm>
          <a:off x="2578227" y="2270535"/>
          <a:ext cx="2819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7600">
                  <a:extLst>
                    <a:ext uri="{9D8B030D-6E8A-4147-A177-3AD203B41FA5}">
                      <a16:colId xmlns:a16="http://schemas.microsoft.com/office/drawing/2014/main" xmlns="" val="912991189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73501041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15369508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 / II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G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A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329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>
                          <a:solidFill>
                            <a:schemeClr val="bg1"/>
                          </a:solidFill>
                        </a:rPr>
                        <a:t>G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en-US" i="1" dirty="0"/>
                        <a:t>G, G</a:t>
                      </a:r>
                      <a:r>
                        <a:rPr lang="en-US" i="0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(</a:t>
                      </a:r>
                      <a:r>
                        <a:rPr lang="en-US" i="1" dirty="0"/>
                        <a:t>G, A</a:t>
                      </a:r>
                      <a:r>
                        <a:rPr lang="en-US" i="0" dirty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05702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>
                          <a:solidFill>
                            <a:schemeClr val="bg1"/>
                          </a:solidFill>
                        </a:rPr>
                        <a:t>A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(</a:t>
                      </a:r>
                      <a:r>
                        <a:rPr lang="en-US" i="1" dirty="0"/>
                        <a:t>A, G</a:t>
                      </a:r>
                      <a:r>
                        <a:rPr lang="en-US" i="0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(</a:t>
                      </a:r>
                      <a:r>
                        <a:rPr lang="en-US" i="1" dirty="0"/>
                        <a:t>A, A</a:t>
                      </a:r>
                      <a:r>
                        <a:rPr lang="en-US" i="0" dirty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02237117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6025CBC-3743-4B0D-9225-F0725378EE24}"/>
              </a:ext>
            </a:extLst>
          </p:cNvPr>
          <p:cNvSpPr txBox="1"/>
          <p:nvPr/>
        </p:nvSpPr>
        <p:spPr>
          <a:xfrm>
            <a:off x="914400" y="3687855"/>
            <a:ext cx="7696200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Penulisan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G, 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mengartikan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logam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 dan II)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muncul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Sementara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itu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G, 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mengartikan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bahwa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uang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logam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I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muncul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gambar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uang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logam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II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muncul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angka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3652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C0A1D91D-167E-4347-A624-B2F22942F0C4}"/>
                  </a:ext>
                </a:extLst>
              </p:cNvPr>
              <p:cNvSpPr txBox="1"/>
              <p:nvPr/>
            </p:nvSpPr>
            <p:spPr>
              <a:xfrm>
                <a:off x="457200" y="1178981"/>
                <a:ext cx="7086600" cy="2049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Ruang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sampel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percobaab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Ruang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sampel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= {</a:t>
                </a:r>
                <a:r>
                  <a:rPr lang="en-US" sz="1600" dirty="0"/>
                  <a:t>(</a:t>
                </a:r>
                <a:r>
                  <a:rPr lang="en-US" sz="1600" i="1" dirty="0"/>
                  <a:t>G, G</a:t>
                </a:r>
                <a:r>
                  <a:rPr lang="en-US" sz="1600" dirty="0"/>
                  <a:t>), (</a:t>
                </a:r>
                <a:r>
                  <a:rPr lang="en-US" sz="1600" i="1" dirty="0"/>
                  <a:t>G, A</a:t>
                </a:r>
                <a:r>
                  <a:rPr lang="en-US" sz="1600" dirty="0"/>
                  <a:t>), (</a:t>
                </a:r>
                <a:r>
                  <a:rPr lang="en-US" sz="1600" i="1" dirty="0"/>
                  <a:t>A, G</a:t>
                </a:r>
                <a:r>
                  <a:rPr lang="en-US" sz="1600" dirty="0"/>
                  <a:t>), (</a:t>
                </a:r>
                <a:r>
                  <a:rPr lang="en-US" sz="1600" i="1" dirty="0"/>
                  <a:t>A, A</a:t>
                </a:r>
                <a:r>
                  <a:rPr lang="en-US" sz="1600" dirty="0"/>
                  <a:t>)}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Oleh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mempunya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peluang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muncul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peluang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kejaian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sederhana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</a:t>
                </a:r>
                <a:r>
                  <a:rPr lang="en-US" sz="1600" dirty="0"/>
                  <a:t>(</a:t>
                </a:r>
                <a:r>
                  <a:rPr lang="en-US" sz="1600" i="1" dirty="0"/>
                  <a:t>G, G</a:t>
                </a:r>
                <a:r>
                  <a:rPr lang="en-US" sz="1600" dirty="0"/>
                  <a:t>)})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</a:t>
                </a:r>
                <a:r>
                  <a:rPr lang="en-US" sz="1600" dirty="0"/>
                  <a:t>(</a:t>
                </a:r>
                <a:r>
                  <a:rPr lang="en-US" sz="1600" i="1" dirty="0"/>
                  <a:t>G, A</a:t>
                </a:r>
                <a:r>
                  <a:rPr lang="en-US" sz="1600" dirty="0"/>
                  <a:t>)})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</a:t>
                </a:r>
                <a:r>
                  <a:rPr lang="en-US" sz="1600" dirty="0"/>
                  <a:t>(</a:t>
                </a:r>
                <a:r>
                  <a:rPr lang="en-US" sz="1600" i="1" dirty="0"/>
                  <a:t>A, G</a:t>
                </a:r>
                <a:r>
                  <a:rPr lang="en-US" sz="1600" dirty="0"/>
                  <a:t>)})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/>
                  <a:t>({(</a:t>
                </a:r>
                <a:r>
                  <a:rPr lang="en-US" sz="1600" i="1" dirty="0"/>
                  <a:t>A, A</a:t>
                </a:r>
                <a:r>
                  <a:rPr lang="en-US" sz="1600" dirty="0"/>
                  <a:t>)}) = </a:t>
                </a:r>
                <a:r>
                  <a:rPr lang="en-US" sz="1600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0A1D91D-167E-4347-A624-B2F22942F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178981"/>
                <a:ext cx="7086600" cy="2049857"/>
              </a:xfrm>
              <a:prstGeom prst="rect">
                <a:avLst/>
              </a:prstGeom>
              <a:blipFill>
                <a:blip r:embed="rId2"/>
                <a:stretch>
                  <a:fillRect l="-430" r="-344" b="-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1B83663-0000-4925-9547-8256E879DBA1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D1211F26-5D1B-4E9D-A24C-CC6E7300D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35D7552D-2F81-4001-B044-5317E0273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44214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322595" y="35406"/>
            <a:ext cx="3487405" cy="1084222"/>
            <a:chOff x="152399" y="219573"/>
            <a:chExt cx="5574169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5363518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53635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7.3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Frekuensi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Harapan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ounded Rectangle 7">
                <a:extLst>
                  <a:ext uri="{FF2B5EF4-FFF2-40B4-BE49-F238E27FC236}">
                    <a16:creationId xmlns:a16="http://schemas.microsoft.com/office/drawing/2014/main" xmlns="" id="{44830969-D18F-488B-BC28-DBAD9364493A}"/>
                  </a:ext>
                </a:extLst>
              </p:cNvPr>
              <p:cNvSpPr/>
              <p:nvPr/>
            </p:nvSpPr>
            <p:spPr>
              <a:xfrm>
                <a:off x="762000" y="1227589"/>
                <a:ext cx="6400800" cy="1039361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Pada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pelemparan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undi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sebuah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uang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logam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yang “fair”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semakain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banyak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lemparan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,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maka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peluang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muncul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sisi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gambar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semkain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mendekati</a:t>
                </a:r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cs typeface="Times New Roman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i="1" dirty="0">
                    <a:solidFill>
                      <a:schemeClr val="tx1"/>
                    </a:solidFill>
                    <a:latin typeface="Sitka Banner" pitchFamily="2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2" name="Rounded Rectangle 7">
                <a:extLst>
                  <a:ext uri="{FF2B5EF4-FFF2-40B4-BE49-F238E27FC236}">
                    <a16:creationId xmlns:a16="http://schemas.microsoft.com/office/drawing/2014/main" id="{44830969-D18F-488B-BC28-DBAD936449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227589"/>
                <a:ext cx="6400800" cy="1039361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024761B-73EC-4360-B418-AC7620D8770C}"/>
              </a:ext>
            </a:extLst>
          </p:cNvPr>
          <p:cNvSpPr txBox="1"/>
          <p:nvPr/>
        </p:nvSpPr>
        <p:spPr>
          <a:xfrm>
            <a:off x="914400" y="2374911"/>
            <a:ext cx="6896100" cy="2264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Pada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kasus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percobaan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pelemparan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uang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logam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jumlah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munculnya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hasil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percobaan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disebut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frekuensi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harapan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 = 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 × 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 =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frekuensi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harapan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kejadian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</a:t>
            </a:r>
          </a:p>
          <a:p>
            <a:pPr>
              <a:lnSpc>
                <a:spcPct val="150000"/>
              </a:lnSpc>
            </a:pP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 =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peluang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kejadian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</a:t>
            </a:r>
          </a:p>
          <a:p>
            <a:pPr>
              <a:lnSpc>
                <a:spcPct val="150000"/>
              </a:lnSpc>
            </a:pP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                n =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banyak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percobaan</a:t>
            </a:r>
            <a:endParaRPr lang="en-US" sz="16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8694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322595" y="35406"/>
            <a:ext cx="8059404" cy="1122693"/>
            <a:chOff x="152399" y="219573"/>
            <a:chExt cx="5999606" cy="106028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5999606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79502" y="582255"/>
              <a:ext cx="5363518" cy="697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7.4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Menentukan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Peluang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Berdasarkan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Informasi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Statistika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Rounded Rectangle 7">
            <a:extLst>
              <a:ext uri="{FF2B5EF4-FFF2-40B4-BE49-F238E27FC236}">
                <a16:creationId xmlns:a16="http://schemas.microsoft.com/office/drawing/2014/main" xmlns="" id="{44830969-D18F-488B-BC28-DBAD9364493A}"/>
              </a:ext>
            </a:extLst>
          </p:cNvPr>
          <p:cNvSpPr/>
          <p:nvPr/>
        </p:nvSpPr>
        <p:spPr>
          <a:xfrm>
            <a:off x="5154058" y="2571750"/>
            <a:ext cx="3608942" cy="114387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1600" i="1" dirty="0" err="1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Frekuesi</a:t>
            </a:r>
            <a:r>
              <a:rPr lang="en-US" sz="1600" i="1" dirty="0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 </a:t>
            </a:r>
            <a:r>
              <a:rPr lang="en-US" sz="1600" i="1" dirty="0" err="1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relatif</a:t>
            </a:r>
            <a:r>
              <a:rPr lang="en-US" sz="1600" i="1" dirty="0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 </a:t>
            </a:r>
            <a:r>
              <a:rPr lang="en-US" sz="1600" i="1" dirty="0" err="1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adalah</a:t>
            </a:r>
            <a:r>
              <a:rPr lang="en-US" sz="1600" i="1" dirty="0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 </a:t>
            </a:r>
            <a:r>
              <a:rPr lang="en-US" sz="1600" i="1" dirty="0" err="1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jumlah</a:t>
            </a:r>
            <a:r>
              <a:rPr lang="en-US" sz="1600" i="1" dirty="0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 </a:t>
            </a:r>
            <a:r>
              <a:rPr lang="en-US" sz="1600" i="1" dirty="0" err="1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dari</a:t>
            </a:r>
            <a:r>
              <a:rPr lang="en-US" sz="1600" i="1" dirty="0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 </a:t>
            </a:r>
            <a:r>
              <a:rPr lang="en-US" sz="1600" i="1" dirty="0" err="1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kejadian</a:t>
            </a:r>
            <a:r>
              <a:rPr lang="en-US" sz="1600" i="1" dirty="0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 </a:t>
            </a:r>
            <a:r>
              <a:rPr lang="en-US" sz="1600" i="1" dirty="0" err="1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dibandingkan</a:t>
            </a:r>
            <a:r>
              <a:rPr lang="en-US" sz="1600" i="1" dirty="0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 </a:t>
            </a:r>
            <a:r>
              <a:rPr lang="en-US" sz="1600" i="1" dirty="0" err="1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dengan</a:t>
            </a:r>
            <a:r>
              <a:rPr lang="en-US" sz="1600" i="1" dirty="0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 </a:t>
            </a:r>
            <a:r>
              <a:rPr lang="en-US" sz="1600" i="1" dirty="0" err="1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kejadian</a:t>
            </a:r>
            <a:r>
              <a:rPr lang="en-US" sz="1600" i="1" dirty="0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 </a:t>
            </a:r>
            <a:r>
              <a:rPr lang="en-US" sz="1600" i="1" dirty="0" err="1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secara</a:t>
            </a:r>
            <a:r>
              <a:rPr lang="en-US" sz="1600" i="1" dirty="0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 </a:t>
            </a:r>
            <a:r>
              <a:rPr lang="en-US" sz="1600" i="1" dirty="0" err="1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keseluruhan</a:t>
            </a:r>
            <a:r>
              <a:rPr lang="en-US" sz="1600" i="1" dirty="0">
                <a:solidFill>
                  <a:schemeClr val="tx1"/>
                </a:solidFill>
                <a:latin typeface="Sitka Banner" pitchFamily="2" charset="0"/>
                <a:cs typeface="Times New Roman" pitchFamily="18" charset="0"/>
              </a:rPr>
              <a:t>.</a:t>
            </a:r>
            <a:endParaRPr lang="en-US" sz="1600" i="1" dirty="0">
              <a:solidFill>
                <a:schemeClr val="tx1"/>
              </a:solidFill>
              <a:latin typeface="Sitka Banner" pitchFamily="2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4998CED-0856-4AD8-B95A-E3FDE4018EA0}"/>
              </a:ext>
            </a:extLst>
          </p:cNvPr>
          <p:cNvGrpSpPr/>
          <p:nvPr/>
        </p:nvGrpSpPr>
        <p:grpSpPr>
          <a:xfrm>
            <a:off x="1447800" y="2166698"/>
            <a:ext cx="3276600" cy="2383944"/>
            <a:chOff x="1155160" y="1430213"/>
            <a:chExt cx="3276600" cy="238394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BB496BFA-613B-4F46-9C20-D3CFB9BB6A2D}"/>
                </a:ext>
              </a:extLst>
            </p:cNvPr>
            <p:cNvSpPr/>
            <p:nvPr/>
          </p:nvSpPr>
          <p:spPr>
            <a:xfrm>
              <a:off x="1155160" y="1430213"/>
              <a:ext cx="3276600" cy="2383944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73B48DF2-39F1-4503-9BA9-2521608C8810}"/>
                </a:ext>
              </a:extLst>
            </p:cNvPr>
            <p:cNvGrpSpPr/>
            <p:nvPr/>
          </p:nvGrpSpPr>
          <p:grpSpPr>
            <a:xfrm>
              <a:off x="1955259" y="2111157"/>
              <a:ext cx="1676400" cy="1600200"/>
              <a:chOff x="3124200" y="2848659"/>
              <a:chExt cx="1676400" cy="1600200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xmlns="" id="{669386D1-7D62-4CA9-ABF5-D0C65D84AE2C}"/>
                  </a:ext>
                </a:extLst>
              </p:cNvPr>
              <p:cNvGrpSpPr/>
              <p:nvPr/>
            </p:nvGrpSpPr>
            <p:grpSpPr>
              <a:xfrm>
                <a:off x="3124200" y="2848659"/>
                <a:ext cx="1676400" cy="1600200"/>
                <a:chOff x="3124200" y="3115811"/>
                <a:chExt cx="1676400" cy="1600200"/>
              </a:xfrm>
            </p:grpSpPr>
            <p:sp>
              <p:nvSpPr>
                <p:cNvPr id="5" name="Flowchart: Connector 4">
                  <a:extLst>
                    <a:ext uri="{FF2B5EF4-FFF2-40B4-BE49-F238E27FC236}">
                      <a16:creationId xmlns:a16="http://schemas.microsoft.com/office/drawing/2014/main" xmlns="" id="{4AC2C5DA-7AEC-4B95-8C01-A22DE2056C77}"/>
                    </a:ext>
                  </a:extLst>
                </p:cNvPr>
                <p:cNvSpPr/>
                <p:nvPr/>
              </p:nvSpPr>
              <p:spPr>
                <a:xfrm>
                  <a:off x="3124200" y="3115811"/>
                  <a:ext cx="1676400" cy="1600200"/>
                </a:xfrm>
                <a:prstGeom prst="flowChartConnector">
                  <a:avLst/>
                </a:prstGeom>
                <a:noFill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xmlns="" id="{13AB5D54-5C9B-43C2-B0CE-12625FA744AD}"/>
                    </a:ext>
                  </a:extLst>
                </p:cNvPr>
                <p:cNvCxnSpPr>
                  <a:cxnSpLocks/>
                  <a:stCxn id="5" idx="1"/>
                </p:cNvCxnSpPr>
                <p:nvPr/>
              </p:nvCxnSpPr>
              <p:spPr>
                <a:xfrm>
                  <a:off x="3369703" y="3350155"/>
                  <a:ext cx="1062352" cy="120279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xmlns="" id="{6F7A0E86-62D6-4859-9D6F-F5EFA5A735C3}"/>
                    </a:ext>
                  </a:extLst>
                </p:cNvPr>
                <p:cNvCxnSpPr>
                  <a:cxnSpLocks/>
                  <a:stCxn id="5" idx="7"/>
                </p:cNvCxnSpPr>
                <p:nvPr/>
              </p:nvCxnSpPr>
              <p:spPr>
                <a:xfrm flipH="1">
                  <a:off x="3962400" y="3350155"/>
                  <a:ext cx="592697" cy="66939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9370FD51-25C3-41F5-9D8E-3274DB0E2B17}"/>
                  </a:ext>
                </a:extLst>
              </p:cNvPr>
              <p:cNvSpPr/>
              <p:nvPr/>
            </p:nvSpPr>
            <p:spPr>
              <a:xfrm>
                <a:off x="3665578" y="3016920"/>
                <a:ext cx="60164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10</a:t>
                </a:r>
              </a:p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Pantai</a:t>
                </a:r>
                <a:endParaRPr lang="en-US" sz="1200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3C7FABCC-8A74-44A9-A504-EC87AEE26CAC}"/>
                  </a:ext>
                </a:extLst>
              </p:cNvPr>
              <p:cNvSpPr/>
              <p:nvPr/>
            </p:nvSpPr>
            <p:spPr>
              <a:xfrm>
                <a:off x="3295890" y="3725276"/>
                <a:ext cx="6222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20</a:t>
                </a:r>
              </a:p>
              <a:p>
                <a:r>
                  <a:rPr lang="en-US" sz="1200" dirty="0" err="1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Dingin</a:t>
                </a:r>
                <a:endParaRPr lang="en-US" sz="1200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xmlns="" id="{8138A48E-F332-4CDD-A478-6DA942841663}"/>
                  </a:ext>
                </a:extLst>
              </p:cNvPr>
              <p:cNvSpPr/>
              <p:nvPr/>
            </p:nvSpPr>
            <p:spPr>
              <a:xfrm>
                <a:off x="4145367" y="3587648"/>
                <a:ext cx="5727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25</a:t>
                </a:r>
              </a:p>
              <a:p>
                <a:r>
                  <a:rPr lang="en-US" sz="1200" dirty="0" err="1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Panas</a:t>
                </a:r>
                <a:endParaRPr lang="en-US" sz="1200" dirty="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0F72CE0E-578C-4525-AED2-E29DA6C7C8EE}"/>
                </a:ext>
              </a:extLst>
            </p:cNvPr>
            <p:cNvSpPr/>
            <p:nvPr/>
          </p:nvSpPr>
          <p:spPr>
            <a:xfrm>
              <a:off x="1192701" y="1577402"/>
              <a:ext cx="320151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i="1" dirty="0" err="1">
                  <a:latin typeface="Sitka Banner" pitchFamily="2" charset="0"/>
                  <a:cs typeface="Times New Roman" pitchFamily="18" charset="0"/>
                </a:rPr>
                <a:t>Jumlah</a:t>
              </a:r>
              <a:r>
                <a:rPr lang="en-US" sz="1400" i="1" dirty="0">
                  <a:latin typeface="Sitka Banner" pitchFamily="2" charset="0"/>
                  <a:cs typeface="Times New Roman" pitchFamily="18" charset="0"/>
                </a:rPr>
                <a:t> </a:t>
              </a:r>
              <a:r>
                <a:rPr lang="en-US" sz="1400" i="1" dirty="0" err="1">
                  <a:latin typeface="Sitka Banner" pitchFamily="2" charset="0"/>
                  <a:cs typeface="Times New Roman" pitchFamily="18" charset="0"/>
                </a:rPr>
                <a:t>Televisi</a:t>
              </a:r>
              <a:r>
                <a:rPr lang="en-US" sz="1400" i="1" dirty="0">
                  <a:latin typeface="Sitka Banner" pitchFamily="2" charset="0"/>
                  <a:cs typeface="Times New Roman" pitchFamily="18" charset="0"/>
                </a:rPr>
                <a:t> yang </a:t>
              </a:r>
              <a:r>
                <a:rPr lang="en-US" sz="1400" i="1" dirty="0" err="1">
                  <a:latin typeface="Sitka Banner" pitchFamily="2" charset="0"/>
                  <a:cs typeface="Times New Roman" pitchFamily="18" charset="0"/>
                </a:rPr>
                <a:t>Rusak</a:t>
              </a:r>
              <a:r>
                <a:rPr lang="en-US" sz="1400" i="1" dirty="0">
                  <a:latin typeface="Sitka Banner" pitchFamily="2" charset="0"/>
                  <a:cs typeface="Times New Roman" pitchFamily="18" charset="0"/>
                </a:rPr>
                <a:t> Setelah 1 </a:t>
              </a:r>
              <a:r>
                <a:rPr lang="en-US" sz="1400" i="1" dirty="0" err="1">
                  <a:latin typeface="Sitka Banner" pitchFamily="2" charset="0"/>
                  <a:cs typeface="Times New Roman" pitchFamily="18" charset="0"/>
                </a:rPr>
                <a:t>Tahun</a:t>
              </a:r>
              <a:r>
                <a:rPr lang="en-US" sz="1400" i="1" dirty="0">
                  <a:latin typeface="Sitka Banner" pitchFamily="2" charset="0"/>
                  <a:cs typeface="Times New Roman" pitchFamily="18" charset="0"/>
                </a:rPr>
                <a:t> </a:t>
              </a:r>
            </a:p>
            <a:p>
              <a:pPr algn="ctr"/>
              <a:r>
                <a:rPr lang="en-US" sz="1400" i="1" dirty="0">
                  <a:latin typeface="Sitka Banner" pitchFamily="2" charset="0"/>
                  <a:cs typeface="Times New Roman" pitchFamily="18" charset="0"/>
                </a:rPr>
                <a:t>pada Daerah yang </a:t>
              </a:r>
              <a:r>
                <a:rPr lang="en-US" sz="1400" i="1" dirty="0" err="1">
                  <a:latin typeface="Sitka Banner" pitchFamily="2" charset="0"/>
                  <a:cs typeface="Times New Roman" pitchFamily="18" charset="0"/>
                </a:rPr>
                <a:t>Berbeda</a:t>
              </a:r>
              <a:endParaRPr lang="en-US" sz="1400" dirty="0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C2E43484-6673-40C3-9736-C0D6D1EC23BE}"/>
              </a:ext>
            </a:extLst>
          </p:cNvPr>
          <p:cNvSpPr/>
          <p:nvPr/>
        </p:nvSpPr>
        <p:spPr>
          <a:xfrm>
            <a:off x="599862" y="1366190"/>
            <a:ext cx="6486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Dilakukan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jajak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pendapat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terhadap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6.000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kosumen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pengguna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televisi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pada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daerah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berbeda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Perhatikan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diagram </a:t>
            </a:r>
            <a:r>
              <a:rPr lang="en-US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berikut</a:t>
            </a: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6752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4998CED-0856-4AD8-B95A-E3FDE4018EA0}"/>
              </a:ext>
            </a:extLst>
          </p:cNvPr>
          <p:cNvGrpSpPr/>
          <p:nvPr/>
        </p:nvGrpSpPr>
        <p:grpSpPr>
          <a:xfrm>
            <a:off x="2438400" y="187806"/>
            <a:ext cx="3124200" cy="2383944"/>
            <a:chOff x="1155160" y="1430213"/>
            <a:chExt cx="3276600" cy="238394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BB496BFA-613B-4F46-9C20-D3CFB9BB6A2D}"/>
                </a:ext>
              </a:extLst>
            </p:cNvPr>
            <p:cNvSpPr/>
            <p:nvPr/>
          </p:nvSpPr>
          <p:spPr>
            <a:xfrm>
              <a:off x="1155160" y="1430213"/>
              <a:ext cx="3276600" cy="2383944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73B48DF2-39F1-4503-9BA9-2521608C8810}"/>
                </a:ext>
              </a:extLst>
            </p:cNvPr>
            <p:cNvGrpSpPr/>
            <p:nvPr/>
          </p:nvGrpSpPr>
          <p:grpSpPr>
            <a:xfrm>
              <a:off x="1955259" y="2111157"/>
              <a:ext cx="1676400" cy="1600200"/>
              <a:chOff x="3124200" y="2848659"/>
              <a:chExt cx="1676400" cy="1600200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xmlns="" id="{669386D1-7D62-4CA9-ABF5-D0C65D84AE2C}"/>
                  </a:ext>
                </a:extLst>
              </p:cNvPr>
              <p:cNvGrpSpPr/>
              <p:nvPr/>
            </p:nvGrpSpPr>
            <p:grpSpPr>
              <a:xfrm>
                <a:off x="3124200" y="2848659"/>
                <a:ext cx="1676400" cy="1600200"/>
                <a:chOff x="3124200" y="3115811"/>
                <a:chExt cx="1676400" cy="1600200"/>
              </a:xfrm>
            </p:grpSpPr>
            <p:sp>
              <p:nvSpPr>
                <p:cNvPr id="5" name="Flowchart: Connector 4">
                  <a:extLst>
                    <a:ext uri="{FF2B5EF4-FFF2-40B4-BE49-F238E27FC236}">
                      <a16:creationId xmlns:a16="http://schemas.microsoft.com/office/drawing/2014/main" xmlns="" id="{4AC2C5DA-7AEC-4B95-8C01-A22DE2056C77}"/>
                    </a:ext>
                  </a:extLst>
                </p:cNvPr>
                <p:cNvSpPr/>
                <p:nvPr/>
              </p:nvSpPr>
              <p:spPr>
                <a:xfrm>
                  <a:off x="3124200" y="3115811"/>
                  <a:ext cx="1676400" cy="1600200"/>
                </a:xfrm>
                <a:prstGeom prst="flowChartConnector">
                  <a:avLst/>
                </a:prstGeom>
                <a:noFill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xmlns="" id="{13AB5D54-5C9B-43C2-B0CE-12625FA744AD}"/>
                    </a:ext>
                  </a:extLst>
                </p:cNvPr>
                <p:cNvCxnSpPr>
                  <a:cxnSpLocks/>
                  <a:stCxn id="5" idx="1"/>
                </p:cNvCxnSpPr>
                <p:nvPr/>
              </p:nvCxnSpPr>
              <p:spPr>
                <a:xfrm>
                  <a:off x="3369703" y="3350155"/>
                  <a:ext cx="1062352" cy="120279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xmlns="" id="{6F7A0E86-62D6-4859-9D6F-F5EFA5A735C3}"/>
                    </a:ext>
                  </a:extLst>
                </p:cNvPr>
                <p:cNvCxnSpPr>
                  <a:cxnSpLocks/>
                  <a:stCxn id="5" idx="7"/>
                </p:cNvCxnSpPr>
                <p:nvPr/>
              </p:nvCxnSpPr>
              <p:spPr>
                <a:xfrm flipH="1">
                  <a:off x="3962400" y="3350155"/>
                  <a:ext cx="592697" cy="66939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9370FD51-25C3-41F5-9D8E-3274DB0E2B17}"/>
                  </a:ext>
                </a:extLst>
              </p:cNvPr>
              <p:cNvSpPr/>
              <p:nvPr/>
            </p:nvSpPr>
            <p:spPr>
              <a:xfrm>
                <a:off x="3665578" y="3016920"/>
                <a:ext cx="60164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10</a:t>
                </a:r>
              </a:p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Pantai</a:t>
                </a:r>
                <a:endParaRPr lang="en-US" sz="1200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3C7FABCC-8A74-44A9-A504-EC87AEE26CAC}"/>
                  </a:ext>
                </a:extLst>
              </p:cNvPr>
              <p:cNvSpPr/>
              <p:nvPr/>
            </p:nvSpPr>
            <p:spPr>
              <a:xfrm>
                <a:off x="3295890" y="3725276"/>
                <a:ext cx="6222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20</a:t>
                </a:r>
              </a:p>
              <a:p>
                <a:r>
                  <a:rPr lang="en-US" sz="1200" dirty="0" err="1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Dingin</a:t>
                </a:r>
                <a:endParaRPr lang="en-US" sz="1200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xmlns="" id="{8138A48E-F332-4CDD-A478-6DA942841663}"/>
                  </a:ext>
                </a:extLst>
              </p:cNvPr>
              <p:cNvSpPr/>
              <p:nvPr/>
            </p:nvSpPr>
            <p:spPr>
              <a:xfrm>
                <a:off x="4145367" y="3587648"/>
                <a:ext cx="5727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25</a:t>
                </a:r>
              </a:p>
              <a:p>
                <a:r>
                  <a:rPr lang="en-US" sz="1200" dirty="0" err="1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Panas</a:t>
                </a:r>
                <a:endParaRPr lang="en-US" sz="1200" dirty="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0F72CE0E-578C-4525-AED2-E29DA6C7C8EE}"/>
                </a:ext>
              </a:extLst>
            </p:cNvPr>
            <p:cNvSpPr/>
            <p:nvPr/>
          </p:nvSpPr>
          <p:spPr>
            <a:xfrm>
              <a:off x="1213540" y="1577402"/>
              <a:ext cx="31598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i="1" dirty="0" err="1">
                  <a:latin typeface="Sitka Banner" pitchFamily="2" charset="0"/>
                  <a:cs typeface="Times New Roman" pitchFamily="18" charset="0"/>
                </a:rPr>
                <a:t>Jumlah</a:t>
              </a:r>
              <a:r>
                <a:rPr lang="en-US" sz="1400" i="1" dirty="0">
                  <a:latin typeface="Sitka Banner" pitchFamily="2" charset="0"/>
                  <a:cs typeface="Times New Roman" pitchFamily="18" charset="0"/>
                </a:rPr>
                <a:t> </a:t>
              </a:r>
              <a:r>
                <a:rPr lang="en-US" sz="1400" i="1" dirty="0" err="1">
                  <a:latin typeface="Sitka Banner" pitchFamily="2" charset="0"/>
                  <a:cs typeface="Times New Roman" pitchFamily="18" charset="0"/>
                </a:rPr>
                <a:t>televisi</a:t>
              </a:r>
              <a:r>
                <a:rPr lang="en-US" sz="1400" i="1" dirty="0">
                  <a:latin typeface="Sitka Banner" pitchFamily="2" charset="0"/>
                  <a:cs typeface="Times New Roman" pitchFamily="18" charset="0"/>
                </a:rPr>
                <a:t> yang </a:t>
              </a:r>
              <a:r>
                <a:rPr lang="en-US" sz="1400" i="1" dirty="0" err="1">
                  <a:latin typeface="Sitka Banner" pitchFamily="2" charset="0"/>
                  <a:cs typeface="Times New Roman" pitchFamily="18" charset="0"/>
                </a:rPr>
                <a:t>Rusak</a:t>
              </a:r>
              <a:r>
                <a:rPr lang="en-US" sz="1400" i="1" dirty="0">
                  <a:latin typeface="Sitka Banner" pitchFamily="2" charset="0"/>
                  <a:cs typeface="Times New Roman" pitchFamily="18" charset="0"/>
                </a:rPr>
                <a:t> Setelah 1 </a:t>
              </a:r>
              <a:r>
                <a:rPr lang="en-US" sz="1400" i="1" dirty="0" err="1">
                  <a:latin typeface="Sitka Banner" pitchFamily="2" charset="0"/>
                  <a:cs typeface="Times New Roman" pitchFamily="18" charset="0"/>
                </a:rPr>
                <a:t>Tahun</a:t>
              </a:r>
              <a:r>
                <a:rPr lang="en-US" sz="1400" i="1" dirty="0">
                  <a:latin typeface="Sitka Banner" pitchFamily="2" charset="0"/>
                  <a:cs typeface="Times New Roman" pitchFamily="18" charset="0"/>
                </a:rPr>
                <a:t> </a:t>
              </a:r>
            </a:p>
            <a:p>
              <a:pPr algn="ctr"/>
              <a:r>
                <a:rPr lang="en-US" sz="1400" i="1" dirty="0">
                  <a:latin typeface="Sitka Banner" pitchFamily="2" charset="0"/>
                  <a:cs typeface="Times New Roman" pitchFamily="18" charset="0"/>
                </a:rPr>
                <a:t>pada Daerah yang </a:t>
              </a:r>
              <a:r>
                <a:rPr lang="en-US" sz="1400" i="1" dirty="0" err="1">
                  <a:latin typeface="Sitka Banner" pitchFamily="2" charset="0"/>
                  <a:cs typeface="Times New Roman" pitchFamily="18" charset="0"/>
                </a:rPr>
                <a:t>Berbeda</a:t>
              </a:r>
              <a:r>
                <a:rPr lang="en-US" sz="1400" i="1" dirty="0">
                  <a:latin typeface="Sitka Banner" pitchFamily="2" charset="0"/>
                  <a:cs typeface="Times New Roman" pitchFamily="18" charset="0"/>
                </a:rPr>
                <a:t>.</a:t>
              </a:r>
              <a:endParaRPr lang="en-US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xmlns="" id="{C2E43484-6673-40C3-9736-C0D6D1EC23BE}"/>
                  </a:ext>
                </a:extLst>
              </p:cNvPr>
              <p:cNvSpPr/>
              <p:nvPr/>
            </p:nvSpPr>
            <p:spPr>
              <a:xfrm>
                <a:off x="1608724" y="2740011"/>
                <a:ext cx="6224753" cy="17263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Berdasarkan diagram di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atas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menentukan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televisi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rusak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selama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1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pengguna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secara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keseluruhan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sebesar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5.000.</a:t>
                </a:r>
              </a:p>
              <a:p>
                <a:pPr algn="just"/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600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5.000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2E43484-6673-40C3-9736-C0D6D1EC23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8724" y="2740011"/>
                <a:ext cx="6224753" cy="1726306"/>
              </a:xfrm>
              <a:prstGeom prst="rect">
                <a:avLst/>
              </a:prstGeom>
              <a:blipFill>
                <a:blip r:embed="rId2"/>
                <a:stretch>
                  <a:fillRect l="-881" t="-1761" r="-7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3645328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304801" y="209550"/>
            <a:ext cx="4953000" cy="957593"/>
            <a:chOff x="152399" y="219573"/>
            <a:chExt cx="5999606" cy="106028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5999606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79502" y="582255"/>
              <a:ext cx="5363518" cy="697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7.5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Peluang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Gabungan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Dua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Kejadian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B024761B-73EC-4360-B418-AC7620D8770C}"/>
                  </a:ext>
                </a:extLst>
              </p:cNvPr>
              <p:cNvSpPr txBox="1"/>
              <p:nvPr/>
            </p:nvSpPr>
            <p:spPr>
              <a:xfrm>
                <a:off x="800100" y="1276350"/>
                <a:ext cx="7543800" cy="2264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subhimpunan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ruang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sampel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menghitung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∩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dan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∪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cara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∪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+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∩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peluang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gabungan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∪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+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∩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∩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 =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∩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= 0 dan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∪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+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024761B-73EC-4360-B418-AC7620D877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" y="1276350"/>
                <a:ext cx="7543800" cy="2264081"/>
              </a:xfrm>
              <a:prstGeom prst="rect">
                <a:avLst/>
              </a:prstGeom>
              <a:blipFill>
                <a:blip r:embed="rId3"/>
                <a:stretch>
                  <a:fillRect l="-404" r="-404" b="-2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33287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92F15DF-BD58-4327-8533-DC97B5BB90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182" b="89980" l="9980" r="89980">
                        <a14:foregroundMark x1="61253" y1="11596" x2="61253" y2="11596"/>
                        <a14:foregroundMark x1="62222" y1="9495" x2="71838" y2="18949"/>
                        <a14:foregroundMark x1="71838" y1="18949" x2="63434" y2="11434"/>
                        <a14:foregroundMark x1="63434" y1="11434" x2="60121" y2="10990"/>
                        <a14:foregroundMark x1="57899" y1="6182" x2="68040" y2="6667"/>
                        <a14:foregroundMark x1="69495" y1="6182" x2="68040" y2="80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104">
            <a:off x="2164343" y="424983"/>
            <a:ext cx="4342407" cy="434240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239843" y="684081"/>
            <a:ext cx="3704941" cy="752798"/>
            <a:chOff x="1049298" y="545950"/>
            <a:chExt cx="3462226" cy="595387"/>
          </a:xfrm>
        </p:grpSpPr>
        <p:grpSp>
          <p:nvGrpSpPr>
            <p:cNvPr id="16" name="Group 15"/>
            <p:cNvGrpSpPr/>
            <p:nvPr/>
          </p:nvGrpSpPr>
          <p:grpSpPr>
            <a:xfrm>
              <a:off x="1049298" y="545950"/>
              <a:ext cx="3462226" cy="588958"/>
              <a:chOff x="1049298" y="545950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96158" y="545950"/>
                <a:ext cx="2650928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049298" y="638495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/>
                  <a:t>TEORI PELUANG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004362" y="562327"/>
              <a:ext cx="42724" cy="57901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smtClean="0">
                  <a:solidFill>
                    <a:schemeClr val="bg1">
                      <a:lumMod val="95000"/>
                    </a:schemeClr>
                  </a:solidFill>
                </a:rPr>
                <a:t>7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454044" y="4556482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Sumber gambar: Shutterstock.com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322594" y="35406"/>
            <a:ext cx="4478005" cy="1084222"/>
            <a:chOff x="152399" y="219573"/>
            <a:chExt cx="4478005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4478005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406066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7.1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Percobaan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dan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Ruang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Sampel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xmlns="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xmlns="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0A1D91D-167E-4347-A624-B2F22942F0C4}"/>
              </a:ext>
            </a:extLst>
          </p:cNvPr>
          <p:cNvSpPr txBox="1"/>
          <p:nvPr/>
        </p:nvSpPr>
        <p:spPr>
          <a:xfrm>
            <a:off x="264372" y="1137490"/>
            <a:ext cx="6537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Ruang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sampel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himpunan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semua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kemungkinan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Perhatikan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percobaan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berikut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xmlns="" id="{7F7AD416-EEB4-4856-87A8-DB84C0E3F9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529213"/>
              </p:ext>
            </p:extLst>
          </p:nvPr>
        </p:nvGraphicFramePr>
        <p:xfrm>
          <a:off x="1447800" y="1660841"/>
          <a:ext cx="4495800" cy="296721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382070">
                  <a:extLst>
                    <a:ext uri="{9D8B030D-6E8A-4147-A177-3AD203B41FA5}">
                      <a16:colId xmlns:a16="http://schemas.microsoft.com/office/drawing/2014/main" xmlns="" val="1380577511"/>
                    </a:ext>
                  </a:extLst>
                </a:gridCol>
                <a:gridCol w="2113730">
                  <a:extLst>
                    <a:ext uri="{9D8B030D-6E8A-4147-A177-3AD203B41FA5}">
                      <a16:colId xmlns:a16="http://schemas.microsoft.com/office/drawing/2014/main" xmlns="" val="41003738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Percobaan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Ruang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Sampel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5723266"/>
                  </a:ext>
                </a:extLst>
              </a:tr>
              <a:tr h="2586212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5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5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60313781"/>
                  </a:ext>
                </a:extLst>
              </a:tr>
            </a:tbl>
          </a:graphicData>
        </a:graphic>
      </p:graphicFrame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1E1E4989-D026-4229-8E45-D5AFD6D7CD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575" b="97779" l="9976" r="99819">
                        <a14:foregroundMark x1="78174" y1="79806" x2="99456" y2="90468"/>
                        <a14:foregroundMark x1="9674" y1="69628" x2="6167" y2="79241"/>
                        <a14:foregroundMark x1="6167" y1="79241" x2="9915" y2="89297"/>
                        <a14:foregroundMark x1="9915" y1="89297" x2="21826" y2="94265"/>
                        <a14:foregroundMark x1="21826" y1="94265" x2="49879" y2="91195"/>
                        <a14:foregroundMark x1="49879" y1="91195" x2="79746" y2="92367"/>
                        <a14:foregroundMark x1="79746" y1="92367" x2="93470" y2="94871"/>
                        <a14:foregroundMark x1="93470" y1="94871" x2="99819" y2="97819"/>
                        <a14:foregroundMark x1="16082" y1="4200" x2="12878" y2="5129"/>
                        <a14:foregroundMark x1="19287" y1="6785" x2="19287" y2="15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374" y="2398621"/>
            <a:ext cx="1237752" cy="18522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4457073-6E27-4D4E-B197-A17FB20B18B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778" b="89778" l="2000" r="97500">
                        <a14:foregroundMark x1="39205" y1="16364" x2="34295" y2="12566"/>
                        <a14:foregroundMark x1="34295" y1="12566" x2="16273" y2="11798"/>
                        <a14:foregroundMark x1="16273" y1="11798" x2="10614" y2="15919"/>
                        <a14:foregroundMark x1="10614" y1="15919" x2="3144" y2="28440"/>
                        <a14:foregroundMark x1="6000" y1="76768" x2="13977" y2="88929"/>
                        <a14:foregroundMark x1="13977" y1="88929" x2="25295" y2="91758"/>
                        <a14:foregroundMark x1="25295" y1="91758" x2="31545" y2="90141"/>
                        <a14:foregroundMark x1="31545" y1="90141" x2="37136" y2="82949"/>
                        <a14:foregroundMark x1="37136" y1="82949" x2="38591" y2="71798"/>
                        <a14:foregroundMark x1="38591" y1="71798" x2="45432" y2="49778"/>
                        <a14:foregroundMark x1="45432" y1="49778" x2="45205" y2="37939"/>
                        <a14:foregroundMark x1="45205" y1="37939" x2="38614" y2="18990"/>
                        <a14:foregroundMark x1="38614" y1="18990" x2="38523" y2="16364"/>
                        <a14:foregroundMark x1="21864" y1="13737" x2="16409" y2="14828"/>
                        <a14:foregroundMark x1="16409" y1="14828" x2="5864" y2="25253"/>
                        <a14:foregroundMark x1="5864" y1="25253" x2="4351" y2="28403"/>
                        <a14:foregroundMark x1="6681" y1="79457" x2="11023" y2="84162"/>
                        <a14:foregroundMark x1="11023" y1="84162" x2="16568" y2="84162"/>
                        <a14:foregroundMark x1="16568" y1="84162" x2="25295" y2="81172"/>
                        <a14:foregroundMark x1="25295" y1="81172" x2="29977" y2="72081"/>
                        <a14:foregroundMark x1="29977" y1="72081" x2="36182" y2="36566"/>
                        <a14:foregroundMark x1="36182" y1="36566" x2="36114" y2="26545"/>
                        <a14:foregroundMark x1="36114" y1="26545" x2="32955" y2="18667"/>
                        <a14:foregroundMark x1="32955" y1="18667" x2="21727" y2="13495"/>
                        <a14:foregroundMark x1="7659" y1="70026" x2="9295" y2="66141"/>
                        <a14:foregroundMark x1="9295" y1="66141" x2="11591" y2="43717"/>
                        <a14:foregroundMark x1="11591" y1="43717" x2="8864" y2="33172"/>
                        <a14:foregroundMark x1="8864" y1="33172" x2="7287" y2="32038"/>
                        <a14:foregroundMark x1="7533" y1="57131" x2="8273" y2="50707"/>
                        <a14:foregroundMark x1="8273" y1="50707" x2="7385" y2="42026"/>
                        <a14:foregroundMark x1="83341" y1="31273" x2="80250" y2="23030"/>
                        <a14:foregroundMark x1="80250" y1="23030" x2="72273" y2="27354"/>
                        <a14:foregroundMark x1="72273" y1="27354" x2="67682" y2="43192"/>
                        <a14:foregroundMark x1="67682" y1="43192" x2="67864" y2="58424"/>
                        <a14:foregroundMark x1="67864" y1="58424" x2="74341" y2="71354"/>
                        <a14:foregroundMark x1="74341" y1="71354" x2="80977" y2="73253"/>
                        <a14:foregroundMark x1="80977" y1="73253" x2="86977" y2="72889"/>
                        <a14:foregroundMark x1="86977" y1="72889" x2="90432" y2="63434"/>
                        <a14:foregroundMark x1="90432" y1="63434" x2="89750" y2="44000"/>
                        <a14:foregroundMark x1="89750" y1="44000" x2="85818" y2="37778"/>
                        <a14:foregroundMark x1="85818" y1="37778" x2="75250" y2="31030"/>
                        <a14:foregroundMark x1="75250" y1="31030" x2="75205" y2="31030"/>
                        <a14:foregroundMark x1="75068" y1="13980" x2="63591" y2="19434"/>
                        <a14:foregroundMark x1="63591" y1="19434" x2="63591" y2="19434"/>
                        <a14:foregroundMark x1="63864" y1="18707" x2="63864" y2="18707"/>
                        <a14:foregroundMark x1="95205" y1="34586" x2="95205" y2="34586"/>
                        <a14:foregroundMark x1="95205" y1="34586" x2="95068" y2="35556"/>
                        <a14:foregroundMark x1="95068" y1="35556" x2="94932" y2="36970"/>
                        <a14:foregroundMark x1="94932" y1="42909" x2="94932" y2="42909"/>
                        <a14:foregroundMark x1="94932" y1="42909" x2="94932" y2="42909"/>
                        <a14:foregroundMark x1="89477" y1="21091" x2="95727" y2="39596"/>
                        <a14:foregroundMark x1="95727" y1="39596" x2="95727" y2="39596"/>
                        <a14:foregroundMark x1="90795" y1="24162" x2="97727" y2="45051"/>
                        <a14:foregroundMark x1="97727" y1="45051" x2="97727" y2="48364"/>
                        <a14:foregroundMark x1="90523" y1="73737" x2="95068" y2="61414"/>
                        <a14:foregroundMark x1="95068" y1="61414" x2="95068" y2="61414"/>
                        <a14:foregroundMark x1="65000" y1="87111" x2="80750" y2="88444"/>
                        <a14:foregroundMark x1="6000" y1="42667" x2="5250" y2="65333"/>
                        <a14:foregroundMark x1="5000" y1="35111" x2="4500" y2="35111"/>
                        <a14:foregroundMark x1="4500" y1="35111" x2="3750" y2="39111"/>
                        <a14:foregroundMark x1="2000" y1="42667" x2="5000" y2="36889"/>
                        <a14:backgroundMark x1="3359" y1="65136" x2="3500" y2="79556"/>
                        <a14:backgroundMark x1="3025" y1="30991" x2="3057" y2="34286"/>
                        <a14:backgroundMark x1="3000" y1="28444" x2="3011" y2="29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345" y="2739546"/>
            <a:ext cx="1603455" cy="90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3657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C2F7E21-D25D-41B5-9EA6-A862201BD8E6}"/>
              </a:ext>
            </a:extLst>
          </p:cNvPr>
          <p:cNvSpPr/>
          <p:nvPr/>
        </p:nvSpPr>
        <p:spPr>
          <a:xfrm>
            <a:off x="666369" y="819150"/>
            <a:ext cx="78112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percoban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dituliskan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angka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=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angka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FA0B93E4-087C-4D1A-9D61-E1A4A536EEE2}"/>
              </a:ext>
            </a:extLst>
          </p:cNvPr>
          <p:cNvSpPr/>
          <p:nvPr/>
        </p:nvSpPr>
        <p:spPr>
          <a:xfrm>
            <a:off x="1295400" y="2188965"/>
            <a:ext cx="5410200" cy="10772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Anggota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dari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ruang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sampel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disebut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titik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sampel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.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Sementara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itu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,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subhimpunan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dari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ruang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sampel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disebut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kejadian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. 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Kejadian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yang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hanya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mempunya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titik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sampel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disebut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kejadian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sederhana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.</a:t>
            </a:r>
            <a:endParaRPr lang="en-ID" sz="1100" dirty="0">
              <a:solidFill>
                <a:schemeClr val="tx1"/>
              </a:solidFill>
              <a:latin typeface="Sitka Heading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473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C2F7E21-D25D-41B5-9EA6-A862201BD8E6}"/>
              </a:ext>
            </a:extLst>
          </p:cNvPr>
          <p:cNvSpPr/>
          <p:nvPr/>
        </p:nvSpPr>
        <p:spPr>
          <a:xfrm>
            <a:off x="571500" y="464072"/>
            <a:ext cx="6515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percobaan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lain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terdapat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bola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putih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2 bola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hitam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dimasukan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kedalam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kantong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di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ambil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FA0B93E4-087C-4D1A-9D61-E1A4A536EEE2}"/>
              </a:ext>
            </a:extLst>
          </p:cNvPr>
          <p:cNvSpPr/>
          <p:nvPr/>
        </p:nvSpPr>
        <p:spPr>
          <a:xfrm>
            <a:off x="5386083" y="2182789"/>
            <a:ext cx="3276600" cy="1066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Pengambilan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disebut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acak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jika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setiap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unit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mempunyai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kesempatan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yang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sama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untuk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diambil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.</a:t>
            </a:r>
            <a:endParaRPr lang="en-ID" sz="1100" dirty="0">
              <a:solidFill>
                <a:schemeClr val="tx1"/>
              </a:solidFill>
              <a:latin typeface="Sitka Heading" pitchFamily="2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10">
            <a:extLst>
              <a:ext uri="{FF2B5EF4-FFF2-40B4-BE49-F238E27FC236}">
                <a16:creationId xmlns:a16="http://schemas.microsoft.com/office/drawing/2014/main" xmlns="" id="{C659A75B-14A7-466B-92D4-6E4BA3AC6D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006459"/>
              </p:ext>
            </p:extLst>
          </p:nvPr>
        </p:nvGraphicFramePr>
        <p:xfrm>
          <a:off x="867224" y="1373998"/>
          <a:ext cx="4038600" cy="235823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39826">
                  <a:extLst>
                    <a:ext uri="{9D8B030D-6E8A-4147-A177-3AD203B41FA5}">
                      <a16:colId xmlns:a16="http://schemas.microsoft.com/office/drawing/2014/main" xmlns="" val="1380577511"/>
                    </a:ext>
                  </a:extLst>
                </a:gridCol>
                <a:gridCol w="1898774">
                  <a:extLst>
                    <a:ext uri="{9D8B030D-6E8A-4147-A177-3AD203B41FA5}">
                      <a16:colId xmlns:a16="http://schemas.microsoft.com/office/drawing/2014/main" xmlns="" val="4100373804"/>
                    </a:ext>
                  </a:extLst>
                </a:gridCol>
              </a:tblGrid>
              <a:tr h="29353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Percobaan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Ruang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Sampel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5723266"/>
                  </a:ext>
                </a:extLst>
              </a:tr>
              <a:tr h="199247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5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5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60313781"/>
                  </a:ext>
                </a:extLst>
              </a:tr>
            </a:tbl>
          </a:graphicData>
        </a:graphic>
      </p:graphicFrame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EC1DD2F5-E4E5-4F65-A29C-F079C80902EF}"/>
              </a:ext>
            </a:extLst>
          </p:cNvPr>
          <p:cNvGrpSpPr/>
          <p:nvPr/>
        </p:nvGrpSpPr>
        <p:grpSpPr>
          <a:xfrm>
            <a:off x="729555" y="1681162"/>
            <a:ext cx="3842445" cy="1781175"/>
            <a:chOff x="729555" y="1681162"/>
            <a:chExt cx="3842445" cy="178117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74C1FA4D-126E-4C41-9991-AA1DB44F9DC8}"/>
                </a:ext>
              </a:extLst>
            </p:cNvPr>
            <p:cNvGrpSpPr/>
            <p:nvPr/>
          </p:nvGrpSpPr>
          <p:grpSpPr>
            <a:xfrm>
              <a:off x="729555" y="1681162"/>
              <a:ext cx="3842445" cy="1781175"/>
              <a:chOff x="1410693" y="1612503"/>
              <a:chExt cx="3842445" cy="1781175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xmlns="" id="{B8458149-CB9D-469B-AD0D-28BC238E32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10693" y="1612503"/>
                <a:ext cx="2589807" cy="1781175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xmlns="" id="{07273F75-DF09-4D94-977F-136ED1BEB5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7235" b="89664" l="9500" r="90000">
                            <a14:foregroundMark x1="10750" y1="36434" x2="9500" y2="49612"/>
                            <a14:foregroundMark x1="9500" y1="49612" x2="9500" y2="49612"/>
                            <a14:foregroundMark x1="30750" y1="8786" x2="43250" y2="7235"/>
                            <a14:foregroundMark x1="43250" y1="7235" x2="56250" y2="7235"/>
                            <a14:foregroundMark x1="56250" y1="7235" x2="60500" y2="852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2722" y="2335895"/>
                <a:ext cx="438555" cy="424302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xmlns="" id="{00AB1841-D80F-4EA7-97BF-D867397623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7126" b="92874" l="9916" r="89662">
                            <a14:foregroundMark x1="24895" y1="17102" x2="34388" y2="10451"/>
                            <a14:foregroundMark x1="34388" y1="10451" x2="56962" y2="7363"/>
                            <a14:foregroundMark x1="56962" y1="7363" x2="67722" y2="11164"/>
                            <a14:foregroundMark x1="67722" y1="11164" x2="81224" y2="25416"/>
                            <a14:foregroundMark x1="68565" y1="87173" x2="59283" y2="92874"/>
                            <a14:foregroundMark x1="59283" y1="92874" x2="37764" y2="92874"/>
                            <a14:foregroundMark x1="37764" y1="92874" x2="31013" y2="8907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14583" y="2318159"/>
                <a:ext cx="438555" cy="389519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xmlns="" id="{FBD8C95F-A4A1-44F7-A131-22078699B1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7235" b="89664" l="9500" r="90000">
                            <a14:backgroundMark x1="28986" y1="7463" x2="63768" y2="1493"/>
                            <a14:backgroundMark x1="62319" y1="4478" x2="65217" y2="7463"/>
                            <a14:backgroundMark x1="8696" y1="28358" x2="7246" y2="5970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62200" y="2347351"/>
                <a:ext cx="286155" cy="276855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xmlns="" id="{26680C37-BBEA-4B26-B148-208268944F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7126" b="92874" l="9916" r="89662">
                            <a14:foregroundMark x1="31551" y1="12438" x2="34388" y2="10451"/>
                            <a14:foregroundMark x1="34388" y1="10451" x2="42616" y2="9325"/>
                            <a14:foregroundMark x1="78716" y1="22768" x2="81224" y2="25416"/>
                            <a14:backgroundMark x1="28125" y1="94737" x2="65625" y2="98246"/>
                            <a14:backgroundMark x1="21875" y1="5263" x2="37500" y2="0"/>
                            <a14:backgroundMark x1="67188" y1="1754" x2="37500" y2="0"/>
                            <a14:backgroundMark x1="28125" y1="91228" x2="31250" y2="9473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3103" y="2766089"/>
                <a:ext cx="266970" cy="237119"/>
              </a:xfrm>
              <a:prstGeom prst="rect">
                <a:avLst/>
              </a:prstGeom>
            </p:spPr>
          </p:pic>
        </p:grp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xmlns="" id="{9840B96F-A2C3-4B57-B2D7-8D461E28F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7235" b="89664" l="9500" r="90000">
                          <a14:backgroundMark x1="28986" y1="7463" x2="63768" y2="1493"/>
                          <a14:backgroundMark x1="62319" y1="4478" x2="65217" y2="7463"/>
                          <a14:backgroundMark x1="8696" y1="28358" x2="7246" y2="597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8303" y="2734627"/>
              <a:ext cx="286155" cy="27685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xmlns="" id="{2B89921F-1E44-4B31-9E69-F6491F6294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7235" b="89664" l="9500" r="90000">
                          <a14:backgroundMark x1="28986" y1="7463" x2="63768" y2="1493"/>
                          <a14:backgroundMark x1="62319" y1="4478" x2="65217" y2="7463"/>
                          <a14:backgroundMark x1="8696" y1="28358" x2="7246" y2="597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0523" y="2433321"/>
              <a:ext cx="286155" cy="27685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DA7E1D90-5BDD-45CD-A0FA-FD1FB78D65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126" b="92874" l="9916" r="89662">
                          <a14:foregroundMark x1="31551" y1="12438" x2="34388" y2="10451"/>
                          <a14:foregroundMark x1="34388" y1="10451" x2="42616" y2="9325"/>
                          <a14:foregroundMark x1="78716" y1="22768" x2="81224" y2="25416"/>
                          <a14:backgroundMark x1="28125" y1="94737" x2="65625" y2="98246"/>
                          <a14:backgroundMark x1="21875" y1="5263" x2="37500" y2="0"/>
                          <a14:backgroundMark x1="67188" y1="1754" x2="37500" y2="0"/>
                          <a14:backgroundMark x1="28125" y1="91228" x2="31250" y2="9473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3746" y="2767274"/>
              <a:ext cx="266970" cy="2371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91906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381000" y="209550"/>
            <a:ext cx="2039605" cy="1084222"/>
            <a:chOff x="152399" y="219573"/>
            <a:chExt cx="4478005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4478005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186605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7.2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Peluang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0A1D91D-167E-4347-A624-B2F22942F0C4}"/>
              </a:ext>
            </a:extLst>
          </p:cNvPr>
          <p:cNvSpPr txBox="1"/>
          <p:nvPr/>
        </p:nvSpPr>
        <p:spPr>
          <a:xfrm>
            <a:off x="177547" y="2132598"/>
            <a:ext cx="7780234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Sebuah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uang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logam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dilempar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undi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memiliki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peluang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muncul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12A144A-C1FB-4239-AA29-41D8496D9F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78" b="89778" l="2000" r="97500">
                        <a14:foregroundMark x1="39205" y1="16364" x2="34295" y2="12566"/>
                        <a14:foregroundMark x1="34295" y1="12566" x2="16273" y2="11798"/>
                        <a14:foregroundMark x1="16273" y1="11798" x2="10614" y2="15919"/>
                        <a14:foregroundMark x1="10614" y1="15919" x2="3144" y2="28440"/>
                        <a14:foregroundMark x1="6000" y1="76768" x2="13977" y2="88929"/>
                        <a14:foregroundMark x1="13977" y1="88929" x2="25295" y2="91758"/>
                        <a14:foregroundMark x1="25295" y1="91758" x2="31545" y2="90141"/>
                        <a14:foregroundMark x1="31545" y1="90141" x2="37136" y2="82949"/>
                        <a14:foregroundMark x1="37136" y1="82949" x2="38591" y2="71798"/>
                        <a14:foregroundMark x1="38591" y1="71798" x2="45432" y2="49778"/>
                        <a14:foregroundMark x1="45432" y1="49778" x2="45205" y2="37939"/>
                        <a14:foregroundMark x1="45205" y1="37939" x2="38614" y2="18990"/>
                        <a14:foregroundMark x1="38614" y1="18990" x2="38523" y2="16364"/>
                        <a14:foregroundMark x1="21864" y1="13737" x2="16409" y2="14828"/>
                        <a14:foregroundMark x1="16409" y1="14828" x2="5864" y2="25253"/>
                        <a14:foregroundMark x1="5864" y1="25253" x2="4351" y2="28403"/>
                        <a14:foregroundMark x1="6681" y1="79457" x2="11023" y2="84162"/>
                        <a14:foregroundMark x1="11023" y1="84162" x2="16568" y2="84162"/>
                        <a14:foregroundMark x1="16568" y1="84162" x2="25295" y2="81172"/>
                        <a14:foregroundMark x1="25295" y1="81172" x2="29977" y2="72081"/>
                        <a14:foregroundMark x1="29977" y1="72081" x2="36182" y2="36566"/>
                        <a14:foregroundMark x1="36182" y1="36566" x2="36114" y2="26545"/>
                        <a14:foregroundMark x1="36114" y1="26545" x2="32955" y2="18667"/>
                        <a14:foregroundMark x1="32955" y1="18667" x2="21727" y2="13495"/>
                        <a14:foregroundMark x1="7659" y1="70026" x2="9295" y2="66141"/>
                        <a14:foregroundMark x1="9295" y1="66141" x2="11591" y2="43717"/>
                        <a14:foregroundMark x1="11591" y1="43717" x2="8864" y2="33172"/>
                        <a14:foregroundMark x1="8864" y1="33172" x2="7287" y2="32038"/>
                        <a14:foregroundMark x1="7533" y1="57131" x2="8273" y2="50707"/>
                        <a14:foregroundMark x1="8273" y1="50707" x2="7385" y2="42026"/>
                        <a14:foregroundMark x1="83341" y1="31273" x2="80250" y2="23030"/>
                        <a14:foregroundMark x1="80250" y1="23030" x2="72273" y2="27354"/>
                        <a14:foregroundMark x1="72273" y1="27354" x2="67682" y2="43192"/>
                        <a14:foregroundMark x1="67682" y1="43192" x2="67864" y2="58424"/>
                        <a14:foregroundMark x1="67864" y1="58424" x2="74341" y2="71354"/>
                        <a14:foregroundMark x1="74341" y1="71354" x2="80977" y2="73253"/>
                        <a14:foregroundMark x1="80977" y1="73253" x2="86977" y2="72889"/>
                        <a14:foregroundMark x1="86977" y1="72889" x2="90432" y2="63434"/>
                        <a14:foregroundMark x1="90432" y1="63434" x2="89750" y2="44000"/>
                        <a14:foregroundMark x1="89750" y1="44000" x2="85818" y2="37778"/>
                        <a14:foregroundMark x1="85818" y1="37778" x2="75250" y2="31030"/>
                        <a14:foregroundMark x1="75250" y1="31030" x2="75205" y2="31030"/>
                        <a14:foregroundMark x1="75068" y1="13980" x2="63591" y2="19434"/>
                        <a14:foregroundMark x1="63591" y1="19434" x2="63591" y2="19434"/>
                        <a14:foregroundMark x1="63864" y1="18707" x2="63864" y2="18707"/>
                        <a14:foregroundMark x1="95205" y1="34586" x2="95205" y2="34586"/>
                        <a14:foregroundMark x1="95205" y1="34586" x2="95068" y2="35556"/>
                        <a14:foregroundMark x1="95068" y1="35556" x2="94932" y2="36970"/>
                        <a14:foregroundMark x1="94932" y1="42909" x2="94932" y2="42909"/>
                        <a14:foregroundMark x1="94932" y1="42909" x2="94932" y2="42909"/>
                        <a14:foregroundMark x1="89477" y1="21091" x2="95727" y2="39596"/>
                        <a14:foregroundMark x1="95727" y1="39596" x2="95727" y2="39596"/>
                        <a14:foregroundMark x1="90795" y1="24162" x2="97727" y2="45051"/>
                        <a14:foregroundMark x1="97727" y1="45051" x2="97727" y2="48364"/>
                        <a14:foregroundMark x1="90523" y1="73737" x2="95068" y2="61414"/>
                        <a14:foregroundMark x1="95068" y1="61414" x2="95068" y2="61414"/>
                        <a14:foregroundMark x1="65000" y1="87111" x2="80750" y2="88444"/>
                        <a14:foregroundMark x1="6000" y1="42667" x2="5250" y2="65333"/>
                        <a14:foregroundMark x1="5000" y1="35111" x2="4500" y2="35111"/>
                        <a14:foregroundMark x1="4500" y1="35111" x2="3750" y2="39111"/>
                        <a14:foregroundMark x1="2000" y1="42667" x2="5000" y2="36889"/>
                        <a14:backgroundMark x1="3359" y1="65136" x2="3500" y2="79556"/>
                        <a14:backgroundMark x1="3025" y1="30991" x2="3057" y2="34286"/>
                        <a14:backgroundMark x1="3000" y1="28444" x2="3011" y2="29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778" y="2551140"/>
            <a:ext cx="1662444" cy="93495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F3133C87-EFFC-4BD1-AC15-4446DA6322BF}"/>
              </a:ext>
            </a:extLst>
          </p:cNvPr>
          <p:cNvGrpSpPr/>
          <p:nvPr/>
        </p:nvGrpSpPr>
        <p:grpSpPr>
          <a:xfrm>
            <a:off x="0" y="1425004"/>
            <a:ext cx="4191000" cy="609176"/>
            <a:chOff x="287449" y="1377334"/>
            <a:chExt cx="4205811" cy="5451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D0BF92A7-C672-46A1-A4F2-68119DAA1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623" y="1377334"/>
              <a:ext cx="3928228" cy="545166"/>
            </a:xfrm>
            <a:prstGeom prst="rect">
              <a:avLst/>
            </a:prstGeom>
          </p:spPr>
        </p:pic>
        <p:sp>
          <p:nvSpPr>
            <p:cNvPr id="10" name="TextBox 5">
              <a:extLst>
                <a:ext uri="{FF2B5EF4-FFF2-40B4-BE49-F238E27FC236}">
                  <a16:creationId xmlns:a16="http://schemas.microsoft.com/office/drawing/2014/main" xmlns="" id="{6E3E9529-A390-42EC-8C03-16D965A82039}"/>
                </a:ext>
              </a:extLst>
            </p:cNvPr>
            <p:cNvSpPr txBox="1"/>
            <p:nvPr/>
          </p:nvSpPr>
          <p:spPr>
            <a:xfrm>
              <a:off x="287449" y="1465411"/>
              <a:ext cx="4205811" cy="3580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Melempar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Undi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Uang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Logam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DF5B2FE-DD39-450B-939C-686589BDF2AB}"/>
              </a:ext>
            </a:extLst>
          </p:cNvPr>
          <p:cNvSpPr txBox="1"/>
          <p:nvPr/>
        </p:nvSpPr>
        <p:spPr>
          <a:xfrm>
            <a:off x="1447800" y="3486099"/>
            <a:ext cx="7780234" cy="115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ditulis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sz="1600" i="1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P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({</a:t>
            </a:r>
            <a:r>
              <a:rPr lang="en-US" sz="1600" i="1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G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}) </a:t>
            </a:r>
            <a:r>
              <a:rPr lang="en-US" sz="1600" dirty="0" err="1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adalah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peluang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munculnya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gambar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dan</a:t>
            </a:r>
          </a:p>
          <a:p>
            <a:pPr>
              <a:lnSpc>
                <a:spcPct val="150000"/>
              </a:lnSpc>
            </a:pPr>
            <a:r>
              <a:rPr lang="en-US" sz="1600" i="1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({</a:t>
            </a:r>
            <a:r>
              <a:rPr lang="en-US" sz="1600" i="1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})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peluang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munculnya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sisi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angka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19593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C0A1D91D-167E-4347-A624-B2F22942F0C4}"/>
                  </a:ext>
                </a:extLst>
              </p:cNvPr>
              <p:cNvSpPr txBox="1"/>
              <p:nvPr/>
            </p:nvSpPr>
            <p:spPr>
              <a:xfrm>
                <a:off x="300883" y="750153"/>
                <a:ext cx="7780234" cy="2047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Maka </a:t>
                </a: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P</a:t>
                </a:r>
                <a:r>
                  <a:rPr lang="en-US" sz="1600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({</a:t>
                </a: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G</a:t>
                </a:r>
                <a:r>
                  <a:rPr lang="en-US" sz="1600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}) = </a:t>
                </a: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</a:t>
                </a: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})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hal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kemungkinan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menggunkan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angka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peluang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keseluruhan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kemungkinan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hasil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didapat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</a:t>
                </a: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}) +  </a:t>
                </a: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</a:t>
                </a: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}) = 1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demikian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simpulkan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</a:t>
                </a: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})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</a:t>
                </a:r>
                <a:r>
                  <a:rPr lang="en-US" sz="1600" i="1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})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0A1D91D-167E-4347-A624-B2F22942F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83" y="750153"/>
                <a:ext cx="7780234" cy="2047740"/>
              </a:xfrm>
              <a:prstGeom prst="rect">
                <a:avLst/>
              </a:prstGeom>
              <a:blipFill>
                <a:blip r:embed="rId2"/>
                <a:stretch>
                  <a:fillRect l="-392" b="-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ounded Rectangle 7">
            <a:extLst>
              <a:ext uri="{FF2B5EF4-FFF2-40B4-BE49-F238E27FC236}">
                <a16:creationId xmlns:a16="http://schemas.microsoft.com/office/drawing/2014/main" xmlns="" id="{0B71994D-1802-42B6-BBE9-88573ECE70AF}"/>
              </a:ext>
            </a:extLst>
          </p:cNvPr>
          <p:cNvSpPr/>
          <p:nvPr/>
        </p:nvSpPr>
        <p:spPr>
          <a:xfrm>
            <a:off x="2971800" y="3562350"/>
            <a:ext cx="3115748" cy="6997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Jumlah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peluang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titik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sampel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untuk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muncul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dalam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satu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ruang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percobaan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adalah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1.</a:t>
            </a:r>
            <a:endParaRPr lang="en-ID" sz="1100" dirty="0">
              <a:solidFill>
                <a:schemeClr val="tx1"/>
              </a:solidFill>
              <a:latin typeface="Sitka Heading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2658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0A1D91D-167E-4347-A624-B2F22942F0C4}"/>
              </a:ext>
            </a:extLst>
          </p:cNvPr>
          <p:cNvSpPr txBox="1"/>
          <p:nvPr/>
        </p:nvSpPr>
        <p:spPr>
          <a:xfrm>
            <a:off x="1295400" y="3257550"/>
            <a:ext cx="5946941" cy="115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Jika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dadu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dilempar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undi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ruang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sampelnya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Ruang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sampel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{1, 2, 3, 4, 5, 6} </a:t>
            </a:r>
          </a:p>
          <a:p>
            <a:pPr>
              <a:lnSpc>
                <a:spcPct val="150000"/>
              </a:lnSpc>
            </a:pPr>
            <a:endParaRPr lang="en-US" sz="16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F3133C87-EFFC-4BD1-AC15-4446DA6322BF}"/>
              </a:ext>
            </a:extLst>
          </p:cNvPr>
          <p:cNvGrpSpPr/>
          <p:nvPr/>
        </p:nvGrpSpPr>
        <p:grpSpPr>
          <a:xfrm>
            <a:off x="0" y="285750"/>
            <a:ext cx="4191000" cy="609176"/>
            <a:chOff x="287449" y="1377334"/>
            <a:chExt cx="4205811" cy="5451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D0BF92A7-C672-46A1-A4F2-68119DAA1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623" y="1377334"/>
              <a:ext cx="3928228" cy="545166"/>
            </a:xfrm>
            <a:prstGeom prst="rect">
              <a:avLst/>
            </a:prstGeom>
          </p:spPr>
        </p:pic>
        <p:sp>
          <p:nvSpPr>
            <p:cNvPr id="10" name="TextBox 5">
              <a:extLst>
                <a:ext uri="{FF2B5EF4-FFF2-40B4-BE49-F238E27FC236}">
                  <a16:creationId xmlns:a16="http://schemas.microsoft.com/office/drawing/2014/main" xmlns="" id="{6E3E9529-A390-42EC-8C03-16D965A82039}"/>
                </a:ext>
              </a:extLst>
            </p:cNvPr>
            <p:cNvSpPr txBox="1"/>
            <p:nvPr/>
          </p:nvSpPr>
          <p:spPr>
            <a:xfrm>
              <a:off x="287449" y="1465411"/>
              <a:ext cx="4205811" cy="3580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Melempar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Undi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Dadu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1641CD8-F522-4DA7-B70A-502846557E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7332" y1="17973" x2="42134" y2="26960"/>
                        <a14:foregroundMark x1="42134" y1="26960" x2="49521" y2="34417"/>
                        <a14:foregroundMark x1="49521" y1="34417" x2="51163" y2="27533"/>
                        <a14:foregroundMark x1="69083" y1="21415" x2="67715" y2="31549"/>
                        <a14:foregroundMark x1="67715" y1="31549" x2="72777" y2="24474"/>
                        <a14:foregroundMark x1="72777" y1="24474" x2="71683" y2="23136"/>
                        <a14:foregroundMark x1="74008" y1="60612" x2="67715" y2="66157"/>
                        <a14:foregroundMark x1="67715" y1="66157" x2="75376" y2="67878"/>
                        <a14:foregroundMark x1="75376" y1="67878" x2="74692" y2="63098"/>
                        <a14:foregroundMark x1="44323" y1="63862" x2="43502" y2="59656"/>
                        <a14:foregroundMark x1="22025" y1="56597" x2="17373" y2="64054"/>
                        <a14:foregroundMark x1="17373" y1="64054" x2="24077" y2="66730"/>
                        <a14:foregroundMark x1="24077" y1="66730" x2="22161" y2="57170"/>
                        <a14:foregroundMark x1="22161" y1="57170" x2="22025" y2="57170"/>
                        <a14:foregroundMark x1="49795" y1="59656" x2="48974" y2="61377"/>
                        <a14:foregroundMark x1="54446" y1="57553" x2="53899" y2="58509"/>
                        <a14:foregroundMark x1="46101" y1="54493" x2="46101" y2="54493"/>
                        <a14:foregroundMark x1="52668" y1="67113" x2="52668" y2="67113"/>
                        <a14:foregroundMark x1="71272" y1="59273" x2="71272" y2="59273"/>
                        <a14:foregroundMark x1="71135" y1="59273" x2="66621" y2="67304"/>
                        <a14:foregroundMark x1="66621" y1="67304" x2="71956" y2="71893"/>
                        <a14:foregroundMark x1="71135" y1="26769" x2="76881" y2="34034"/>
                        <a14:foregroundMark x1="52668" y1="29637" x2="54446" y2="27916"/>
                        <a14:foregroundMark x1="19973" y1="27533" x2="22435" y2="35182"/>
                        <a14:foregroundMark x1="17510" y1="53920" x2="24350" y2="55067"/>
                        <a14:foregroundMark x1="24350" y1="55067" x2="25992" y2="54876"/>
                      </a14:backgroundRemoval>
                    </a14:imgEffect>
                  </a14:imgLayer>
                </a14:imgProps>
              </a:ext>
            </a:extLst>
          </a:blip>
          <a:srcRect l="5840" t="10106" r="10454" b="14941"/>
          <a:stretch/>
        </p:blipFill>
        <p:spPr>
          <a:xfrm>
            <a:off x="2552699" y="1054396"/>
            <a:ext cx="3276601" cy="209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2707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C0A1D91D-167E-4347-A624-B2F22942F0C4}"/>
                  </a:ext>
                </a:extLst>
              </p:cNvPr>
              <p:cNvSpPr txBox="1"/>
              <p:nvPr/>
            </p:nvSpPr>
            <p:spPr>
              <a:xfrm>
                <a:off x="533400" y="742950"/>
                <a:ext cx="6573070" cy="3157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salah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memiliki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kecenduerungan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keluar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lebih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sisi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memilki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peluang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({1})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({2})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({3})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({4}) =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({5}) =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({6})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Oleh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itu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peluang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keseluruhan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kemungkinan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({1}) +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({2}) +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({3}) +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({4}) +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({5}) +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P</a:t>
                </a:r>
                <a:r>
                  <a:rPr lang="en-US" sz="1600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({6}) = 1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dengan</a:t>
                </a:r>
                <a:r>
                  <a:rPr lang="en-US" sz="1600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kesimpulan</a:t>
                </a:r>
                <a:endParaRPr lang="en-US" sz="1600" dirty="0">
                  <a:latin typeface="Times New Roman" pitchFamily="18" charset="0"/>
                  <a:ea typeface="Cambria Math" panose="02040503050406030204" pitchFamily="18" charset="0"/>
                  <a:cs typeface="Times New Roman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({1})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({2})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({3}) =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({4}) =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P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({5}) =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P</a:t>
                </a:r>
                <a:r>
                  <a:rPr lang="en-US" sz="1600" dirty="0"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({6})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sz="1600" dirty="0">
                  <a:latin typeface="Times New Roman" pitchFamily="18" charset="0"/>
                  <a:ea typeface="Cambria Math" panose="02040503050406030204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sz="1600" dirty="0">
                  <a:latin typeface="Times New Roman" pitchFamily="18" charset="0"/>
                  <a:ea typeface="Cambria Math" panose="02040503050406030204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0A1D91D-167E-4347-A624-B2F22942F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742950"/>
                <a:ext cx="6573070" cy="3157211"/>
              </a:xfrm>
              <a:prstGeom prst="rect">
                <a:avLst/>
              </a:prstGeom>
              <a:blipFill>
                <a:blip r:embed="rId2"/>
                <a:stretch>
                  <a:fillRect l="-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D683958A-BCF3-4F8C-A924-CDAF03CE5CDB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16590C87-1059-4032-9A5C-BCC09E29C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BE1BAD3C-8E8B-4D79-B843-7E77562DC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616587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4938</TotalTime>
  <Words>965</Words>
  <Application>Microsoft Office PowerPoint</Application>
  <PresentationFormat>On-screen Show (16:9)</PresentationFormat>
  <Paragraphs>102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Taryo</cp:lastModifiedBy>
  <cp:revision>281</cp:revision>
  <dcterms:created xsi:type="dcterms:W3CDTF">2022-01-17T01:37:52Z</dcterms:created>
  <dcterms:modified xsi:type="dcterms:W3CDTF">2023-04-08T04:12:15Z</dcterms:modified>
</cp:coreProperties>
</file>