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0" r:id="rId5"/>
    <p:sldId id="259" r:id="rId6"/>
    <p:sldId id="265" r:id="rId7"/>
    <p:sldId id="262" r:id="rId8"/>
    <p:sldId id="263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>
        <p:scale>
          <a:sx n="55" d="100"/>
          <a:sy n="55" d="100"/>
        </p:scale>
        <p:origin x="504" y="4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720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62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942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256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992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08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28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706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657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802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17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22F4C-B8EE-451C-BB94-135B49F6E734}" type="datetimeFigureOut">
              <a:rPr lang="en-US" smtClean="0"/>
              <a:pPr/>
              <a:t>9/16/2022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3FA13-21EC-42E1-A201-EB329F776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145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7459580" y="1364990"/>
            <a:ext cx="4280052" cy="5150498"/>
          </a:xfrm>
        </p:spPr>
        <p:txBody>
          <a:bodyPr>
            <a:noAutofit/>
          </a:bodyPr>
          <a:lstStyle/>
          <a:p>
            <a:pPr algn="l"/>
            <a:r>
              <a:rPr lang="en-US" sz="66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BAB </a:t>
            </a:r>
            <a:r>
              <a:rPr lang="en-US" sz="66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5</a:t>
            </a:r>
            <a:endParaRPr lang="en-US" sz="6600" b="1" dirty="0">
              <a:solidFill>
                <a:schemeClr val="accent5">
                  <a:lumMod val="75000"/>
                </a:schemeClr>
              </a:solidFill>
              <a:latin typeface="Adobe Arabic" panose="02040503050201020203" pitchFamily="18" charset="-78"/>
              <a:ea typeface="Tahoma" pitchFamily="34" charset="0"/>
              <a:cs typeface="Adobe Arabic" panose="02040503050201020203" pitchFamily="18" charset="-78"/>
            </a:endParaRPr>
          </a:p>
          <a:p>
            <a:pPr algn="l"/>
            <a:r>
              <a:rPr lang="en-US" sz="66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Menumbuhkan Sikap Tanggap melalui Puisi</a:t>
            </a:r>
            <a:endParaRPr lang="en-US" sz="66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035" y="1189133"/>
            <a:ext cx="5855794" cy="3901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3230256" y="5101753"/>
            <a:ext cx="1527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Sumber: </a:t>
            </a:r>
            <a:r>
              <a:rPr lang="en-US" sz="1200" dirty="0" smtClean="0"/>
              <a:t>freepik</a:t>
            </a:r>
            <a:r>
              <a:rPr lang="en-US" sz="1200" dirty="0" smtClean="0"/>
              <a:t>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134796" y="1214950"/>
            <a:ext cx="10515600" cy="1082351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Apa itu Puisi?</a:t>
            </a:r>
            <a:endParaRPr lang="en-US" sz="5400" b="1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3129" y="2690545"/>
            <a:ext cx="2898931" cy="28989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1389471" y="2584523"/>
            <a:ext cx="4706529" cy="3286824"/>
          </a:xfrm>
        </p:spPr>
        <p:txBody>
          <a:bodyPr>
            <a:normAutofit fontScale="92500"/>
          </a:bodyPr>
          <a:lstStyle/>
          <a:p>
            <a:pPr indent="12700">
              <a:buNone/>
            </a:pPr>
            <a:r>
              <a:rPr lang="en-US" sz="3600" b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Puisi</a:t>
            </a: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 merupakan salah satu jenis karya sastra yang sangat populer. Pada hakikatnya, </a:t>
            </a:r>
            <a:r>
              <a:rPr lang="en-US" sz="3600" b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puisi </a:t>
            </a: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mengungkapkan pikiran dan perasaan penyair secara imajinatif dan disusun dengan menggunakan bahasa yang indah.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097174" y="5808239"/>
            <a:ext cx="1527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Sumber: freepik.com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build="p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524000" y="874206"/>
            <a:ext cx="9144000" cy="970384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Parafrasa Puisi</a:t>
            </a:r>
            <a:endParaRPr lang="en-US" sz="7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026367" y="2015412"/>
            <a:ext cx="10543591" cy="4842588"/>
          </a:xfrm>
        </p:spPr>
        <p:txBody>
          <a:bodyPr>
            <a:noAutofit/>
          </a:bodyPr>
          <a:lstStyle/>
          <a:p>
            <a:pPr marL="514350" indent="-4763" algn="just"/>
            <a:r>
              <a:rPr lang="en-US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Parafrasa adalah kegiatan mengubah puisi ke dalam bentuk prosa dengan menambahkan kata-kata tertentu di antara kata-kata dalam puisi sehingga makna yang masih cenderung abstrak bisa menjadi lebih konkret.</a:t>
            </a:r>
          </a:p>
          <a:p>
            <a:pPr marL="514350" indent="-4763" algn="just"/>
            <a:r>
              <a:rPr lang="en-US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Ada dua teknik parafrasa puisi, yaitu:</a:t>
            </a:r>
          </a:p>
          <a:p>
            <a:pPr marL="1023937" indent="-514350" algn="just">
              <a:buAutoNum type="arabicPeriod"/>
            </a:pPr>
            <a:r>
              <a:rPr lang="en-US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Menambahkan kata-kata sendiri dengan tetap mempertahankan kata-kata asli.</a:t>
            </a:r>
          </a:p>
          <a:p>
            <a:pPr marL="1023937" indent="-514350" algn="just">
              <a:buAutoNum type="arabicPeriod"/>
            </a:pPr>
            <a:r>
              <a:rPr lang="en-US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Mengubah puisi ke dalam bentuk prosa dengan menggunakan rangkaian kalimat sendiri.</a:t>
            </a:r>
            <a:endParaRPr lang="en-US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3276375" y="2514600"/>
            <a:ext cx="5287333" cy="914400"/>
          </a:xfrm>
        </p:spPr>
        <p:txBody>
          <a:bodyPr>
            <a:noAutofit/>
          </a:bodyPr>
          <a:lstStyle/>
          <a:p>
            <a:pPr algn="l"/>
            <a:r>
              <a:rPr lang="en-US" sz="66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Struktur Teks Puisi</a:t>
            </a:r>
            <a:endParaRPr lang="en-US" sz="5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8" name="Title 5"/>
          <p:cNvSpPr txBox="1">
            <a:spLocks/>
          </p:cNvSpPr>
          <p:nvPr/>
        </p:nvSpPr>
        <p:spPr>
          <a:xfrm>
            <a:off x="1529638" y="3956986"/>
            <a:ext cx="4044685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6600" b="1" dirty="0" smtClean="0"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Struktur Fisik</a:t>
            </a:r>
            <a:endParaRPr lang="en-US" sz="5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9" name="Title 5"/>
          <p:cNvSpPr txBox="1">
            <a:spLocks/>
          </p:cNvSpPr>
          <p:nvPr/>
        </p:nvSpPr>
        <p:spPr>
          <a:xfrm>
            <a:off x="6476159" y="3956986"/>
            <a:ext cx="4044685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6600" b="1" dirty="0" smtClean="0"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Struktur Batin</a:t>
            </a:r>
            <a:endParaRPr lang="en-US" sz="5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Subtitle 6"/>
          <p:cNvSpPr txBox="1">
            <a:spLocks/>
          </p:cNvSpPr>
          <p:nvPr/>
        </p:nvSpPr>
        <p:spPr>
          <a:xfrm>
            <a:off x="2403118" y="2582731"/>
            <a:ext cx="8969967" cy="2305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 algn="l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Rima</a:t>
            </a:r>
          </a:p>
          <a:p>
            <a:pPr marL="742950" indent="-742950" algn="l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Diksi</a:t>
            </a:r>
          </a:p>
          <a:p>
            <a:pPr marL="742950" indent="-742950" algn="l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Tipografi</a:t>
            </a:r>
          </a:p>
          <a:p>
            <a:pPr marL="742950" indent="-742950" algn="l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Majas</a:t>
            </a:r>
          </a:p>
          <a:p>
            <a:pPr marL="742950" indent="-742950" algn="l">
              <a:buAutoNum type="arabicPeriod"/>
            </a:pPr>
            <a:r>
              <a:rPr lang="en-US" sz="36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Imaji (citraan)</a:t>
            </a:r>
            <a:endParaRPr lang="en-US" sz="3600" dirty="0" smtClean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5" name="Title 5"/>
          <p:cNvSpPr txBox="1">
            <a:spLocks/>
          </p:cNvSpPr>
          <p:nvPr/>
        </p:nvSpPr>
        <p:spPr>
          <a:xfrm>
            <a:off x="2403118" y="1558160"/>
            <a:ext cx="4044685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66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Struktur Fisik</a:t>
            </a:r>
            <a:endParaRPr lang="en-US" sz="5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582731"/>
            <a:ext cx="4312660" cy="28731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7622389" y="5664424"/>
            <a:ext cx="1527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Sumber: freepik.com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Subtitle 6"/>
          <p:cNvSpPr txBox="1">
            <a:spLocks/>
          </p:cNvSpPr>
          <p:nvPr/>
        </p:nvSpPr>
        <p:spPr>
          <a:xfrm>
            <a:off x="2403118" y="2582731"/>
            <a:ext cx="8969967" cy="2305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 algn="l">
              <a:buAutoNum type="arabicPeriod"/>
            </a:pPr>
            <a:r>
              <a:rPr lang="en-US" sz="4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Tema</a:t>
            </a:r>
          </a:p>
          <a:p>
            <a:pPr marL="742950" indent="-742950" algn="l">
              <a:buAutoNum type="arabicPeriod"/>
            </a:pPr>
            <a:r>
              <a:rPr lang="en-US" sz="4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Nada dan Suasana</a:t>
            </a:r>
          </a:p>
          <a:p>
            <a:pPr marL="742950" indent="-742950" algn="l">
              <a:buAutoNum type="arabicPeriod"/>
            </a:pPr>
            <a:r>
              <a:rPr lang="en-US" sz="4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Sikap penyair</a:t>
            </a:r>
          </a:p>
          <a:p>
            <a:pPr marL="742950" indent="-742950" algn="l">
              <a:buAutoNum type="arabicPeriod"/>
            </a:pPr>
            <a:r>
              <a:rPr lang="en-US" sz="4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Amanat </a:t>
            </a:r>
            <a:endParaRPr lang="en-US" sz="4800" dirty="0" smtClean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5" name="Title 5"/>
          <p:cNvSpPr txBox="1">
            <a:spLocks/>
          </p:cNvSpPr>
          <p:nvPr/>
        </p:nvSpPr>
        <p:spPr>
          <a:xfrm>
            <a:off x="2403118" y="1558160"/>
            <a:ext cx="4044685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66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Struktur Batin</a:t>
            </a:r>
            <a:endParaRPr lang="en-US" sz="5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948" y="2424191"/>
            <a:ext cx="3240233" cy="32402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7745482" y="5684464"/>
            <a:ext cx="1527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Sumber: freepik.com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431208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893591" y="2676654"/>
            <a:ext cx="6051859" cy="2819639"/>
          </a:xfrm>
        </p:spPr>
        <p:txBody>
          <a:bodyPr>
            <a:normAutofit/>
          </a:bodyPr>
          <a:lstStyle/>
          <a:p>
            <a:pPr marL="514350" indent="-514350" algn="just">
              <a:buAutoNum type="arabicPeriod"/>
            </a:pPr>
            <a:r>
              <a:rPr lang="en-US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Bahasa dalam puisi lebih padat daripada genre sastra yang lain.</a:t>
            </a:r>
            <a:endParaRPr lang="en-US" sz="32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514350" indent="-514350" algn="just">
              <a:buAutoNum type="arabicPeriod"/>
            </a:pPr>
            <a:r>
              <a:rPr lang="en-US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Diksi yang memiliki efek rima.</a:t>
            </a:r>
          </a:p>
          <a:p>
            <a:pPr marL="514350" indent="-514350" algn="just">
              <a:buAutoNum type="arabicPeriod"/>
            </a:pPr>
            <a:r>
              <a:rPr lang="en-US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Diksi bermakna konotatif.</a:t>
            </a:r>
          </a:p>
          <a:p>
            <a:pPr marL="514350" indent="-514350" algn="just">
              <a:buAutoNum type="arabicPeriod"/>
            </a:pPr>
            <a:r>
              <a:rPr lang="en-US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Bahasa dalam puisi bersifat multitafsir.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5398" y="2020807"/>
            <a:ext cx="3305525" cy="3305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itle 5"/>
          <p:cNvSpPr txBox="1">
            <a:spLocks/>
          </p:cNvSpPr>
          <p:nvPr/>
        </p:nvSpPr>
        <p:spPr>
          <a:xfrm>
            <a:off x="893591" y="1762254"/>
            <a:ext cx="5861651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6600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Ciri-Ciri Kebahasaan Teks Puisi</a:t>
            </a:r>
            <a:endParaRPr lang="en-US" sz="5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41371" y="5388979"/>
            <a:ext cx="1527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Sumber: freepik.com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61865" y="640732"/>
            <a:ext cx="9144000" cy="12876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Adobe Arabic" panose="02040503050201020203" pitchFamily="18" charset="-78"/>
                <a:ea typeface="Tahoma" pitchFamily="34" charset="0"/>
                <a:cs typeface="Adobe Arabic" panose="02040503050201020203" pitchFamily="18" charset="-78"/>
              </a:rPr>
              <a:t>Langkah-Langkah Menulis Puisi</a:t>
            </a:r>
            <a:endParaRPr lang="en-US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897224" y="1883709"/>
            <a:ext cx="8397551" cy="4124130"/>
          </a:xfrm>
        </p:spPr>
        <p:txBody>
          <a:bodyPr>
            <a:noAutofit/>
          </a:bodyPr>
          <a:lstStyle/>
          <a:p>
            <a:pPr marL="514350" indent="-514350" algn="just">
              <a:buAutoNum type="arabicPeriod"/>
            </a:pPr>
            <a:r>
              <a:rPr lang="en-US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Menentukan tema</a:t>
            </a:r>
          </a:p>
          <a:p>
            <a:pPr marL="514350" indent="-514350" algn="just">
              <a:buAutoNum type="arabicPeriod"/>
            </a:pPr>
            <a:r>
              <a:rPr lang="en-US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Menentukan judul</a:t>
            </a:r>
          </a:p>
          <a:p>
            <a:pPr marL="514350" indent="-514350" algn="just">
              <a:buAutoNum type="arabicPeriod"/>
            </a:pPr>
            <a:r>
              <a:rPr lang="en-US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Menentukan kata kunci</a:t>
            </a:r>
          </a:p>
          <a:p>
            <a:pPr marL="514350" indent="-514350" algn="just">
              <a:buAutoNum type="arabicPeriod"/>
            </a:pPr>
            <a:r>
              <a:rPr lang="en-US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Pemilihan kata/diksi</a:t>
            </a:r>
          </a:p>
          <a:p>
            <a:pPr marL="514350" indent="-514350" algn="just">
              <a:buAutoNum type="arabicPeriod"/>
            </a:pPr>
            <a:r>
              <a:rPr lang="en-US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Menggunakan majas</a:t>
            </a:r>
          </a:p>
          <a:p>
            <a:pPr marL="514350" indent="-514350" algn="just">
              <a:buAutoNum type="arabicPeriod"/>
            </a:pPr>
            <a:r>
              <a:rPr lang="en-US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Menentukan rima</a:t>
            </a:r>
          </a:p>
          <a:p>
            <a:pPr marL="514350" indent="-514350" algn="just">
              <a:buAutoNum type="arabicPeriod"/>
            </a:pPr>
            <a:r>
              <a:rPr lang="en-US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Melakukan eksplorasi</a:t>
            </a:r>
          </a:p>
          <a:p>
            <a:pPr marL="514350" indent="-514350" algn="just">
              <a:buAutoNum type="arabicPeriod"/>
            </a:pPr>
            <a:r>
              <a:rPr lang="en-US" sz="32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Membaca ulang dan menyunting</a:t>
            </a:r>
            <a:endParaRPr lang="en-US" sz="3200" dirty="0" smtClean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865" y="2288066"/>
            <a:ext cx="3048000" cy="304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7443494" y="5418776"/>
            <a:ext cx="1527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Sumber: freepik.com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791807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38375" y="1539285"/>
            <a:ext cx="7715250" cy="3779429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SELESAI</a:t>
            </a:r>
          </a:p>
          <a:p>
            <a:pPr algn="ctr"/>
            <a:r>
              <a:rPr lang="en-US" sz="5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TERIMA KASIH</a:t>
            </a:r>
            <a:endParaRPr lang="en-US" sz="54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996256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1961</TotalTime>
  <Words>201</Words>
  <Application>Microsoft Office PowerPoint</Application>
  <PresentationFormat>Widescreen</PresentationFormat>
  <Paragraphs>45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Adobe Arabic</vt:lpstr>
      <vt:lpstr>Arial</vt:lpstr>
      <vt:lpstr>Calibri</vt:lpstr>
      <vt:lpstr>Calibri Light</vt:lpstr>
      <vt:lpstr>Tahoma</vt:lpstr>
      <vt:lpstr>Office Theme</vt:lpstr>
      <vt:lpstr>PowerPoint Presentation</vt:lpstr>
      <vt:lpstr>Apa itu Puisi?</vt:lpstr>
      <vt:lpstr>Parafrasa Puisi</vt:lpstr>
      <vt:lpstr>Struktur Teks Puisi</vt:lpstr>
      <vt:lpstr>PowerPoint Presentation</vt:lpstr>
      <vt:lpstr>PowerPoint Presentation</vt:lpstr>
      <vt:lpstr>PowerPoint Presentation</vt:lpstr>
      <vt:lpstr>Langkah-Langkah Menulis Puisi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Muhammad Baihaqi</dc:creator>
  <cp:lastModifiedBy>Roy Sitepu</cp:lastModifiedBy>
  <cp:revision>26</cp:revision>
  <dcterms:created xsi:type="dcterms:W3CDTF">2022-05-10T01:11:12Z</dcterms:created>
  <dcterms:modified xsi:type="dcterms:W3CDTF">2022-09-16T07:12:33Z</dcterms:modified>
</cp:coreProperties>
</file>