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 id="2147483674" r:id="rId4"/>
    <p:sldMasterId id="2147483686" r:id="rId5"/>
  </p:sldMasterIdLst>
  <p:notesMasterIdLst>
    <p:notesMasterId r:id="rId48"/>
  </p:notesMasterIdLst>
  <p:sldIdLst>
    <p:sldId id="256" r:id="rId6"/>
    <p:sldId id="259" r:id="rId7"/>
    <p:sldId id="262" r:id="rId8"/>
    <p:sldId id="260" r:id="rId9"/>
    <p:sldId id="263" r:id="rId10"/>
    <p:sldId id="264" r:id="rId11"/>
    <p:sldId id="265" r:id="rId12"/>
    <p:sldId id="266" r:id="rId13"/>
    <p:sldId id="268" r:id="rId14"/>
    <p:sldId id="269" r:id="rId15"/>
    <p:sldId id="270" r:id="rId16"/>
    <p:sldId id="271" r:id="rId17"/>
    <p:sldId id="272" r:id="rId18"/>
    <p:sldId id="273" r:id="rId19"/>
    <p:sldId id="274" r:id="rId20"/>
    <p:sldId id="275"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76" r:id="rId34"/>
    <p:sldId id="291" r:id="rId35"/>
    <p:sldId id="289" r:id="rId36"/>
    <p:sldId id="293" r:id="rId37"/>
    <p:sldId id="294" r:id="rId38"/>
    <p:sldId id="296" r:id="rId39"/>
    <p:sldId id="300" r:id="rId40"/>
    <p:sldId id="298" r:id="rId41"/>
    <p:sldId id="302" r:id="rId42"/>
    <p:sldId id="303" r:id="rId43"/>
    <p:sldId id="304" r:id="rId44"/>
    <p:sldId id="305" r:id="rId45"/>
    <p:sldId id="306" r:id="rId46"/>
    <p:sldId id="307" r:id="rId47"/>
  </p:sldIdLst>
  <p:sldSz cx="9144000" cy="5143500" type="screen16x9"/>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1E1C11"/>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p:scale>
          <a:sx n="60" d="100"/>
          <a:sy n="60" d="100"/>
        </p:scale>
        <p:origin x="-2004" y="-10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1514CC-2B60-4113-BB14-3400B73C2976}" type="datetimeFigureOut">
              <a:rPr lang="en-US" smtClean="0"/>
              <a:t>6/14/2022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48614D-03C2-4B7D-844E-63FFBFE33371}" type="slidenum">
              <a:rPr lang="en-US" smtClean="0"/>
              <a:t>‹#›</a:t>
            </a:fld>
            <a:endParaRPr lang="en-US"/>
          </a:p>
        </p:txBody>
      </p:sp>
    </p:spTree>
    <p:extLst>
      <p:ext uri="{BB962C8B-B14F-4D97-AF65-F5344CB8AC3E}">
        <p14:creationId xmlns:p14="http://schemas.microsoft.com/office/powerpoint/2010/main" val="3894514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cap="none" dirty="0" smtClean="0">
                <a:solidFill>
                  <a:srgbClr val="000000"/>
                </a:solidFill>
                <a:effectLst/>
                <a:latin typeface="Arial"/>
                <a:ea typeface="Arial"/>
                <a:cs typeface="Arial"/>
                <a:sym typeface="Arial"/>
              </a:rPr>
              <a:t>Ciri-ciri </a:t>
            </a:r>
            <a:r>
              <a:rPr lang="en-US" sz="1100" b="0" i="0" u="none" strike="noStrike" cap="none" dirty="0" err="1" smtClean="0">
                <a:solidFill>
                  <a:srgbClr val="000000"/>
                </a:solidFill>
                <a:effectLst/>
                <a:latin typeface="Arial"/>
                <a:ea typeface="Arial"/>
                <a:cs typeface="Arial"/>
                <a:sym typeface="Arial"/>
              </a:rPr>
              <a:t>Meganthropus</a:t>
            </a:r>
            <a:r>
              <a:rPr lang="en-US" sz="1100" b="0" i="0" u="none" strike="noStrike" cap="none" dirty="0" smtClean="0">
                <a:solidFill>
                  <a:srgbClr val="000000"/>
                </a:solidFill>
                <a:effectLst/>
                <a:latin typeface="Arial"/>
                <a:ea typeface="Arial"/>
                <a:cs typeface="Arial"/>
                <a:sym typeface="Arial"/>
              </a:rPr>
              <a:t> </a:t>
            </a:r>
            <a:r>
              <a:rPr lang="en-US" sz="1100" b="0" i="0" u="none" strike="noStrike" cap="none" dirty="0" err="1" smtClean="0">
                <a:solidFill>
                  <a:srgbClr val="000000"/>
                </a:solidFill>
                <a:effectLst/>
                <a:latin typeface="Arial"/>
                <a:ea typeface="Arial"/>
                <a:cs typeface="Arial"/>
                <a:sym typeface="Arial"/>
              </a:rPr>
              <a:t>paleojavanicus</a:t>
            </a:r>
            <a:r>
              <a:rPr lang="en-US" sz="1100" b="0" i="0" u="none" strike="noStrike" cap="none" dirty="0" smtClean="0">
                <a:solidFill>
                  <a:srgbClr val="000000"/>
                </a:solidFill>
                <a:effectLst/>
                <a:latin typeface="Arial"/>
                <a:ea typeface="Arial"/>
                <a:cs typeface="Arial"/>
                <a:sym typeface="Arial"/>
              </a:rPr>
              <a:t> antara lain:</a:t>
            </a:r>
          </a:p>
          <a:p>
            <a:pPr lvl="0"/>
            <a:r>
              <a:rPr lang="en-US" sz="1100" b="0" i="0" u="none" strike="noStrike" cap="none" dirty="0" smtClean="0">
                <a:solidFill>
                  <a:srgbClr val="000000"/>
                </a:solidFill>
                <a:effectLst/>
                <a:latin typeface="Arial"/>
                <a:ea typeface="Arial"/>
                <a:cs typeface="Arial"/>
                <a:sym typeface="Arial"/>
              </a:rPr>
              <a:t>Tulang pipi tebal.</a:t>
            </a:r>
          </a:p>
          <a:p>
            <a:pPr lvl="0"/>
            <a:r>
              <a:rPr lang="en-US" sz="1100" b="0" i="0" u="none" strike="noStrike" cap="none" dirty="0" smtClean="0">
                <a:solidFill>
                  <a:srgbClr val="000000"/>
                </a:solidFill>
                <a:effectLst/>
                <a:latin typeface="Arial"/>
                <a:ea typeface="Arial"/>
                <a:cs typeface="Arial"/>
                <a:sym typeface="Arial"/>
              </a:rPr>
              <a:t>Otot kunyah kuat.</a:t>
            </a:r>
          </a:p>
          <a:p>
            <a:pPr lvl="0"/>
            <a:r>
              <a:rPr lang="en-US" sz="1100" b="0" i="0" u="none" strike="noStrike" cap="none" dirty="0" smtClean="0">
                <a:solidFill>
                  <a:srgbClr val="000000"/>
                </a:solidFill>
                <a:effectLst/>
                <a:latin typeface="Arial"/>
                <a:ea typeface="Arial"/>
                <a:cs typeface="Arial"/>
                <a:sym typeface="Arial"/>
              </a:rPr>
              <a:t>Tonjolan kening mencolok.</a:t>
            </a:r>
          </a:p>
          <a:p>
            <a:pPr lvl="0"/>
            <a:r>
              <a:rPr lang="en-US" sz="1100" b="0" i="0" u="none" strike="noStrike" cap="none" dirty="0" smtClean="0">
                <a:solidFill>
                  <a:srgbClr val="000000"/>
                </a:solidFill>
                <a:effectLst/>
                <a:latin typeface="Arial"/>
                <a:ea typeface="Arial"/>
                <a:cs typeface="Arial"/>
                <a:sym typeface="Arial"/>
              </a:rPr>
              <a:t>Tonjolan belakang tajam.</a:t>
            </a:r>
          </a:p>
          <a:p>
            <a:pPr lvl="0"/>
            <a:r>
              <a:rPr lang="en-US" sz="1100" b="0" i="0" u="none" strike="noStrike" cap="none" dirty="0" smtClean="0">
                <a:solidFill>
                  <a:srgbClr val="000000"/>
                </a:solidFill>
                <a:effectLst/>
                <a:latin typeface="Arial"/>
                <a:ea typeface="Arial"/>
                <a:cs typeface="Arial"/>
                <a:sym typeface="Arial"/>
              </a:rPr>
              <a:t>Tidak memiliki dagu.</a:t>
            </a:r>
          </a:p>
          <a:p>
            <a:pPr lvl="0"/>
            <a:r>
              <a:rPr lang="en-US" sz="1100" b="0" i="0" u="none" strike="noStrike" cap="none" dirty="0" smtClean="0">
                <a:solidFill>
                  <a:srgbClr val="000000"/>
                </a:solidFill>
                <a:effectLst/>
                <a:latin typeface="Arial"/>
                <a:ea typeface="Arial"/>
                <a:cs typeface="Arial"/>
                <a:sym typeface="Arial"/>
              </a:rPr>
              <a:t>Perawakan tegap.</a:t>
            </a:r>
          </a:p>
          <a:p>
            <a:pPr lvl="0"/>
            <a:r>
              <a:rPr lang="en-US" sz="1100" b="0" i="0" u="none" strike="noStrike" cap="none" dirty="0" smtClean="0">
                <a:solidFill>
                  <a:srgbClr val="000000"/>
                </a:solidFill>
                <a:effectLst/>
                <a:latin typeface="Arial"/>
                <a:ea typeface="Arial"/>
                <a:cs typeface="Arial"/>
                <a:sym typeface="Arial"/>
              </a:rPr>
              <a:t>Memakan tumbuhan.</a:t>
            </a: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326759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Sebelum</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memuali</a:t>
            </a:r>
            <a:r>
              <a:rPr lang="en-ID" sz="1800" dirty="0">
                <a:effectLst/>
                <a:latin typeface="Calibri" panose="020F0502020204030204" pitchFamily="34" charset="0"/>
                <a:ea typeface="Calibri" panose="020F0502020204030204" pitchFamily="34" charset="0"/>
                <a:cs typeface="Times New Roman" panose="02020603050405020304" pitchFamily="18" charset="0"/>
              </a:rPr>
              <a:t> video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ini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apakah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sahabat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Erlangga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tahu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apa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itu</a:t>
            </a:r>
            <a:r>
              <a:rPr lang="en-ID" sz="1800" dirty="0">
                <a:effectLst/>
                <a:latin typeface="Calibri" panose="020F0502020204030204" pitchFamily="34" charset="0"/>
                <a:ea typeface="Calibri" panose="020F0502020204030204" pitchFamily="34" charset="0"/>
                <a:cs typeface="Times New Roman" panose="02020603050405020304" pitchFamily="18" charset="0"/>
              </a:rPr>
              <a:t>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endParaRPr lang="en-ID" dirty="0"/>
          </a:p>
        </p:txBody>
      </p:sp>
      <p:sp>
        <p:nvSpPr>
          <p:cNvPr id="4" name="Slide Number Placeholder 3"/>
          <p:cNvSpPr>
            <a:spLocks noGrp="1"/>
          </p:cNvSpPr>
          <p:nvPr>
            <p:ph type="sldNum" sz="quarter" idx="5"/>
          </p:nvPr>
        </p:nvSpPr>
        <p:spPr/>
        <p:txBody>
          <a:bodyPr/>
          <a:lstStyle/>
          <a:p>
            <a:fld id="{43D83F66-7287-41E3-8900-42B995FB6087}" type="slidenum">
              <a:rPr lang="en-ID" smtClean="0">
                <a:solidFill>
                  <a:prstClr val="black"/>
                </a:solidFill>
              </a:rPr>
              <a:pPr/>
              <a:t>36</a:t>
            </a:fld>
            <a:endParaRPr lang="en-ID">
              <a:solidFill>
                <a:prstClr val="black"/>
              </a:solidFill>
            </a:endParaRPr>
          </a:p>
        </p:txBody>
      </p:sp>
    </p:spTree>
    <p:extLst>
      <p:ext uri="{BB962C8B-B14F-4D97-AF65-F5344CB8AC3E}">
        <p14:creationId xmlns:p14="http://schemas.microsoft.com/office/powerpoint/2010/main" val="1786783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ID" sz="1800" dirty="0">
                <a:effectLst/>
                <a:latin typeface="Calibri" panose="020F0502020204030204" pitchFamily="34" charset="0"/>
                <a:ea typeface="Calibri" panose="020F0502020204030204" pitchFamily="34" charset="0"/>
                <a:cs typeface="Times New Roman" panose="02020603050405020304" pitchFamily="18" charset="0"/>
              </a:rPr>
              <a:t>Lalu,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komoditas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apa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sih</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diperdagangkan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pPr algn="just">
              <a:lnSpc>
                <a:spcPct val="107000"/>
              </a:lnSpc>
              <a:spcAft>
                <a:spcPts val="800"/>
              </a:spcAft>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Sebagaimana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namanya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komoditas</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diperdagangkan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adalah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terutama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antara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lain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lada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kayu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manis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pala</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cengkih</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endParaRPr lang="en-ID" dirty="0"/>
          </a:p>
        </p:txBody>
      </p:sp>
      <p:sp>
        <p:nvSpPr>
          <p:cNvPr id="4" name="Slide Number Placeholder 3"/>
          <p:cNvSpPr>
            <a:spLocks noGrp="1"/>
          </p:cNvSpPr>
          <p:nvPr>
            <p:ph type="sldNum" sz="quarter" idx="5"/>
          </p:nvPr>
        </p:nvSpPr>
        <p:spPr/>
        <p:txBody>
          <a:bodyPr/>
          <a:lstStyle/>
          <a:p>
            <a:fld id="{43D83F66-7287-41E3-8900-42B995FB6087}" type="slidenum">
              <a:rPr lang="en-ID" smtClean="0">
                <a:solidFill>
                  <a:prstClr val="black"/>
                </a:solidFill>
              </a:rPr>
              <a:pPr/>
              <a:t>37</a:t>
            </a:fld>
            <a:endParaRPr lang="en-ID">
              <a:solidFill>
                <a:prstClr val="black"/>
              </a:solidFill>
            </a:endParaRPr>
          </a:p>
        </p:txBody>
      </p:sp>
    </p:spTree>
    <p:extLst>
      <p:ext uri="{BB962C8B-B14F-4D97-AF65-F5344CB8AC3E}">
        <p14:creationId xmlns:p14="http://schemas.microsoft.com/office/powerpoint/2010/main" val="3392571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ID" sz="1800" b="1" dirty="0">
                <a:effectLst/>
                <a:latin typeface="Calibri" panose="020F0502020204030204" pitchFamily="34" charset="0"/>
                <a:ea typeface="Calibri" panose="020F0502020204030204" pitchFamily="34" charset="0"/>
                <a:cs typeface="Times New Roman" panose="02020603050405020304" pitchFamily="18" charset="0"/>
              </a:rPr>
              <a:t>Jalur </a:t>
            </a:r>
            <a:r>
              <a:rPr lang="en-ID" sz="1800" b="1"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b="1" dirty="0">
                <a:effectLst/>
                <a:latin typeface="Calibri" panose="020F0502020204030204" pitchFamily="34" charset="0"/>
                <a:ea typeface="Calibri" panose="020F0502020204030204" pitchFamily="34" charset="0"/>
                <a:cs typeface="Times New Roman" panose="02020603050405020304" pitchFamily="18" charset="0"/>
              </a:rPr>
              <a:t> masa </a:t>
            </a:r>
            <a:r>
              <a:rPr lang="en-ID" sz="1800" b="1" dirty="0" err="1">
                <a:effectLst/>
                <a:latin typeface="Calibri" panose="020F0502020204030204" pitchFamily="34" charset="0"/>
                <a:ea typeface="Calibri" panose="020F0502020204030204" pitchFamily="34" charset="0"/>
                <a:cs typeface="Times New Roman" panose="02020603050405020304" pitchFamily="18" charset="0"/>
              </a:rPr>
              <a:t>Praaksara</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ID" sz="1800" dirty="0">
                <a:effectLst/>
                <a:latin typeface="Calibri" panose="020F0502020204030204" pitchFamily="34" charset="0"/>
                <a:ea typeface="Calibri" panose="020F0502020204030204" pitchFamily="34" charset="0"/>
                <a:cs typeface="Times New Roman" panose="02020603050405020304" pitchFamily="18" charset="0"/>
              </a:rPr>
              <a:t>Nah,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sahabat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erlangga</a:t>
            </a:r>
            <a:r>
              <a:rPr lang="en-ID" sz="1800" dirty="0">
                <a:effectLst/>
                <a:latin typeface="Calibri" panose="020F0502020204030204" pitchFamily="34" charset="0"/>
                <a:ea typeface="Calibri" panose="020F0502020204030204" pitchFamily="34" charset="0"/>
                <a:cs typeface="Times New Roman" panose="02020603050405020304" pitchFamily="18" charset="0"/>
              </a:rPr>
              <a:t>,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merupakan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jaringan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niaga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tertua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dalam</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peradaban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manusia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warisan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nenek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moyang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kita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sejak</a:t>
            </a:r>
            <a:r>
              <a:rPr lang="en-ID" sz="1800" dirty="0">
                <a:effectLst/>
                <a:latin typeface="Calibri" panose="020F0502020204030204" pitchFamily="34" charset="0"/>
                <a:ea typeface="Calibri" panose="020F0502020204030204" pitchFamily="34" charset="0"/>
                <a:cs typeface="Times New Roman" panose="02020603050405020304" pitchFamily="18" charset="0"/>
              </a:rPr>
              <a:t> 4.500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tahun</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lalu</a:t>
            </a:r>
            <a:r>
              <a:rPr lang="en-ID" sz="1800" dirty="0">
                <a:effectLst/>
                <a:latin typeface="Calibri" panose="020F0502020204030204" pitchFamily="34" charset="0"/>
                <a:ea typeface="Calibri" panose="020F0502020204030204" pitchFamily="34" charset="0"/>
                <a:cs typeface="Times New Roman" panose="02020603050405020304" pitchFamily="18" charset="0"/>
              </a:rPr>
              <a:t>. Jadi,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jalur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sudah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terbentuk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sejak</a:t>
            </a:r>
            <a:r>
              <a:rPr lang="en-ID" sz="1800" dirty="0">
                <a:effectLst/>
                <a:latin typeface="Calibri" panose="020F0502020204030204" pitchFamily="34" charset="0"/>
                <a:ea typeface="Calibri" panose="020F0502020204030204" pitchFamily="34" charset="0"/>
                <a:cs typeface="Times New Roman" panose="02020603050405020304" pitchFamily="18" charset="0"/>
              </a:rPr>
              <a:t> masa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praaksara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ID" dirty="0"/>
          </a:p>
        </p:txBody>
      </p:sp>
      <p:sp>
        <p:nvSpPr>
          <p:cNvPr id="4" name="Slide Number Placeholder 3"/>
          <p:cNvSpPr>
            <a:spLocks noGrp="1"/>
          </p:cNvSpPr>
          <p:nvPr>
            <p:ph type="sldNum" sz="quarter" idx="5"/>
          </p:nvPr>
        </p:nvSpPr>
        <p:spPr/>
        <p:txBody>
          <a:bodyPr/>
          <a:lstStyle/>
          <a:p>
            <a:fld id="{43D83F66-7287-41E3-8900-42B995FB6087}" type="slidenum">
              <a:rPr lang="en-ID" smtClean="0">
                <a:solidFill>
                  <a:prstClr val="black"/>
                </a:solidFill>
              </a:rPr>
              <a:pPr/>
              <a:t>38</a:t>
            </a:fld>
            <a:endParaRPr lang="en-ID">
              <a:solidFill>
                <a:prstClr val="black"/>
              </a:solidFill>
            </a:endParaRPr>
          </a:p>
        </p:txBody>
      </p:sp>
    </p:spTree>
    <p:extLst>
      <p:ext uri="{BB962C8B-B14F-4D97-AF65-F5344CB8AC3E}">
        <p14:creationId xmlns:p14="http://schemas.microsoft.com/office/powerpoint/2010/main" val="2353137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800" dirty="0">
                <a:effectLst/>
                <a:latin typeface="Calibri" panose="020F0502020204030204" pitchFamily="34" charset="0"/>
                <a:ea typeface="Calibri" panose="020F0502020204030204" pitchFamily="34" charset="0"/>
                <a:cs typeface="Times New Roman" panose="02020603050405020304" pitchFamily="18" charset="0"/>
              </a:rPr>
              <a:t>Pada masa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praaksara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wilayah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dilintasi</a:t>
            </a:r>
            <a:r>
              <a:rPr lang="en-ID" sz="1800" dirty="0">
                <a:effectLst/>
                <a:latin typeface="Calibri" panose="020F0502020204030204" pitchFamily="34" charset="0"/>
                <a:ea typeface="Calibri" panose="020F0502020204030204" pitchFamily="34" charset="0"/>
                <a:cs typeface="Times New Roman" panose="02020603050405020304" pitchFamily="18" charset="0"/>
              </a:rPr>
              <a:t>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membentang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sampai</a:t>
            </a:r>
            <a:r>
              <a:rPr lang="en-ID" sz="1800" dirty="0">
                <a:effectLst/>
                <a:latin typeface="Calibri" panose="020F0502020204030204" pitchFamily="34" charset="0"/>
                <a:ea typeface="Calibri" panose="020F0502020204030204" pitchFamily="34" charset="0"/>
                <a:cs typeface="Times New Roman" panose="02020603050405020304" pitchFamily="18" charset="0"/>
              </a:rPr>
              <a:t> Sri Lanka, India, Afrika,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Madagaskar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Nenek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moyang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kita</a:t>
            </a:r>
            <a:r>
              <a:rPr lang="en-ID" sz="1800" dirty="0">
                <a:effectLst/>
                <a:latin typeface="Calibri" panose="020F0502020204030204" pitchFamily="34" charset="0"/>
                <a:ea typeface="Calibri" panose="020F0502020204030204" pitchFamily="34" charset="0"/>
                <a:cs typeface="Times New Roman" panose="02020603050405020304" pitchFamily="18" charset="0"/>
              </a:rPr>
              <a:t> juga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membawa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a:t>
            </a:r>
            <a:r>
              <a:rPr lang="en-ID" sz="1800" dirty="0">
                <a:effectLst/>
                <a:latin typeface="Calibri" panose="020F0502020204030204" pitchFamily="34" charset="0"/>
                <a:ea typeface="Calibri" panose="020F0502020204030204" pitchFamily="34" charset="0"/>
                <a:cs typeface="Times New Roman" panose="02020603050405020304" pitchFamily="18" charset="0"/>
              </a:rPr>
              <a:t> Asia Tenggara,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termasuk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a:t>
            </a:r>
            <a:r>
              <a:rPr lang="en-ID" sz="1800" dirty="0">
                <a:effectLst/>
                <a:latin typeface="Calibri" panose="020F0502020204030204" pitchFamily="34" charset="0"/>
                <a:ea typeface="Calibri" panose="020F0502020204030204" pitchFamily="34" charset="0"/>
                <a:cs typeface="Times New Roman" panose="02020603050405020304" pitchFamily="18" charset="0"/>
              </a:rPr>
              <a:t> Campa (Vietnam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Kamboja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sekarang</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43D83F66-7287-41E3-8900-42B995FB6087}" type="slidenum">
              <a:rPr lang="en-ID" smtClean="0">
                <a:solidFill>
                  <a:prstClr val="black"/>
                </a:solidFill>
              </a:rPr>
              <a:pPr/>
              <a:t>39</a:t>
            </a:fld>
            <a:endParaRPr lang="en-ID">
              <a:solidFill>
                <a:prstClr val="black"/>
              </a:solidFill>
            </a:endParaRPr>
          </a:p>
        </p:txBody>
      </p:sp>
    </p:spTree>
    <p:extLst>
      <p:ext uri="{BB962C8B-B14F-4D97-AF65-F5344CB8AC3E}">
        <p14:creationId xmlns:p14="http://schemas.microsoft.com/office/powerpoint/2010/main" val="4125884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ID" sz="1800" b="1" dirty="0">
                <a:effectLst/>
                <a:latin typeface="Calibri" panose="020F0502020204030204" pitchFamily="34" charset="0"/>
                <a:ea typeface="Calibri" panose="020F0502020204030204" pitchFamily="34" charset="0"/>
                <a:cs typeface="Times New Roman" panose="02020603050405020304" pitchFamily="18" charset="0"/>
              </a:rPr>
              <a:t>Bukti </a:t>
            </a:r>
            <a:r>
              <a:rPr lang="en-ID" sz="1800" b="1" dirty="0" err="1">
                <a:effectLst/>
                <a:latin typeface="Calibri" panose="020F0502020204030204" pitchFamily="34" charset="0"/>
                <a:ea typeface="Calibri" panose="020F0502020204030204" pitchFamily="34" charset="0"/>
                <a:cs typeface="Times New Roman" panose="02020603050405020304" pitchFamily="18" charset="0"/>
              </a:rPr>
              <a:t>Arkeologis</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ID" sz="1800" dirty="0">
                <a:effectLst/>
                <a:latin typeface="Calibri" panose="020F0502020204030204" pitchFamily="34" charset="0"/>
                <a:ea typeface="Calibri" panose="020F0502020204030204" pitchFamily="34" charset="0"/>
                <a:cs typeface="Times New Roman" panose="02020603050405020304" pitchFamily="18" charset="0"/>
              </a:rPr>
              <a:t>Bukti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arkeologis</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menunjukkan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bahwa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jalur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sudah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terbentuk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sejak</a:t>
            </a:r>
            <a:r>
              <a:rPr lang="en-ID" sz="1800" dirty="0">
                <a:effectLst/>
                <a:latin typeface="Calibri" panose="020F0502020204030204" pitchFamily="34" charset="0"/>
                <a:ea typeface="Calibri" panose="020F0502020204030204" pitchFamily="34" charset="0"/>
                <a:cs typeface="Times New Roman" panose="02020603050405020304" pitchFamily="18" charset="0"/>
              </a:rPr>
              <a:t> masa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praaksara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beberapa</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antaranya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yaitu</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gn="just">
              <a:lnSpc>
                <a:spcPct val="107000"/>
              </a:lnSpc>
              <a:spcAft>
                <a:spcPts val="800"/>
              </a:spcAft>
              <a:buFont typeface="Symbol" panose="05050102010706020507" pitchFamily="18" charset="2"/>
              <a:buChar char=""/>
            </a:pPr>
            <a:r>
              <a:rPr lang="en-ID" sz="1800" dirty="0">
                <a:effectLst/>
                <a:latin typeface="Calibri" panose="020F0502020204030204" pitchFamily="34" charset="0"/>
                <a:ea typeface="Calibri" panose="020F0502020204030204" pitchFamily="34" charset="0"/>
                <a:cs typeface="Times New Roman" panose="02020603050405020304" pitchFamily="18" charset="0"/>
              </a:rPr>
              <a:t>Gambar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perahu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layar</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manusia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senjata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terselip</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pinggang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situs Liang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Kacamata</a:t>
            </a:r>
            <a:r>
              <a:rPr lang="en-ID" sz="1800" dirty="0">
                <a:effectLst/>
                <a:latin typeface="Calibri" panose="020F0502020204030204" pitchFamily="34" charset="0"/>
                <a:ea typeface="Calibri" panose="020F0502020204030204" pitchFamily="34" charset="0"/>
                <a:cs typeface="Times New Roman" panose="02020603050405020304" pitchFamily="18" charset="0"/>
              </a:rPr>
              <a:t> (Kalimantan Selatan)</a:t>
            </a:r>
          </a:p>
          <a:p>
            <a:r>
              <a:rPr lang="en-ID" sz="1800" dirty="0" err="1">
                <a:effectLst/>
                <a:latin typeface="Calibri" panose="020F0502020204030204" pitchFamily="34" charset="0"/>
                <a:ea typeface="Calibri" panose="020F0502020204030204" pitchFamily="34" charset="0"/>
                <a:cs typeface="Times New Roman" panose="02020603050405020304" pitchFamily="18" charset="0"/>
              </a:rPr>
              <a:t>Lukisan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perahu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serta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lukisan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gendang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logam</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batu di situs Here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Sorot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Entapa</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Kisar</a:t>
            </a:r>
            <a:r>
              <a:rPr lang="en-ID" sz="1800" dirty="0">
                <a:effectLst/>
                <a:latin typeface="Calibri" panose="020F0502020204030204" pitchFamily="34" charset="0"/>
                <a:ea typeface="Calibri" panose="020F0502020204030204" pitchFamily="34" charset="0"/>
                <a:cs typeface="Times New Roman" panose="02020603050405020304" pitchFamily="18" charset="0"/>
              </a:rPr>
              <a:t>, Maluku.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Selain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itu</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situs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ini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ditemukan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pula gendang Dong Son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Vietnam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utara</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Tiongkok</a:t>
            </a:r>
            <a:r>
              <a:rPr lang="en-ID" sz="1800" dirty="0">
                <a:effectLst/>
                <a:latin typeface="Calibri" panose="020F0502020204030204" pitchFamily="34" charset="0"/>
                <a:ea typeface="Calibri" panose="020F0502020204030204" pitchFamily="34" charset="0"/>
                <a:cs typeface="Times New Roman" panose="02020603050405020304" pitchFamily="18" charset="0"/>
              </a:rPr>
              <a:t> barat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daya</a:t>
            </a:r>
            <a:r>
              <a:rPr lang="en-ID" sz="1800" dirty="0">
                <a:effectLst/>
                <a:latin typeface="Calibri" panose="020F0502020204030204" pitchFamily="34" charset="0"/>
                <a:ea typeface="Calibri" panose="020F0502020204030204" pitchFamily="34" charset="0"/>
                <a:cs typeface="Times New Roman" panose="02020603050405020304" pitchFamily="18" charset="0"/>
              </a:rPr>
              <a:t> era ±2.500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tahun</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lalu</a:t>
            </a:r>
            <a:r>
              <a:rPr lang="en-ID" sz="1800" dirty="0">
                <a:effectLst/>
                <a:latin typeface="Calibri" panose="020F0502020204030204" pitchFamily="34" charset="0"/>
                <a:ea typeface="Calibri" panose="020F0502020204030204" pitchFamily="34" charset="0"/>
                <a:cs typeface="Times New Roman" panose="02020603050405020304" pitchFamily="18" charset="0"/>
              </a:rPr>
              <a:t> (zaman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logam</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Penemuan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ini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menunjukkan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±2.500–3.500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tahun</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lalu</a:t>
            </a:r>
            <a:r>
              <a:rPr lang="en-ID" sz="1800" dirty="0">
                <a:effectLst/>
                <a:latin typeface="Calibri" panose="020F0502020204030204" pitchFamily="34" charset="0"/>
                <a:ea typeface="Calibri" panose="020F0502020204030204" pitchFamily="34" charset="0"/>
                <a:cs typeface="Times New Roman" panose="02020603050405020304" pitchFamily="18" charset="0"/>
              </a:rPr>
              <a:t> (Zaman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Logam</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nenek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moyang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bangsa</a:t>
            </a:r>
            <a:r>
              <a:rPr lang="en-ID" sz="1800" dirty="0">
                <a:effectLst/>
                <a:latin typeface="Calibri" panose="020F0502020204030204" pitchFamily="34" charset="0"/>
                <a:ea typeface="Calibri" panose="020F0502020204030204" pitchFamily="34" charset="0"/>
                <a:cs typeface="Times New Roman" panose="02020603050405020304" pitchFamily="18" charset="0"/>
              </a:rPr>
              <a:t> Indonesia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telah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berlayar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hingga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a:t>
            </a:r>
            <a:r>
              <a:rPr lang="en-ID" sz="1800" dirty="0">
                <a:effectLst/>
                <a:latin typeface="Calibri" panose="020F0502020204030204" pitchFamily="34" charset="0"/>
                <a:ea typeface="Calibri" panose="020F0502020204030204" pitchFamily="34" charset="0"/>
                <a:cs typeface="Times New Roman" panose="02020603050405020304" pitchFamily="18" charset="0"/>
              </a:rPr>
              <a:t> Vietnam,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membarter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pala</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cengkih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gendang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kebutuhan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pokok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endParaRPr lang="en-ID" dirty="0"/>
          </a:p>
        </p:txBody>
      </p:sp>
      <p:sp>
        <p:nvSpPr>
          <p:cNvPr id="4" name="Slide Number Placeholder 3"/>
          <p:cNvSpPr>
            <a:spLocks noGrp="1"/>
          </p:cNvSpPr>
          <p:nvPr>
            <p:ph type="sldNum" sz="quarter" idx="5"/>
          </p:nvPr>
        </p:nvSpPr>
        <p:spPr/>
        <p:txBody>
          <a:bodyPr/>
          <a:lstStyle/>
          <a:p>
            <a:fld id="{43D83F66-7287-41E3-8900-42B995FB6087}" type="slidenum">
              <a:rPr lang="en-ID" smtClean="0">
                <a:solidFill>
                  <a:prstClr val="black"/>
                </a:solidFill>
              </a:rPr>
              <a:pPr/>
              <a:t>40</a:t>
            </a:fld>
            <a:endParaRPr lang="en-ID">
              <a:solidFill>
                <a:prstClr val="black"/>
              </a:solidFill>
            </a:endParaRPr>
          </a:p>
        </p:txBody>
      </p:sp>
    </p:spTree>
    <p:extLst>
      <p:ext uri="{BB962C8B-B14F-4D97-AF65-F5344CB8AC3E}">
        <p14:creationId xmlns:p14="http://schemas.microsoft.com/office/powerpoint/2010/main" val="3307058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cap="none" dirty="0" smtClean="0">
                <a:solidFill>
                  <a:srgbClr val="000000"/>
                </a:solidFill>
                <a:effectLst/>
                <a:latin typeface="Arial"/>
                <a:ea typeface="Arial"/>
                <a:cs typeface="Arial"/>
                <a:sym typeface="Arial"/>
              </a:rPr>
              <a:t>Ciri-ciri umum Pithecanthropus adalah sebagai berikut.</a:t>
            </a:r>
          </a:p>
          <a:p>
            <a:pPr lvl="0"/>
            <a:r>
              <a:rPr lang="en-US" sz="1100" b="0" i="0" u="none" strike="noStrike" cap="none" dirty="0" smtClean="0">
                <a:solidFill>
                  <a:srgbClr val="000000"/>
                </a:solidFill>
                <a:effectLst/>
                <a:latin typeface="Arial"/>
                <a:ea typeface="Arial"/>
                <a:cs typeface="Arial"/>
                <a:sym typeface="Arial"/>
              </a:rPr>
              <a:t>Tinggi badan berkisar antara 165–180 cm dengan tubuh dan anggota badan yang tegap, tetapi tidak </a:t>
            </a:r>
            <a:r>
              <a:rPr lang="en-US" sz="1100" b="0" i="0" u="none" strike="noStrike" cap="none" dirty="0" err="1" smtClean="0">
                <a:solidFill>
                  <a:srgbClr val="000000"/>
                </a:solidFill>
                <a:effectLst/>
                <a:latin typeface="Arial"/>
                <a:ea typeface="Arial"/>
                <a:cs typeface="Arial"/>
                <a:sym typeface="Arial"/>
              </a:rPr>
              <a:t>setegap</a:t>
            </a:r>
            <a:r>
              <a:rPr lang="en-US" sz="1100" b="0" i="0" u="none" strike="noStrike" cap="none" dirty="0" smtClean="0">
                <a:solidFill>
                  <a:srgbClr val="000000"/>
                </a:solidFill>
                <a:effectLst/>
                <a:latin typeface="Arial"/>
                <a:ea typeface="Arial"/>
                <a:cs typeface="Arial"/>
                <a:sym typeface="Arial"/>
              </a:rPr>
              <a:t> </a:t>
            </a:r>
            <a:r>
              <a:rPr lang="en-US" sz="1100" b="0" i="0" u="none" strike="noStrike" cap="none" dirty="0" err="1" smtClean="0">
                <a:solidFill>
                  <a:srgbClr val="000000"/>
                </a:solidFill>
                <a:effectLst/>
                <a:latin typeface="Arial"/>
                <a:ea typeface="Arial"/>
                <a:cs typeface="Arial"/>
                <a:sym typeface="Arial"/>
              </a:rPr>
              <a:t>Meganthropus</a:t>
            </a:r>
            <a:r>
              <a:rPr lang="en-US" sz="1100" b="0" i="0" u="none" strike="noStrike" cap="none" dirty="0" smtClean="0">
                <a:solidFill>
                  <a:srgbClr val="000000"/>
                </a:solidFill>
                <a:effectLst/>
                <a:latin typeface="Arial"/>
                <a:ea typeface="Arial"/>
                <a:cs typeface="Arial"/>
                <a:sym typeface="Arial"/>
              </a:rPr>
              <a:t>.</a:t>
            </a:r>
          </a:p>
          <a:p>
            <a:pPr lvl="0"/>
            <a:r>
              <a:rPr lang="en-US" sz="1100" b="0" i="0" u="none" strike="noStrike" cap="none" dirty="0" smtClean="0">
                <a:solidFill>
                  <a:srgbClr val="000000"/>
                </a:solidFill>
                <a:effectLst/>
                <a:latin typeface="Arial"/>
                <a:ea typeface="Arial"/>
                <a:cs typeface="Arial"/>
                <a:sym typeface="Arial"/>
              </a:rPr>
              <a:t>Alat-alat pengunyah juga tidak sekuat </a:t>
            </a:r>
            <a:r>
              <a:rPr lang="en-US" sz="1100" b="0" i="0" u="none" strike="noStrike" cap="none" dirty="0" err="1" smtClean="0">
                <a:solidFill>
                  <a:srgbClr val="000000"/>
                </a:solidFill>
                <a:effectLst/>
                <a:latin typeface="Arial"/>
                <a:ea typeface="Arial"/>
                <a:cs typeface="Arial"/>
                <a:sym typeface="Arial"/>
              </a:rPr>
              <a:t>Meganthropus</a:t>
            </a:r>
            <a:r>
              <a:rPr lang="en-US" sz="1100" b="0" i="0" u="none" strike="noStrike" cap="none" dirty="0" smtClean="0">
                <a:solidFill>
                  <a:srgbClr val="000000"/>
                </a:solidFill>
                <a:effectLst/>
                <a:latin typeface="Arial"/>
                <a:ea typeface="Arial"/>
                <a:cs typeface="Arial"/>
                <a:sym typeface="Arial"/>
              </a:rPr>
              <a:t>, demikian pula otot-otot tengkuk.</a:t>
            </a:r>
          </a:p>
          <a:p>
            <a:pPr lvl="0"/>
            <a:r>
              <a:rPr lang="en-US" sz="1100" b="0" i="0" u="none" strike="noStrike" cap="none" dirty="0" smtClean="0">
                <a:solidFill>
                  <a:srgbClr val="000000"/>
                </a:solidFill>
                <a:effectLst/>
                <a:latin typeface="Arial"/>
                <a:ea typeface="Arial"/>
                <a:cs typeface="Arial"/>
                <a:sym typeface="Arial"/>
              </a:rPr>
              <a:t>Geraham besar, rahang kuat, tonjolan kening tebal serta melintang pada dahi dari pelipis ke pelipis, dan tonjolan belakang kepalanya nyata.</a:t>
            </a:r>
          </a:p>
          <a:p>
            <a:pPr lvl="0"/>
            <a:r>
              <a:rPr lang="en-US" sz="1100" b="0" i="0" u="none" strike="noStrike" cap="none" dirty="0" smtClean="0">
                <a:solidFill>
                  <a:srgbClr val="000000"/>
                </a:solidFill>
                <a:effectLst/>
                <a:latin typeface="Arial"/>
                <a:ea typeface="Arial"/>
                <a:cs typeface="Arial"/>
                <a:sym typeface="Arial"/>
              </a:rPr>
              <a:t>Dagu belum ada.</a:t>
            </a:r>
          </a:p>
          <a:p>
            <a:pPr lvl="0"/>
            <a:r>
              <a:rPr lang="en-US" sz="1100" b="0" i="0" u="none" strike="noStrike" cap="none" dirty="0" smtClean="0">
                <a:solidFill>
                  <a:srgbClr val="000000"/>
                </a:solidFill>
                <a:effectLst/>
                <a:latin typeface="Arial"/>
                <a:ea typeface="Arial"/>
                <a:cs typeface="Arial"/>
                <a:sym typeface="Arial"/>
              </a:rPr>
              <a:t>Hidung lebar.</a:t>
            </a:r>
          </a:p>
          <a:p>
            <a:pPr lvl="0"/>
            <a:r>
              <a:rPr lang="en-US" sz="1100" b="0" i="0" u="none" strike="noStrike" cap="none" dirty="0" smtClean="0">
                <a:solidFill>
                  <a:srgbClr val="000000"/>
                </a:solidFill>
                <a:effectLst/>
                <a:latin typeface="Arial"/>
                <a:ea typeface="Arial"/>
                <a:cs typeface="Arial"/>
                <a:sym typeface="Arial"/>
              </a:rPr>
              <a:t>Perkembangan otak belum menyamai Homo. Perkembangan kulit otak masih kurang, terutama pada bagian-bagian yang berhubungan dengan fungsi otak yang tinggi dan koordinasi otot yang cermat. Oleh karena itu, muka terlihat menonjol ke depan, dahi miring ke belakang, bagian terlebar pada tengkorak masih terdapat di dekat dasar tengkorak dan belakang kepalanya masih membulat.</a:t>
            </a:r>
          </a:p>
          <a:p>
            <a:pPr lvl="0"/>
            <a:r>
              <a:rPr lang="en-US" sz="1100" b="0" i="0" u="none" strike="noStrike" cap="none" dirty="0" smtClean="0">
                <a:solidFill>
                  <a:srgbClr val="000000"/>
                </a:solidFill>
                <a:effectLst/>
                <a:latin typeface="Arial"/>
                <a:ea typeface="Arial"/>
                <a:cs typeface="Arial"/>
                <a:sym typeface="Arial"/>
              </a:rPr>
              <a:t>Volume otak berkisar antara 750–1.300 cc. </a:t>
            </a: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608669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r>
              <a:rPr lang="en-US" sz="1100" b="0" i="0" u="none" strike="noStrike" cap="none" dirty="0" smtClean="0">
                <a:solidFill>
                  <a:srgbClr val="000000"/>
                </a:solidFill>
                <a:effectLst/>
                <a:latin typeface="Arial"/>
                <a:ea typeface="Arial"/>
                <a:cs typeface="Arial"/>
                <a:sym typeface="Arial"/>
              </a:rPr>
              <a:t>Ciri-ciri Homo </a:t>
            </a:r>
            <a:r>
              <a:rPr lang="en-US" sz="1100" b="0" i="0" u="none" strike="noStrike" cap="none" dirty="0" err="1" smtClean="0">
                <a:solidFill>
                  <a:srgbClr val="000000"/>
                </a:solidFill>
                <a:effectLst/>
                <a:latin typeface="Arial"/>
                <a:ea typeface="Arial"/>
                <a:cs typeface="Arial"/>
                <a:sym typeface="Arial"/>
              </a:rPr>
              <a:t>wajakensis</a:t>
            </a:r>
            <a:r>
              <a:rPr lang="en-US" sz="1100" b="0" i="0" u="none" strike="noStrike" cap="none" dirty="0" smtClean="0">
                <a:solidFill>
                  <a:srgbClr val="000000"/>
                </a:solidFill>
                <a:effectLst/>
                <a:latin typeface="Arial"/>
                <a:ea typeface="Arial"/>
                <a:cs typeface="Arial"/>
                <a:sym typeface="Arial"/>
              </a:rPr>
              <a:t> atau manusia </a:t>
            </a:r>
            <a:r>
              <a:rPr lang="en-US" sz="1100" b="0" i="0" u="none" strike="noStrike" cap="none" dirty="0" err="1" smtClean="0">
                <a:solidFill>
                  <a:srgbClr val="000000"/>
                </a:solidFill>
                <a:effectLst/>
                <a:latin typeface="Arial"/>
                <a:ea typeface="Arial"/>
                <a:cs typeface="Arial"/>
                <a:sym typeface="Arial"/>
              </a:rPr>
              <a:t>Wajak</a:t>
            </a:r>
            <a:r>
              <a:rPr lang="en-US" sz="1100" b="0" i="0" u="none" strike="noStrike" cap="none" dirty="0" smtClean="0">
                <a:solidFill>
                  <a:srgbClr val="000000"/>
                </a:solidFill>
                <a:effectLst/>
                <a:latin typeface="Arial"/>
                <a:ea typeface="Arial"/>
                <a:cs typeface="Arial"/>
                <a:sym typeface="Arial"/>
              </a:rPr>
              <a:t> antara lain sebagai berikut.</a:t>
            </a:r>
            <a:endParaRPr lang="en-US" dirty="0" smtClean="0">
              <a:effectLst/>
            </a:endParaRPr>
          </a:p>
          <a:p>
            <a:pPr lvl="0"/>
            <a:r>
              <a:rPr lang="en-US" sz="1100" b="0" i="0" u="none" strike="noStrike" cap="none" dirty="0" smtClean="0">
                <a:solidFill>
                  <a:srgbClr val="000000"/>
                </a:solidFill>
                <a:effectLst/>
                <a:latin typeface="Arial"/>
                <a:ea typeface="Arial"/>
                <a:cs typeface="Arial"/>
                <a:sym typeface="Arial"/>
              </a:rPr>
              <a:t>Tinggi badan sekitar 170 cm.</a:t>
            </a:r>
          </a:p>
          <a:p>
            <a:pPr lvl="0"/>
            <a:r>
              <a:rPr lang="en-US" sz="1100" b="0" i="0" u="none" strike="noStrike" cap="none" dirty="0" smtClean="0">
                <a:solidFill>
                  <a:srgbClr val="000000"/>
                </a:solidFill>
                <a:effectLst/>
                <a:latin typeface="Arial"/>
                <a:ea typeface="Arial"/>
                <a:cs typeface="Arial"/>
                <a:sym typeface="Arial"/>
              </a:rPr>
              <a:t>Volume otak sekitar 1.550 cc– 1.650 cc.</a:t>
            </a:r>
          </a:p>
          <a:p>
            <a:pPr lvl="0"/>
            <a:r>
              <a:rPr lang="en-US" sz="1100" b="0" i="0" u="none" strike="noStrike" cap="none" dirty="0" smtClean="0">
                <a:solidFill>
                  <a:srgbClr val="000000"/>
                </a:solidFill>
                <a:effectLst/>
                <a:latin typeface="Arial"/>
                <a:ea typeface="Arial"/>
                <a:cs typeface="Arial"/>
                <a:sym typeface="Arial"/>
              </a:rPr>
              <a:t>Bermuka lebar dan berhidung lebar, namun rata.</a:t>
            </a:r>
          </a:p>
          <a:p>
            <a:pPr lvl="0"/>
            <a:r>
              <a:rPr lang="en-US" sz="1100" b="0" i="0" u="none" strike="noStrike" cap="none" dirty="0" smtClean="0">
                <a:solidFill>
                  <a:srgbClr val="000000"/>
                </a:solidFill>
                <a:effectLst/>
                <a:latin typeface="Arial"/>
                <a:ea typeface="Arial"/>
                <a:cs typeface="Arial"/>
                <a:sym typeface="Arial"/>
              </a:rPr>
              <a:t>Rahang bawah dan gigi berukuran besar.</a:t>
            </a: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238443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lvl="0" indent="0">
              <a:buNone/>
            </a:pPr>
            <a:r>
              <a:rPr lang="en-US" sz="1100" b="0" i="0" u="none" strike="noStrike" cap="none" dirty="0" smtClean="0">
                <a:solidFill>
                  <a:srgbClr val="000000"/>
                </a:solidFill>
                <a:effectLst/>
                <a:latin typeface="Arial"/>
                <a:ea typeface="Arial"/>
                <a:cs typeface="Arial"/>
                <a:sym typeface="Arial"/>
              </a:rPr>
              <a:t>Homo </a:t>
            </a:r>
            <a:r>
              <a:rPr lang="en-US" sz="1100" b="0" i="0" u="none" strike="noStrike" cap="none" dirty="0" err="1" smtClean="0">
                <a:solidFill>
                  <a:srgbClr val="000000"/>
                </a:solidFill>
                <a:effectLst/>
                <a:latin typeface="Arial"/>
                <a:ea typeface="Arial"/>
                <a:cs typeface="Arial"/>
                <a:sym typeface="Arial"/>
              </a:rPr>
              <a:t>floresiensis</a:t>
            </a:r>
            <a:r>
              <a:rPr lang="en-US" sz="1100" b="0" i="0" u="none" strike="noStrike" cap="none" dirty="0" smtClean="0">
                <a:solidFill>
                  <a:srgbClr val="000000"/>
                </a:solidFill>
                <a:effectLst/>
                <a:latin typeface="Arial"/>
                <a:ea typeface="Arial"/>
                <a:cs typeface="Arial"/>
                <a:sym typeface="Arial"/>
              </a:rPr>
              <a:t> diperkirakan memiliki tinggi maksimal manusia </a:t>
            </a:r>
            <a:r>
              <a:rPr lang="en-US" sz="1100" b="0" i="0" u="none" strike="noStrike" cap="none" dirty="0" err="1" smtClean="0">
                <a:solidFill>
                  <a:srgbClr val="000000"/>
                </a:solidFill>
                <a:effectLst/>
                <a:latin typeface="Arial"/>
                <a:ea typeface="Arial"/>
                <a:cs typeface="Arial"/>
                <a:sym typeface="Arial"/>
              </a:rPr>
              <a:t>praaksara</a:t>
            </a:r>
            <a:r>
              <a:rPr lang="en-US" sz="1100" b="0" i="0" u="none" strike="noStrike" cap="none" dirty="0" smtClean="0">
                <a:solidFill>
                  <a:srgbClr val="000000"/>
                </a:solidFill>
                <a:effectLst/>
                <a:latin typeface="Arial"/>
                <a:ea typeface="Arial"/>
                <a:cs typeface="Arial"/>
                <a:sym typeface="Arial"/>
              </a:rPr>
              <a:t> jenis ini 106 cm dengan volume otak 380 cc. </a:t>
            </a:r>
          </a:p>
          <a:p>
            <a:pPr lvl="0"/>
            <a:r>
              <a:rPr lang="en-US" sz="1100" b="0" i="0" u="none" strike="noStrike" cap="none" dirty="0" smtClean="0">
                <a:solidFill>
                  <a:srgbClr val="000000"/>
                </a:solidFill>
                <a:effectLst/>
                <a:latin typeface="Arial"/>
                <a:ea typeface="Arial"/>
                <a:cs typeface="Arial"/>
                <a:sym typeface="Arial"/>
              </a:rPr>
              <a:t>Oleh karena tubuhnya pendek, manusia purba jenis ini disebut hobbit.</a:t>
            </a:r>
          </a:p>
          <a:p>
            <a:pPr lvl="0"/>
            <a:r>
              <a:rPr lang="en-US" sz="1100" b="0" i="0" u="none" strike="noStrike" cap="none" dirty="0" smtClean="0">
                <a:solidFill>
                  <a:srgbClr val="000000"/>
                </a:solidFill>
                <a:effectLst/>
                <a:latin typeface="Arial"/>
                <a:ea typeface="Arial"/>
                <a:cs typeface="Arial"/>
                <a:sym typeface="Arial"/>
              </a:rPr>
              <a:t>Rangka Homo </a:t>
            </a:r>
            <a:r>
              <a:rPr lang="en-US" sz="1100" b="0" i="0" u="none" strike="noStrike" cap="none" dirty="0" err="1" smtClean="0">
                <a:solidFill>
                  <a:srgbClr val="000000"/>
                </a:solidFill>
                <a:effectLst/>
                <a:latin typeface="Arial"/>
                <a:ea typeface="Arial"/>
                <a:cs typeface="Arial"/>
                <a:sym typeface="Arial"/>
              </a:rPr>
              <a:t>floresiensis</a:t>
            </a:r>
            <a:r>
              <a:rPr lang="en-US" sz="1100" b="0" i="0" u="none" strike="noStrike" cap="none" dirty="0" smtClean="0">
                <a:solidFill>
                  <a:srgbClr val="000000"/>
                </a:solidFill>
                <a:effectLst/>
                <a:latin typeface="Arial"/>
                <a:ea typeface="Arial"/>
                <a:cs typeface="Arial"/>
                <a:sym typeface="Arial"/>
              </a:rPr>
              <a:t> ditemukan di Liang Bua, </a:t>
            </a:r>
            <a:r>
              <a:rPr lang="en-US" sz="1100" b="0" i="0" u="none" strike="noStrike" cap="none" dirty="0" err="1" smtClean="0">
                <a:solidFill>
                  <a:srgbClr val="000000"/>
                </a:solidFill>
                <a:effectLst/>
                <a:latin typeface="Arial"/>
                <a:ea typeface="Arial"/>
                <a:cs typeface="Arial"/>
                <a:sym typeface="Arial"/>
              </a:rPr>
              <a:t>Manggarai</a:t>
            </a:r>
            <a:r>
              <a:rPr lang="en-US" sz="1100" b="0" i="0" u="none" strike="noStrike" cap="none" dirty="0" smtClean="0">
                <a:solidFill>
                  <a:srgbClr val="000000"/>
                </a:solidFill>
                <a:effectLst/>
                <a:latin typeface="Arial"/>
                <a:ea typeface="Arial"/>
                <a:cs typeface="Arial"/>
                <a:sym typeface="Arial"/>
              </a:rPr>
              <a:t>, Pulau Flores, tahun 2003. </a:t>
            </a:r>
          </a:p>
          <a:p>
            <a:pPr lvl="0"/>
            <a:r>
              <a:rPr lang="en-US" sz="1100" b="0" i="0" u="none" strike="noStrike" cap="none" dirty="0" smtClean="0">
                <a:solidFill>
                  <a:srgbClr val="000000"/>
                </a:solidFill>
                <a:effectLst/>
                <a:latin typeface="Arial"/>
                <a:ea typeface="Arial"/>
                <a:cs typeface="Arial"/>
                <a:sym typeface="Arial"/>
              </a:rPr>
              <a:t>Homo </a:t>
            </a:r>
            <a:r>
              <a:rPr lang="en-US" sz="1100" b="0" i="0" u="none" strike="noStrike" cap="none" dirty="0" err="1" smtClean="0">
                <a:solidFill>
                  <a:srgbClr val="000000"/>
                </a:solidFill>
                <a:effectLst/>
                <a:latin typeface="Arial"/>
                <a:ea typeface="Arial"/>
                <a:cs typeface="Arial"/>
                <a:sym typeface="Arial"/>
              </a:rPr>
              <a:t>floresiensis</a:t>
            </a:r>
            <a:r>
              <a:rPr lang="en-US" sz="1100" b="0" i="0" u="none" strike="noStrike" cap="none" dirty="0" smtClean="0">
                <a:solidFill>
                  <a:srgbClr val="000000"/>
                </a:solidFill>
                <a:effectLst/>
                <a:latin typeface="Arial"/>
                <a:ea typeface="Arial"/>
                <a:cs typeface="Arial"/>
                <a:sym typeface="Arial"/>
              </a:rPr>
              <a:t> diperkirakan punah sekitar 50.000 tahun lalu.</a:t>
            </a:r>
          </a:p>
          <a:p>
            <a:endParaRPr lang="en-US" dirty="0"/>
          </a:p>
        </p:txBody>
      </p:sp>
    </p:spTree>
    <p:extLst>
      <p:ext uri="{BB962C8B-B14F-4D97-AF65-F5344CB8AC3E}">
        <p14:creationId xmlns:p14="http://schemas.microsoft.com/office/powerpoint/2010/main" val="2374496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DE7B2793-736A-4539-B6C3-6BDB719A8E2F}" type="slidenum">
              <a:rPr lang="en-US" smtClean="0"/>
              <a:t>19</a:t>
            </a:fld>
            <a:endParaRPr lang="en-US"/>
          </a:p>
        </p:txBody>
      </p:sp>
    </p:spTree>
    <p:extLst>
      <p:ext uri="{BB962C8B-B14F-4D97-AF65-F5344CB8AC3E}">
        <p14:creationId xmlns:p14="http://schemas.microsoft.com/office/powerpoint/2010/main" val="2654922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DE7B2793-736A-4539-B6C3-6BDB719A8E2F}" type="slidenum">
              <a:rPr lang="en-US" smtClean="0"/>
              <a:t>20</a:t>
            </a:fld>
            <a:endParaRPr lang="en-US"/>
          </a:p>
        </p:txBody>
      </p:sp>
    </p:spTree>
    <p:extLst>
      <p:ext uri="{BB962C8B-B14F-4D97-AF65-F5344CB8AC3E}">
        <p14:creationId xmlns:p14="http://schemas.microsoft.com/office/powerpoint/2010/main" val="1456512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7B2793-736A-4539-B6C3-6BDB719A8E2F}" type="slidenum">
              <a:rPr lang="en-US" smtClean="0"/>
              <a:t>23</a:t>
            </a:fld>
            <a:endParaRPr lang="en-US"/>
          </a:p>
        </p:txBody>
      </p:sp>
    </p:spTree>
    <p:extLst>
      <p:ext uri="{BB962C8B-B14F-4D97-AF65-F5344CB8AC3E}">
        <p14:creationId xmlns:p14="http://schemas.microsoft.com/office/powerpoint/2010/main" val="2526312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7B2793-736A-4539-B6C3-6BDB719A8E2F}" type="slidenum">
              <a:rPr lang="en-US" smtClean="0"/>
              <a:t>26</a:t>
            </a:fld>
            <a:endParaRPr lang="en-US"/>
          </a:p>
        </p:txBody>
      </p:sp>
    </p:spTree>
    <p:extLst>
      <p:ext uri="{BB962C8B-B14F-4D97-AF65-F5344CB8AC3E}">
        <p14:creationId xmlns:p14="http://schemas.microsoft.com/office/powerpoint/2010/main" val="2102106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Sebelum</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memuali</a:t>
            </a:r>
            <a:r>
              <a:rPr lang="en-ID" sz="1800" dirty="0">
                <a:effectLst/>
                <a:latin typeface="Calibri" panose="020F0502020204030204" pitchFamily="34" charset="0"/>
                <a:ea typeface="Calibri" panose="020F0502020204030204" pitchFamily="34" charset="0"/>
                <a:cs typeface="Times New Roman" panose="02020603050405020304" pitchFamily="18" charset="0"/>
              </a:rPr>
              <a:t> video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ini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apakah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sahabat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Erlangga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tahu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apa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itu</a:t>
            </a:r>
            <a:r>
              <a:rPr lang="en-ID" sz="1800" dirty="0">
                <a:effectLst/>
                <a:latin typeface="Calibri" panose="020F0502020204030204" pitchFamily="34" charset="0"/>
                <a:ea typeface="Calibri" panose="020F0502020204030204" pitchFamily="34" charset="0"/>
                <a:cs typeface="Times New Roman" panose="02020603050405020304" pitchFamily="18" charset="0"/>
              </a:rPr>
              <a:t> Jalur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Rempah</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endParaRPr lang="en-ID" dirty="0"/>
          </a:p>
        </p:txBody>
      </p:sp>
      <p:sp>
        <p:nvSpPr>
          <p:cNvPr id="4" name="Slide Number Placeholder 3"/>
          <p:cNvSpPr>
            <a:spLocks noGrp="1"/>
          </p:cNvSpPr>
          <p:nvPr>
            <p:ph type="sldNum" sz="quarter" idx="5"/>
          </p:nvPr>
        </p:nvSpPr>
        <p:spPr/>
        <p:txBody>
          <a:bodyPr/>
          <a:lstStyle/>
          <a:p>
            <a:fld id="{43D83F66-7287-41E3-8900-42B995FB6087}" type="slidenum">
              <a:rPr lang="en-ID" smtClean="0">
                <a:solidFill>
                  <a:prstClr val="black"/>
                </a:solidFill>
              </a:rPr>
              <a:pPr/>
              <a:t>35</a:t>
            </a:fld>
            <a:endParaRPr lang="en-ID">
              <a:solidFill>
                <a:prstClr val="black"/>
              </a:solidFill>
            </a:endParaRPr>
          </a:p>
        </p:txBody>
      </p:sp>
    </p:spTree>
    <p:extLst>
      <p:ext uri="{BB962C8B-B14F-4D97-AF65-F5344CB8AC3E}">
        <p14:creationId xmlns:p14="http://schemas.microsoft.com/office/powerpoint/2010/main" val="33162325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126491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07EC37-827C-47D5-BEC3-DE9AE297AA45}" type="datetimeFigureOut">
              <a:rPr lang="en-US" smtClean="0"/>
              <a:t>6/14/2022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2376950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07EC37-827C-47D5-BEC3-DE9AE297AA45}" type="datetimeFigureOut">
              <a:rPr lang="en-US" smtClean="0"/>
              <a:t>6/14/2022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1407038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 Dark background" preserve="1">
  <p:cSld name="Blank - Dark background">
    <p:bg>
      <p:bgPr>
        <a:gradFill>
          <a:gsLst>
            <a:gs pos="0">
              <a:schemeClr val="accent5"/>
            </a:gs>
            <a:gs pos="100000">
              <a:schemeClr val="accent4"/>
            </a:gs>
          </a:gsLst>
          <a:lin ang="18900044" scaled="0"/>
        </a:gradFill>
        <a:effectLst/>
      </p:bgPr>
    </p:bg>
    <p:spTree>
      <p:nvGrpSpPr>
        <p:cNvPr id="1" name="Shape 61"/>
        <p:cNvGrpSpPr/>
        <p:nvPr/>
      </p:nvGrpSpPr>
      <p:grpSpPr>
        <a:xfrm>
          <a:off x="0" y="0"/>
          <a:ext cx="0" cy="0"/>
          <a:chOff x="0" y="0"/>
          <a:chExt cx="0" cy="0"/>
        </a:xfrm>
      </p:grpSpPr>
      <p:sp>
        <p:nvSpPr>
          <p:cNvPr id="64" name="Google Shape;64;p11"/>
          <p:cNvSpPr txBox="1">
            <a:spLocks noGrp="1"/>
          </p:cNvSpPr>
          <p:nvPr>
            <p:ph type="sldNum" idx="12"/>
          </p:nvPr>
        </p:nvSpPr>
        <p:spPr>
          <a:xfrm>
            <a:off x="8619825" y="4630250"/>
            <a:ext cx="524100" cy="5133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a:solidFill>
                  <a:srgbClr val="FFFFFF"/>
                </a:solidFill>
              </a:rPr>
              <a:pPr/>
              <a:t>‹#›</a:t>
            </a:fld>
            <a:endParaRPr>
              <a:solidFill>
                <a:srgbClr val="FFFFFF"/>
              </a:solidFill>
            </a:endParaRPr>
          </a:p>
        </p:txBody>
      </p:sp>
    </p:spTree>
    <p:extLst>
      <p:ext uri="{BB962C8B-B14F-4D97-AF65-F5344CB8AC3E}">
        <p14:creationId xmlns:p14="http://schemas.microsoft.com/office/powerpoint/2010/main" val="63952988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341130859"/>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479801939"/>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075431198"/>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48813498"/>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8" name="Footer Placeholder 7"/>
          <p:cNvSpPr>
            <a:spLocks noGrp="1"/>
          </p:cNvSpPr>
          <p:nvPr>
            <p:ph type="ftr" sz="quarter" idx="11"/>
          </p:nvPr>
        </p:nvSpPr>
        <p:spPr/>
        <p:txBody>
          <a:bodyPr/>
          <a:lstStyle/>
          <a:p>
            <a:endParaRPr lang="en-ID">
              <a:solidFill>
                <a:prstClr val="black">
                  <a:tint val="75000"/>
                </a:prstClr>
              </a:solidFill>
            </a:endParaRPr>
          </a:p>
        </p:txBody>
      </p:sp>
      <p:sp>
        <p:nvSpPr>
          <p:cNvPr id="9" name="Slide Number Placeholder 8"/>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64357529"/>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4" name="Footer Placeholder 3"/>
          <p:cNvSpPr>
            <a:spLocks noGrp="1"/>
          </p:cNvSpPr>
          <p:nvPr>
            <p:ph type="ftr" sz="quarter" idx="11"/>
          </p:nvPr>
        </p:nvSpPr>
        <p:spPr/>
        <p:txBody>
          <a:bodyPr/>
          <a:lstStyle/>
          <a:p>
            <a:endParaRPr lang="en-ID">
              <a:solidFill>
                <a:prstClr val="black">
                  <a:tint val="75000"/>
                </a:prstClr>
              </a:solidFill>
            </a:endParaRPr>
          </a:p>
        </p:txBody>
      </p:sp>
      <p:sp>
        <p:nvSpPr>
          <p:cNvPr id="5" name="Slide Number Placeholder 4"/>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007259194"/>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3" name="Footer Placeholder 2"/>
          <p:cNvSpPr>
            <a:spLocks noGrp="1"/>
          </p:cNvSpPr>
          <p:nvPr>
            <p:ph type="ftr" sz="quarter" idx="11"/>
          </p:nvPr>
        </p:nvSpPr>
        <p:spPr/>
        <p:txBody>
          <a:bodyPr/>
          <a:lstStyle/>
          <a:p>
            <a:endParaRPr lang="en-ID">
              <a:solidFill>
                <a:prstClr val="black">
                  <a:tint val="75000"/>
                </a:prstClr>
              </a:solidFill>
            </a:endParaRPr>
          </a:p>
        </p:txBody>
      </p:sp>
      <p:sp>
        <p:nvSpPr>
          <p:cNvPr id="4" name="Slide Number Placeholder 3"/>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74610521"/>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888242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51895780"/>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273368796"/>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769614726"/>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993237150"/>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4236536827"/>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719078043"/>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426338951"/>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852971509"/>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8" name="Footer Placeholder 7"/>
          <p:cNvSpPr>
            <a:spLocks noGrp="1"/>
          </p:cNvSpPr>
          <p:nvPr>
            <p:ph type="ftr" sz="quarter" idx="11"/>
          </p:nvPr>
        </p:nvSpPr>
        <p:spPr/>
        <p:txBody>
          <a:bodyPr/>
          <a:lstStyle/>
          <a:p>
            <a:endParaRPr lang="en-ID">
              <a:solidFill>
                <a:prstClr val="black">
                  <a:tint val="75000"/>
                </a:prstClr>
              </a:solidFill>
            </a:endParaRPr>
          </a:p>
        </p:txBody>
      </p:sp>
      <p:sp>
        <p:nvSpPr>
          <p:cNvPr id="9" name="Slide Number Placeholder 8"/>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082745361"/>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4" name="Footer Placeholder 3"/>
          <p:cNvSpPr>
            <a:spLocks noGrp="1"/>
          </p:cNvSpPr>
          <p:nvPr>
            <p:ph type="ftr" sz="quarter" idx="11"/>
          </p:nvPr>
        </p:nvSpPr>
        <p:spPr/>
        <p:txBody>
          <a:bodyPr/>
          <a:lstStyle/>
          <a:p>
            <a:endParaRPr lang="en-ID">
              <a:solidFill>
                <a:prstClr val="black">
                  <a:tint val="75000"/>
                </a:prstClr>
              </a:solidFill>
            </a:endParaRPr>
          </a:p>
        </p:txBody>
      </p:sp>
      <p:sp>
        <p:nvSpPr>
          <p:cNvPr id="5" name="Slide Number Placeholder 4"/>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188913577"/>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07EC37-827C-47D5-BEC3-DE9AE297AA45}" type="datetimeFigureOut">
              <a:rPr lang="en-US" smtClean="0"/>
              <a:t>6/14/2022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10422714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3" name="Footer Placeholder 2"/>
          <p:cNvSpPr>
            <a:spLocks noGrp="1"/>
          </p:cNvSpPr>
          <p:nvPr>
            <p:ph type="ftr" sz="quarter" idx="11"/>
          </p:nvPr>
        </p:nvSpPr>
        <p:spPr/>
        <p:txBody>
          <a:bodyPr/>
          <a:lstStyle/>
          <a:p>
            <a:endParaRPr lang="en-ID">
              <a:solidFill>
                <a:prstClr val="black">
                  <a:tint val="75000"/>
                </a:prstClr>
              </a:solidFill>
            </a:endParaRPr>
          </a:p>
        </p:txBody>
      </p:sp>
      <p:sp>
        <p:nvSpPr>
          <p:cNvPr id="4" name="Slide Number Placeholder 3"/>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621147849"/>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60008944"/>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256397505"/>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645811779"/>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839557671"/>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226634137"/>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843451020"/>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353094500"/>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4086785156"/>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8" name="Footer Placeholder 7"/>
          <p:cNvSpPr>
            <a:spLocks noGrp="1"/>
          </p:cNvSpPr>
          <p:nvPr>
            <p:ph type="ftr" sz="quarter" idx="11"/>
          </p:nvPr>
        </p:nvSpPr>
        <p:spPr/>
        <p:txBody>
          <a:bodyPr/>
          <a:lstStyle/>
          <a:p>
            <a:endParaRPr lang="en-ID">
              <a:solidFill>
                <a:prstClr val="black">
                  <a:tint val="75000"/>
                </a:prstClr>
              </a:solidFill>
            </a:endParaRPr>
          </a:p>
        </p:txBody>
      </p:sp>
      <p:sp>
        <p:nvSpPr>
          <p:cNvPr id="9" name="Slide Number Placeholder 8"/>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555154877"/>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07EC37-827C-47D5-BEC3-DE9AE297AA45}" type="datetimeFigureOut">
              <a:rPr lang="en-US" smtClean="0"/>
              <a:t>6/14/2022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19163319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4" name="Footer Placeholder 3"/>
          <p:cNvSpPr>
            <a:spLocks noGrp="1"/>
          </p:cNvSpPr>
          <p:nvPr>
            <p:ph type="ftr" sz="quarter" idx="11"/>
          </p:nvPr>
        </p:nvSpPr>
        <p:spPr/>
        <p:txBody>
          <a:bodyPr/>
          <a:lstStyle/>
          <a:p>
            <a:endParaRPr lang="en-ID">
              <a:solidFill>
                <a:prstClr val="black">
                  <a:tint val="75000"/>
                </a:prstClr>
              </a:solidFill>
            </a:endParaRPr>
          </a:p>
        </p:txBody>
      </p:sp>
      <p:sp>
        <p:nvSpPr>
          <p:cNvPr id="5" name="Slide Number Placeholder 4"/>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774243239"/>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3" name="Footer Placeholder 2"/>
          <p:cNvSpPr>
            <a:spLocks noGrp="1"/>
          </p:cNvSpPr>
          <p:nvPr>
            <p:ph type="ftr" sz="quarter" idx="11"/>
          </p:nvPr>
        </p:nvSpPr>
        <p:spPr/>
        <p:txBody>
          <a:bodyPr/>
          <a:lstStyle/>
          <a:p>
            <a:endParaRPr lang="en-ID">
              <a:solidFill>
                <a:prstClr val="black">
                  <a:tint val="75000"/>
                </a:prstClr>
              </a:solidFill>
            </a:endParaRPr>
          </a:p>
        </p:txBody>
      </p:sp>
      <p:sp>
        <p:nvSpPr>
          <p:cNvPr id="4" name="Slide Number Placeholder 3"/>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760608239"/>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784323542"/>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266090059"/>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940408924"/>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6E8CD-F86E-491E-B172-723BD530BFE6}" type="datetimeFigureOut">
              <a:rPr lang="en-ID" smtClean="0">
                <a:solidFill>
                  <a:prstClr val="black">
                    <a:tint val="75000"/>
                  </a:prstClr>
                </a:solidFill>
              </a:rPr>
              <a:pPr/>
              <a:t>14/06/2022</a:t>
            </a:fld>
            <a:endParaRPr lang="en-ID">
              <a:solidFill>
                <a:prstClr val="black">
                  <a:tint val="75000"/>
                </a:prstClr>
              </a:solidFill>
            </a:endParaRPr>
          </a:p>
        </p:txBody>
      </p:sp>
      <p:sp>
        <p:nvSpPr>
          <p:cNvPr id="5" name="Footer Placeholder 4"/>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p:cNvSpPr>
            <a:spLocks noGrp="1"/>
          </p:cNvSpPr>
          <p:nvPr>
            <p:ph type="sldNum" sz="quarter" idx="12"/>
          </p:nvPr>
        </p:nvSpPr>
        <p:spPr/>
        <p:txBody>
          <a:bodyPr/>
          <a:lstStyle/>
          <a:p>
            <a:fld id="{9B404B93-5925-4079-B589-376E872EF017}"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75584833"/>
      </p:ext>
    </p:extLst>
  </p:cSld>
  <p:clrMapOvr>
    <a:masterClrMapping/>
  </p:clrMapOvr>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07EC37-827C-47D5-BEC3-DE9AE297AA45}" type="datetimeFigureOut">
              <a:rPr lang="en-US" smtClean="0"/>
              <a:t>6/14/2022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33500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07EC37-827C-47D5-BEC3-DE9AE297AA45}" type="datetimeFigureOut">
              <a:rPr lang="en-US" smtClean="0"/>
              <a:t>6/14/2022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1202763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07EC37-827C-47D5-BEC3-DE9AE297AA45}" type="datetimeFigureOut">
              <a:rPr lang="en-US" smtClean="0"/>
              <a:t>6/14/2022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2626021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07EC37-827C-47D5-BEC3-DE9AE297AA45}" type="datetimeFigureOut">
              <a:rPr lang="en-US" smtClean="0"/>
              <a:t>6/14/2022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3200979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07EC37-827C-47D5-BEC3-DE9AE297AA45}" type="datetimeFigureOut">
              <a:rPr lang="en-US" smtClean="0"/>
              <a:t>6/14/2022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BB10C-BAB7-4AFC-9927-5B1B4FCA6CF9}" type="slidenum">
              <a:rPr lang="en-US" smtClean="0"/>
              <a:t>‹#›</a:t>
            </a:fld>
            <a:endParaRPr lang="en-US"/>
          </a:p>
        </p:txBody>
      </p:sp>
    </p:spTree>
    <p:extLst>
      <p:ext uri="{BB962C8B-B14F-4D97-AF65-F5344CB8AC3E}">
        <p14:creationId xmlns:p14="http://schemas.microsoft.com/office/powerpoint/2010/main" val="2870173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2.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307EC37-827C-47D5-BEC3-DE9AE297AA45}" type="datetimeFigureOut">
              <a:rPr lang="en-US" smtClean="0"/>
              <a:t>6/14/2022</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1F7BB10C-BAB7-4AFC-9927-5B1B4FCA6CF9}" type="slidenum">
              <a:rPr lang="en-US" smtClean="0"/>
              <a:t>‹#›</a:t>
            </a:fld>
            <a:endParaRPr lang="en-US"/>
          </a:p>
        </p:txBody>
      </p:sp>
    </p:spTree>
    <p:extLst>
      <p:ext uri="{BB962C8B-B14F-4D97-AF65-F5344CB8AC3E}">
        <p14:creationId xmlns:p14="http://schemas.microsoft.com/office/powerpoint/2010/main" val="868337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044475" y="742575"/>
            <a:ext cx="7207500" cy="633300"/>
          </a:xfrm>
          <a:prstGeom prst="rect">
            <a:avLst/>
          </a:prstGeom>
          <a:noFill/>
          <a:ln>
            <a:noFill/>
          </a:ln>
        </p:spPr>
        <p:txBody>
          <a:bodyPr spcFirstLastPara="1" wrap="square" lIns="0" tIns="0" rIns="0" bIns="0" anchor="ctr" anchorCtr="0">
            <a:noAutofit/>
          </a:bodyPr>
          <a:lstStyle>
            <a:lvl1pPr lvl="0"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1pPr>
            <a:lvl2pPr lvl="1"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2pPr>
            <a:lvl3pPr lvl="2"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3pPr>
            <a:lvl4pPr lvl="3"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4pPr>
            <a:lvl5pPr lvl="4"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5pPr>
            <a:lvl6pPr lvl="5"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6pPr>
            <a:lvl7pPr lvl="6"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7pPr>
            <a:lvl8pPr lvl="7"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8pPr>
            <a:lvl9pPr lvl="8" rtl="0">
              <a:lnSpc>
                <a:spcPct val="90000"/>
              </a:lnSpc>
              <a:spcBef>
                <a:spcPts val="0"/>
              </a:spcBef>
              <a:spcAft>
                <a:spcPts val="0"/>
              </a:spcAft>
              <a:buClr>
                <a:schemeClr val="accent4"/>
              </a:buClr>
              <a:buSzPts val="3200"/>
              <a:buFont typeface="Red Hat Display"/>
              <a:buNone/>
              <a:defRPr sz="3200" b="1">
                <a:solidFill>
                  <a:schemeClr val="accent4"/>
                </a:solidFill>
                <a:latin typeface="Red Hat Display"/>
                <a:ea typeface="Red Hat Display"/>
                <a:cs typeface="Red Hat Display"/>
                <a:sym typeface="Red Hat Display"/>
              </a:defRPr>
            </a:lvl9pPr>
          </a:lstStyle>
          <a:p>
            <a:endParaRPr/>
          </a:p>
        </p:txBody>
      </p:sp>
      <p:sp>
        <p:nvSpPr>
          <p:cNvPr id="7" name="Google Shape;7;p1"/>
          <p:cNvSpPr txBox="1">
            <a:spLocks noGrp="1"/>
          </p:cNvSpPr>
          <p:nvPr>
            <p:ph type="body" idx="1"/>
          </p:nvPr>
        </p:nvSpPr>
        <p:spPr>
          <a:xfrm>
            <a:off x="1044475" y="1468375"/>
            <a:ext cx="7207500" cy="27576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0"/>
              </a:spcBef>
              <a:spcAft>
                <a:spcPts val="0"/>
              </a:spcAft>
              <a:buClr>
                <a:schemeClr val="accent1"/>
              </a:buClr>
              <a:buSzPts val="2400"/>
              <a:buFont typeface="Red Hat Text"/>
              <a:buChar char="●"/>
              <a:defRPr sz="2400">
                <a:solidFill>
                  <a:schemeClr val="dk1"/>
                </a:solidFill>
                <a:latin typeface="Red Hat Text"/>
                <a:ea typeface="Red Hat Text"/>
                <a:cs typeface="Red Hat Text"/>
                <a:sym typeface="Red Hat Text"/>
              </a:defRPr>
            </a:lvl1pPr>
            <a:lvl2pPr marL="914400" lvl="1" indent="-381000" rtl="0">
              <a:lnSpc>
                <a:spcPct val="115000"/>
              </a:lnSpc>
              <a:spcBef>
                <a:spcPts val="800"/>
              </a:spcBef>
              <a:spcAft>
                <a:spcPts val="0"/>
              </a:spcAft>
              <a:buClr>
                <a:schemeClr val="accent1"/>
              </a:buClr>
              <a:buSzPts val="2400"/>
              <a:buFont typeface="Red Hat Text"/>
              <a:buChar char="○"/>
              <a:defRPr sz="2400">
                <a:solidFill>
                  <a:schemeClr val="dk1"/>
                </a:solidFill>
                <a:latin typeface="Red Hat Text"/>
                <a:ea typeface="Red Hat Text"/>
                <a:cs typeface="Red Hat Text"/>
                <a:sym typeface="Red Hat Text"/>
              </a:defRPr>
            </a:lvl2pPr>
            <a:lvl3pPr marL="1371600" lvl="2" indent="-381000" rtl="0">
              <a:lnSpc>
                <a:spcPct val="115000"/>
              </a:lnSpc>
              <a:spcBef>
                <a:spcPts val="800"/>
              </a:spcBef>
              <a:spcAft>
                <a:spcPts val="0"/>
              </a:spcAft>
              <a:buClr>
                <a:schemeClr val="accent1"/>
              </a:buClr>
              <a:buSzPts val="2400"/>
              <a:buFont typeface="Red Hat Text"/>
              <a:buChar char="■"/>
              <a:defRPr sz="2400">
                <a:solidFill>
                  <a:schemeClr val="dk1"/>
                </a:solidFill>
                <a:latin typeface="Red Hat Text"/>
                <a:ea typeface="Red Hat Text"/>
                <a:cs typeface="Red Hat Text"/>
                <a:sym typeface="Red Hat Text"/>
              </a:defRPr>
            </a:lvl3pPr>
            <a:lvl4pPr marL="1828800" lvl="3"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4pPr>
            <a:lvl5pPr marL="2286000" lvl="4"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5pPr>
            <a:lvl6pPr marL="2743200" lvl="5"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6pPr>
            <a:lvl7pPr marL="3200400" lvl="6"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7pPr>
            <a:lvl8pPr marL="3657600" lvl="7" indent="-381000" rtl="0">
              <a:lnSpc>
                <a:spcPct val="115000"/>
              </a:lnSpc>
              <a:spcBef>
                <a:spcPts val="800"/>
              </a:spcBef>
              <a:spcAft>
                <a:spcPts val="0"/>
              </a:spcAft>
              <a:buClr>
                <a:schemeClr val="dk1"/>
              </a:buClr>
              <a:buSzPts val="2400"/>
              <a:buFont typeface="Red Hat Text"/>
              <a:buChar char="○"/>
              <a:defRPr sz="2400">
                <a:solidFill>
                  <a:schemeClr val="dk1"/>
                </a:solidFill>
                <a:latin typeface="Red Hat Text"/>
                <a:ea typeface="Red Hat Text"/>
                <a:cs typeface="Red Hat Text"/>
                <a:sym typeface="Red Hat Text"/>
              </a:defRPr>
            </a:lvl8pPr>
            <a:lvl9pPr marL="4114800" lvl="8" indent="-381000" rtl="0">
              <a:lnSpc>
                <a:spcPct val="115000"/>
              </a:lnSpc>
              <a:spcBef>
                <a:spcPts val="800"/>
              </a:spcBef>
              <a:spcAft>
                <a:spcPts val="800"/>
              </a:spcAft>
              <a:buClr>
                <a:schemeClr val="dk1"/>
              </a:buClr>
              <a:buSzPts val="2400"/>
              <a:buFont typeface="Red Hat Text"/>
              <a:buChar char="■"/>
              <a:defRPr sz="2400">
                <a:solidFill>
                  <a:schemeClr val="dk1"/>
                </a:solidFill>
                <a:latin typeface="Red Hat Text"/>
                <a:ea typeface="Red Hat Text"/>
                <a:cs typeface="Red Hat Text"/>
                <a:sym typeface="Red Hat Text"/>
              </a:defRPr>
            </a:lvl9pPr>
          </a:lstStyle>
          <a:p>
            <a:endParaRPr/>
          </a:p>
        </p:txBody>
      </p:sp>
      <p:sp>
        <p:nvSpPr>
          <p:cNvPr id="8" name="Google Shape;8;p1"/>
          <p:cNvSpPr txBox="1">
            <a:spLocks noGrp="1"/>
          </p:cNvSpPr>
          <p:nvPr>
            <p:ph type="sldNum" idx="12"/>
          </p:nvPr>
        </p:nvSpPr>
        <p:spPr>
          <a:xfrm>
            <a:off x="8619825" y="4630250"/>
            <a:ext cx="524100" cy="513300"/>
          </a:xfrm>
          <a:prstGeom prst="rect">
            <a:avLst/>
          </a:prstGeom>
          <a:noFill/>
          <a:ln>
            <a:noFill/>
          </a:ln>
        </p:spPr>
        <p:txBody>
          <a:bodyPr spcFirstLastPara="1" wrap="square" lIns="0" tIns="0" rIns="0" bIns="0" anchor="ctr" anchorCtr="0">
            <a:noAutofit/>
          </a:bodyPr>
          <a:lstStyle>
            <a:lvl1pPr lvl="0" algn="ctr" rtl="0">
              <a:buNone/>
              <a:defRPr sz="1300" b="1">
                <a:solidFill>
                  <a:schemeClr val="dk2"/>
                </a:solidFill>
                <a:latin typeface="Red Hat Display"/>
                <a:ea typeface="Red Hat Display"/>
                <a:cs typeface="Red Hat Display"/>
                <a:sym typeface="Red Hat Display"/>
              </a:defRPr>
            </a:lvl1pPr>
            <a:lvl2pPr lvl="1" algn="ctr" rtl="0">
              <a:buNone/>
              <a:defRPr sz="1300" b="1">
                <a:solidFill>
                  <a:schemeClr val="dk2"/>
                </a:solidFill>
                <a:latin typeface="Red Hat Display"/>
                <a:ea typeface="Red Hat Display"/>
                <a:cs typeface="Red Hat Display"/>
                <a:sym typeface="Red Hat Display"/>
              </a:defRPr>
            </a:lvl2pPr>
            <a:lvl3pPr lvl="2" algn="ctr" rtl="0">
              <a:buNone/>
              <a:defRPr sz="1300" b="1">
                <a:solidFill>
                  <a:schemeClr val="dk2"/>
                </a:solidFill>
                <a:latin typeface="Red Hat Display"/>
                <a:ea typeface="Red Hat Display"/>
                <a:cs typeface="Red Hat Display"/>
                <a:sym typeface="Red Hat Display"/>
              </a:defRPr>
            </a:lvl3pPr>
            <a:lvl4pPr lvl="3" algn="ctr" rtl="0">
              <a:buNone/>
              <a:defRPr sz="1300" b="1">
                <a:solidFill>
                  <a:schemeClr val="dk2"/>
                </a:solidFill>
                <a:latin typeface="Red Hat Display"/>
                <a:ea typeface="Red Hat Display"/>
                <a:cs typeface="Red Hat Display"/>
                <a:sym typeface="Red Hat Display"/>
              </a:defRPr>
            </a:lvl4pPr>
            <a:lvl5pPr lvl="4" algn="ctr" rtl="0">
              <a:buNone/>
              <a:defRPr sz="1300" b="1">
                <a:solidFill>
                  <a:schemeClr val="dk2"/>
                </a:solidFill>
                <a:latin typeface="Red Hat Display"/>
                <a:ea typeface="Red Hat Display"/>
                <a:cs typeface="Red Hat Display"/>
                <a:sym typeface="Red Hat Display"/>
              </a:defRPr>
            </a:lvl5pPr>
            <a:lvl6pPr lvl="5" algn="ctr" rtl="0">
              <a:buNone/>
              <a:defRPr sz="1300" b="1">
                <a:solidFill>
                  <a:schemeClr val="dk2"/>
                </a:solidFill>
                <a:latin typeface="Red Hat Display"/>
                <a:ea typeface="Red Hat Display"/>
                <a:cs typeface="Red Hat Display"/>
                <a:sym typeface="Red Hat Display"/>
              </a:defRPr>
            </a:lvl6pPr>
            <a:lvl7pPr lvl="6" algn="ctr" rtl="0">
              <a:buNone/>
              <a:defRPr sz="1300" b="1">
                <a:solidFill>
                  <a:schemeClr val="dk2"/>
                </a:solidFill>
                <a:latin typeface="Red Hat Display"/>
                <a:ea typeface="Red Hat Display"/>
                <a:cs typeface="Red Hat Display"/>
                <a:sym typeface="Red Hat Display"/>
              </a:defRPr>
            </a:lvl7pPr>
            <a:lvl8pPr lvl="7" algn="ctr" rtl="0">
              <a:buNone/>
              <a:defRPr sz="1300" b="1">
                <a:solidFill>
                  <a:schemeClr val="dk2"/>
                </a:solidFill>
                <a:latin typeface="Red Hat Display"/>
                <a:ea typeface="Red Hat Display"/>
                <a:cs typeface="Red Hat Display"/>
                <a:sym typeface="Red Hat Display"/>
              </a:defRPr>
            </a:lvl8pPr>
            <a:lvl9pPr lvl="8" algn="ctr" rtl="0">
              <a:buNone/>
              <a:defRPr sz="1300" b="1">
                <a:solidFill>
                  <a:schemeClr val="dk2"/>
                </a:solidFill>
                <a:latin typeface="Red Hat Display"/>
                <a:ea typeface="Red Hat Display"/>
                <a:cs typeface="Red Hat Display"/>
                <a:sym typeface="Red Hat Display"/>
              </a:defRPr>
            </a:lvl9pPr>
          </a:lstStyle>
          <a:p>
            <a:pPr defTabSz="914400">
              <a:buClr>
                <a:srgbClr val="000000"/>
              </a:buClr>
              <a:buFont typeface="Arial"/>
              <a:buNone/>
            </a:pPr>
            <a:fld id="{00000000-1234-1234-1234-123412341234}" type="slidenum">
              <a:rPr lang="en" kern="0">
                <a:solidFill>
                  <a:srgbClr val="80828B"/>
                </a:solidFill>
              </a:rPr>
              <a:pPr defTabSz="914400">
                <a:buClr>
                  <a:srgbClr val="000000"/>
                </a:buClr>
                <a:buFont typeface="Arial"/>
                <a:buNone/>
              </a:pPr>
              <a:t>‹#›</a:t>
            </a:fld>
            <a:endParaRPr kern="0">
              <a:solidFill>
                <a:srgbClr val="80828B"/>
              </a:solidFill>
            </a:endParaRPr>
          </a:p>
        </p:txBody>
      </p:sp>
    </p:spTree>
    <p:extLst>
      <p:ext uri="{BB962C8B-B14F-4D97-AF65-F5344CB8AC3E}">
        <p14:creationId xmlns:p14="http://schemas.microsoft.com/office/powerpoint/2010/main" val="3818682678"/>
      </p:ext>
    </p:extLst>
  </p:cSld>
  <p:clrMap bg1="lt1" tx1="dk1" bg2="dk2" tx2="lt2" accent1="accent1" accent2="accent2" accent3="accent3" accent4="accent4" accent5="accent5" accent6="accent6" hlink="hlink" folHlink="folHlink"/>
  <p:sldLayoutIdLst>
    <p:sldLayoutId id="2147483661" r:id="rId1"/>
  </p:sldLayoutIdLst>
  <p:transition>
    <p:fade thruBlk="1"/>
  </p:transition>
  <p:timing>
    <p:tnLst>
      <p:par>
        <p:cTn id="1" dur="indefinite" restart="never" nodeType="tmRoot"/>
      </p:par>
    </p:tnLst>
  </p:timing>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0000"/>
            <a:lum/>
          </a:blip>
          <a:srcRect/>
          <a:stretch>
            <a:fillRect l="-3000" t="-14000" r="-3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fld id="{22D6E8CD-F86E-491E-B172-723BD530BFE6}" type="datetimeFigureOut">
              <a:rPr lang="en-ID" smtClean="0">
                <a:solidFill>
                  <a:prstClr val="black">
                    <a:tint val="75000"/>
                  </a:prstClr>
                </a:solidFill>
              </a:rPr>
              <a:pPr defTabSz="457200"/>
              <a:t>14/06/2022</a:t>
            </a:fld>
            <a:endParaRPr lang="en-ID">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457200"/>
            <a:endParaRPr lang="en-ID">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200"/>
            <a:fld id="{9B404B93-5925-4079-B589-376E872EF017}" type="slidenum">
              <a:rPr lang="en-ID" smtClean="0">
                <a:solidFill>
                  <a:prstClr val="black">
                    <a:tint val="75000"/>
                  </a:prstClr>
                </a:solidFill>
              </a:rPr>
              <a:pPr defTabSz="457200"/>
              <a:t>‹#›</a:t>
            </a:fld>
            <a:endParaRPr lang="en-ID">
              <a:solidFill>
                <a:prstClr val="black">
                  <a:tint val="75000"/>
                </a:prstClr>
              </a:solidFill>
            </a:endParaRPr>
          </a:p>
        </p:txBody>
      </p:sp>
    </p:spTree>
    <p:extLst>
      <p:ext uri="{BB962C8B-B14F-4D97-AF65-F5344CB8AC3E}">
        <p14:creationId xmlns:p14="http://schemas.microsoft.com/office/powerpoint/2010/main" val="383082882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0000"/>
            <a:lum/>
          </a:blip>
          <a:srcRect/>
          <a:stretch>
            <a:fillRect l="-3000" t="-14000" r="-3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fld id="{22D6E8CD-F86E-491E-B172-723BD530BFE6}" type="datetimeFigureOut">
              <a:rPr lang="en-ID" smtClean="0">
                <a:solidFill>
                  <a:prstClr val="black">
                    <a:tint val="75000"/>
                  </a:prstClr>
                </a:solidFill>
              </a:rPr>
              <a:pPr defTabSz="457200"/>
              <a:t>14/06/2022</a:t>
            </a:fld>
            <a:endParaRPr lang="en-ID">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457200"/>
            <a:endParaRPr lang="en-ID">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200"/>
            <a:fld id="{9B404B93-5925-4079-B589-376E872EF017}" type="slidenum">
              <a:rPr lang="en-ID" smtClean="0">
                <a:solidFill>
                  <a:prstClr val="black">
                    <a:tint val="75000"/>
                  </a:prstClr>
                </a:solidFill>
              </a:rPr>
              <a:pPr defTabSz="457200"/>
              <a:t>‹#›</a:t>
            </a:fld>
            <a:endParaRPr lang="en-ID">
              <a:solidFill>
                <a:prstClr val="black">
                  <a:tint val="75000"/>
                </a:prstClr>
              </a:solidFill>
            </a:endParaRPr>
          </a:p>
        </p:txBody>
      </p:sp>
    </p:spTree>
    <p:extLst>
      <p:ext uri="{BB962C8B-B14F-4D97-AF65-F5344CB8AC3E}">
        <p14:creationId xmlns:p14="http://schemas.microsoft.com/office/powerpoint/2010/main" val="116259154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0000"/>
            <a:lum/>
          </a:blip>
          <a:srcRect/>
          <a:stretch>
            <a:fillRect l="-3000" t="-14000" r="-3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200"/>
            <a:fld id="{22D6E8CD-F86E-491E-B172-723BD530BFE6}" type="datetimeFigureOut">
              <a:rPr lang="en-ID" smtClean="0">
                <a:solidFill>
                  <a:prstClr val="black">
                    <a:tint val="75000"/>
                  </a:prstClr>
                </a:solidFill>
              </a:rPr>
              <a:pPr defTabSz="457200"/>
              <a:t>14/06/2022</a:t>
            </a:fld>
            <a:endParaRPr lang="en-ID">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457200"/>
            <a:endParaRPr lang="en-ID">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200"/>
            <a:fld id="{9B404B93-5925-4079-B589-376E872EF017}" type="slidenum">
              <a:rPr lang="en-ID" smtClean="0">
                <a:solidFill>
                  <a:prstClr val="black">
                    <a:tint val="75000"/>
                  </a:prstClr>
                </a:solidFill>
              </a:rPr>
              <a:pPr defTabSz="457200"/>
              <a:t>‹#›</a:t>
            </a:fld>
            <a:endParaRPr lang="en-ID">
              <a:solidFill>
                <a:prstClr val="black">
                  <a:tint val="75000"/>
                </a:prstClr>
              </a:solidFill>
            </a:endParaRPr>
          </a:p>
        </p:txBody>
      </p:sp>
    </p:spTree>
    <p:extLst>
      <p:ext uri="{BB962C8B-B14F-4D97-AF65-F5344CB8AC3E}">
        <p14:creationId xmlns:p14="http://schemas.microsoft.com/office/powerpoint/2010/main" val="388255733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mc:AlternateContent xmlns:mc="http://schemas.openxmlformats.org/markup-compatibility/2006" xmlns:p14="http://schemas.microsoft.com/office/powerpoint/2010/main">
    <mc:Choice Requires="p14">
      <p:transition spd="slow" p14:dur="2000" advClick="0" advTm="0">
        <p14:pan/>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tif"/></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4.tif"/></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media1.mp3"/><Relationship Id="rId7" Type="http://schemas.openxmlformats.org/officeDocument/2006/relationships/image" Target="../media/image21.jpeg"/><Relationship Id="rId2" Type="http://schemas.microsoft.com/office/2007/relationships/media" Target="../media/media1.mp3"/><Relationship Id="rId1" Type="http://schemas.openxmlformats.org/officeDocument/2006/relationships/tags" Target="../tags/tag3.xml"/><Relationship Id="rId6" Type="http://schemas.openxmlformats.org/officeDocument/2006/relationships/image" Target="../media/image14.tif"/><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14.tif"/><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6.jpe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5.png"/><Relationship Id="rId3" Type="http://schemas.openxmlformats.org/officeDocument/2006/relationships/image" Target="../media/image38.png"/><Relationship Id="rId7" Type="http://schemas.openxmlformats.org/officeDocument/2006/relationships/image" Target="../media/image40.png"/><Relationship Id="rId12" Type="http://schemas.microsoft.com/office/2007/relationships/hdphoto" Target="../media/hdphoto9.wdp"/><Relationship Id="rId17" Type="http://schemas.openxmlformats.org/officeDocument/2006/relationships/image" Target="../media/image8.png"/><Relationship Id="rId2" Type="http://schemas.openxmlformats.org/officeDocument/2006/relationships/notesSlide" Target="../notesSlides/notesSlide9.xml"/><Relationship Id="rId16" Type="http://schemas.openxmlformats.org/officeDocument/2006/relationships/image" Target="../media/image7.png"/><Relationship Id="rId1" Type="http://schemas.openxmlformats.org/officeDocument/2006/relationships/slideLayout" Target="../slideLayouts/slideLayout30.xml"/><Relationship Id="rId6" Type="http://schemas.microsoft.com/office/2007/relationships/hdphoto" Target="../media/hdphoto6.wdp"/><Relationship Id="rId11" Type="http://schemas.openxmlformats.org/officeDocument/2006/relationships/image" Target="../media/image42.png"/><Relationship Id="rId5" Type="http://schemas.openxmlformats.org/officeDocument/2006/relationships/image" Target="../media/image39.png"/><Relationship Id="rId15" Type="http://schemas.openxmlformats.org/officeDocument/2006/relationships/image" Target="../media/image6.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41.png"/><Relationship Id="rId14" Type="http://schemas.microsoft.com/office/2007/relationships/hdphoto" Target="../media/hdphoto1.wdp"/></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8" Type="http://schemas.microsoft.com/office/2007/relationships/hdphoto" Target="../media/hdphoto12.wdp"/><Relationship Id="rId13" Type="http://schemas.openxmlformats.org/officeDocument/2006/relationships/image" Target="../media/image6.png"/><Relationship Id="rId3" Type="http://schemas.openxmlformats.org/officeDocument/2006/relationships/image" Target="../media/image43.png"/><Relationship Id="rId7" Type="http://schemas.openxmlformats.org/officeDocument/2006/relationships/image" Target="../media/image45.png"/><Relationship Id="rId12" Type="http://schemas.microsoft.com/office/2007/relationships/hdphoto" Target="../media/hdphoto1.wdp"/><Relationship Id="rId2" Type="http://schemas.openxmlformats.org/officeDocument/2006/relationships/notesSlide" Target="../notesSlides/notesSlide11.xml"/><Relationship Id="rId1" Type="http://schemas.openxmlformats.org/officeDocument/2006/relationships/slideLayout" Target="../slideLayouts/slideLayout41.xml"/><Relationship Id="rId6" Type="http://schemas.microsoft.com/office/2007/relationships/hdphoto" Target="../media/hdphoto11.wdp"/><Relationship Id="rId11" Type="http://schemas.openxmlformats.org/officeDocument/2006/relationships/image" Target="../media/image5.png"/><Relationship Id="rId5" Type="http://schemas.openxmlformats.org/officeDocument/2006/relationships/image" Target="../media/image44.png"/><Relationship Id="rId15" Type="http://schemas.openxmlformats.org/officeDocument/2006/relationships/image" Target="../media/image8.png"/><Relationship Id="rId10" Type="http://schemas.microsoft.com/office/2007/relationships/hdphoto" Target="../media/hdphoto8.wdp"/><Relationship Id="rId4" Type="http://schemas.microsoft.com/office/2007/relationships/hdphoto" Target="../media/hdphoto10.wdp"/><Relationship Id="rId9" Type="http://schemas.openxmlformats.org/officeDocument/2006/relationships/image" Target="../media/image41.png"/><Relationship Id="rId14" Type="http://schemas.openxmlformats.org/officeDocument/2006/relationships/image" Target="../media/image7.png"/></Relationships>
</file>

<file path=ppt/slides/_rels/slide3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6.jpeg"/><Relationship Id="rId7"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7.jpe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8.jpg"/><Relationship Id="rId7"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9.jpg"/><Relationship Id="rId1" Type="http://schemas.openxmlformats.org/officeDocument/2006/relationships/slideLayout" Target="../slideLayouts/slideLayout4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線コネクタ 9"/>
          <p:cNvCxnSpPr/>
          <p:nvPr/>
        </p:nvCxnSpPr>
        <p:spPr>
          <a:xfrm>
            <a:off x="4090729" y="2915597"/>
            <a:ext cx="3502901" cy="0"/>
          </a:xfrm>
          <a:prstGeom prst="line">
            <a:avLst/>
          </a:prstGeom>
          <a:noFill/>
          <a:ln w="12700" cap="flat" cmpd="sng" algn="ctr">
            <a:solidFill>
              <a:srgbClr val="3DA4B5"/>
            </a:solidFill>
            <a:prstDash val="solid"/>
          </a:ln>
          <a:effectLst/>
        </p:spPr>
      </p:cxnSp>
      <p:sp>
        <p:nvSpPr>
          <p:cNvPr id="13" name="タイトル 1"/>
          <p:cNvSpPr txBox="1">
            <a:spLocks/>
          </p:cNvSpPr>
          <p:nvPr/>
        </p:nvSpPr>
        <p:spPr>
          <a:xfrm>
            <a:off x="3902529" y="1963759"/>
            <a:ext cx="3805401" cy="351764"/>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224565">
              <a:defRPr/>
            </a:pPr>
            <a:r>
              <a:rPr kumimoji="1" lang="en-US" altLang="ja-JP" sz="3000" spc="0" dirty="0">
                <a:solidFill>
                  <a:srgbClr val="3DA4B5"/>
                </a:solidFill>
                <a:latin typeface="Arial" pitchFamily="34" charset="0"/>
                <a:cs typeface="Arial" pitchFamily="34" charset="0"/>
              </a:rPr>
              <a:t>MEDIA MENGAJAR</a:t>
            </a:r>
            <a:endParaRPr kumimoji="1" lang="ja-JP" altLang="en-US" sz="3000" spc="0" dirty="0">
              <a:solidFill>
                <a:srgbClr val="3DA4B5"/>
              </a:solidFill>
              <a:latin typeface="Arial" pitchFamily="34" charset="0"/>
              <a:cs typeface="Arial" pitchFamily="34" charset="0"/>
            </a:endParaRPr>
          </a:p>
        </p:txBody>
      </p:sp>
      <p:sp>
        <p:nvSpPr>
          <p:cNvPr id="14" name="テキスト プレースホルダー 11"/>
          <p:cNvSpPr txBox="1">
            <a:spLocks/>
          </p:cNvSpPr>
          <p:nvPr/>
        </p:nvSpPr>
        <p:spPr>
          <a:xfrm>
            <a:off x="3964607" y="2409291"/>
            <a:ext cx="3829049" cy="377719"/>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24565">
              <a:buNone/>
              <a:defRPr/>
            </a:pPr>
            <a:r>
              <a:rPr kumimoji="1" lang="en-US" altLang="ja-JP" sz="2400" b="1" dirty="0">
                <a:solidFill>
                  <a:srgbClr val="595959"/>
                </a:solidFill>
                <a:latin typeface="Arial" pitchFamily="34" charset="0"/>
                <a:cs typeface="Arial" pitchFamily="34" charset="0"/>
              </a:rPr>
              <a:t>SEJARAH INDONESIA</a:t>
            </a:r>
            <a:endParaRPr kumimoji="1" lang="ja-JP" altLang="en-US" sz="2400" b="1" dirty="0">
              <a:solidFill>
                <a:srgbClr val="595959"/>
              </a:solidFill>
              <a:latin typeface="Arial" pitchFamily="34" charset="0"/>
              <a:cs typeface="Arial" pitchFamily="34" charset="0"/>
            </a:endParaRPr>
          </a:p>
        </p:txBody>
      </p:sp>
      <p:sp>
        <p:nvSpPr>
          <p:cNvPr id="15" name="Rectangle 14"/>
          <p:cNvSpPr/>
          <p:nvPr/>
        </p:nvSpPr>
        <p:spPr>
          <a:xfrm>
            <a:off x="5322159" y="3001324"/>
            <a:ext cx="1198886" cy="438581"/>
          </a:xfrm>
          <a:prstGeom prst="rect">
            <a:avLst/>
          </a:prstGeom>
        </p:spPr>
        <p:txBody>
          <a:bodyPr wrap="none" lIns="68580" tIns="34290" rIns="68580" bIns="34290">
            <a:spAutoFit/>
          </a:bodyPr>
          <a:lstStyle/>
          <a:p>
            <a:pPr defTabSz="1224565">
              <a:defRPr/>
            </a:pPr>
            <a:r>
              <a:rPr kumimoji="1" lang="en-US" altLang="ja-JP" sz="2400" dirty="0" err="1">
                <a:solidFill>
                  <a:srgbClr val="595959"/>
                </a:solidFill>
                <a:latin typeface="Arial" pitchFamily="34" charset="0"/>
                <a:cs typeface="Arial" pitchFamily="34" charset="0"/>
              </a:rPr>
              <a:t>Kelas</a:t>
            </a:r>
            <a:r>
              <a:rPr kumimoji="1" lang="en-US" altLang="ja-JP" sz="2400" dirty="0">
                <a:solidFill>
                  <a:srgbClr val="595959"/>
                </a:solidFill>
                <a:latin typeface="Arial" pitchFamily="34" charset="0"/>
                <a:cs typeface="Arial" pitchFamily="34" charset="0"/>
              </a:rPr>
              <a:t> X</a:t>
            </a:r>
            <a:endParaRPr kumimoji="1" lang="ja-JP" altLang="en-US" sz="2400" dirty="0">
              <a:solidFill>
                <a:srgbClr val="595959"/>
              </a:solidFill>
              <a:latin typeface="Arial" pitchFamily="34" charset="0"/>
              <a:cs typeface="Arial" pitchFamily="34" charset="0"/>
            </a:endParaRPr>
          </a:p>
        </p:txBody>
      </p:sp>
      <p:grpSp>
        <p:nvGrpSpPr>
          <p:cNvPr id="16" name="Group 15"/>
          <p:cNvGrpSpPr/>
          <p:nvPr/>
        </p:nvGrpSpPr>
        <p:grpSpPr>
          <a:xfrm>
            <a:off x="1685712" y="1049844"/>
            <a:ext cx="2097925" cy="2981692"/>
            <a:chOff x="609601" y="387420"/>
            <a:chExt cx="3048000" cy="3975589"/>
          </a:xfrm>
        </p:grpSpPr>
        <p:sp>
          <p:nvSpPr>
            <p:cNvPr id="17" name="Cube 16"/>
            <p:cNvSpPr/>
            <p:nvPr/>
          </p:nvSpPr>
          <p:spPr>
            <a:xfrm>
              <a:off x="609601" y="387420"/>
              <a:ext cx="3048000" cy="3975588"/>
            </a:xfrm>
            <a:prstGeom prst="cube">
              <a:avLst>
                <a:gd name="adj" fmla="val 3711"/>
              </a:avLst>
            </a:prstGeom>
            <a:solidFill>
              <a:schemeClr val="bg1"/>
            </a:solidFill>
            <a:ln w="25400" cap="flat" cmpd="sng" algn="ctr">
              <a:solidFill>
                <a:schemeClr val="bg1">
                  <a:lumMod val="65000"/>
                </a:schemeClr>
              </a:solidFill>
              <a:prstDash val="solid"/>
            </a:ln>
            <a:effectLst/>
          </p:spPr>
          <p:txBody>
            <a:bodyPr lIns="91432" tIns="45716" rIns="91432" bIns="45716" rtlCol="0" anchor="ctr"/>
            <a:lstStyle/>
            <a:p>
              <a:pPr algn="ctr">
                <a:defRPr/>
              </a:pPr>
              <a:endParaRPr lang="en-US" kern="0">
                <a:solidFill>
                  <a:prstClr val="white"/>
                </a:solidFill>
                <a:latin typeface="Calibri"/>
              </a:endParaRPr>
            </a:p>
          </p:txBody>
        </p:sp>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508055"/>
              <a:ext cx="2925401" cy="3854954"/>
            </a:xfrm>
            <a:prstGeom prst="rect">
              <a:avLst/>
            </a:prstGeom>
            <a:ln w="38100">
              <a:solidFill>
                <a:schemeClr val="bg1">
                  <a:lumMod val="75000"/>
                </a:schemeClr>
              </a:solidFill>
            </a:ln>
            <a:effectLst/>
          </p:spPr>
        </p:pic>
      </p:grpSp>
      <p:sp>
        <p:nvSpPr>
          <p:cNvPr id="19" name="テキスト プレースホルダー 25"/>
          <p:cNvSpPr txBox="1">
            <a:spLocks/>
          </p:cNvSpPr>
          <p:nvPr/>
        </p:nvSpPr>
        <p:spPr>
          <a:xfrm rot="2374563" flipH="1">
            <a:off x="-1934064" y="-1899011"/>
            <a:ext cx="4167587" cy="5198791"/>
          </a:xfrm>
          <a:prstGeom prst="parallelogram">
            <a:avLst>
              <a:gd name="adj" fmla="val 41863"/>
            </a:avLst>
          </a:prstGeom>
          <a:solidFill>
            <a:srgbClr val="00ACE2">
              <a:lumMod val="75000"/>
              <a:alpha val="40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0" name="テキスト プレースホルダー 25"/>
          <p:cNvSpPr txBox="1">
            <a:spLocks/>
          </p:cNvSpPr>
          <p:nvPr/>
        </p:nvSpPr>
        <p:spPr>
          <a:xfrm rot="2374563" flipH="1">
            <a:off x="-4741017" y="-2717700"/>
            <a:ext cx="6737627" cy="5198791"/>
          </a:xfrm>
          <a:prstGeom prst="parallelogram">
            <a:avLst>
              <a:gd name="adj" fmla="val 35022"/>
            </a:avLst>
          </a:prstGeom>
          <a:solidFill>
            <a:srgbClr val="00ACE2">
              <a:lumMod val="75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1" name="テキスト プレースホルダー 25"/>
          <p:cNvSpPr txBox="1">
            <a:spLocks/>
          </p:cNvSpPr>
          <p:nvPr/>
        </p:nvSpPr>
        <p:spPr>
          <a:xfrm rot="3129514" flipH="1">
            <a:off x="6419957" y="3802689"/>
            <a:ext cx="7297935" cy="5395306"/>
          </a:xfrm>
          <a:prstGeom prst="parallelogram">
            <a:avLst>
              <a:gd name="adj" fmla="val 35022"/>
            </a:avLst>
          </a:prstGeom>
          <a:solidFill>
            <a:srgbClr val="00ACE2">
              <a:lumMod val="75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2" name="テキスト プレースホルダー 25"/>
          <p:cNvSpPr txBox="1">
            <a:spLocks/>
          </p:cNvSpPr>
          <p:nvPr/>
        </p:nvSpPr>
        <p:spPr>
          <a:xfrm rot="1610165" flipH="1">
            <a:off x="-8036136" y="-5586124"/>
            <a:ext cx="3390266" cy="6515100"/>
          </a:xfrm>
          <a:prstGeom prst="parallelogram">
            <a:avLst>
              <a:gd name="adj" fmla="val 67559"/>
            </a:avLst>
          </a:prstGeom>
          <a:solidFill>
            <a:sysClr val="window" lastClr="FFFFFF">
              <a:alpha val="30000"/>
            </a:sys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3" name="テキスト プレースホルダー 25"/>
          <p:cNvSpPr txBox="1">
            <a:spLocks/>
          </p:cNvSpPr>
          <p:nvPr/>
        </p:nvSpPr>
        <p:spPr>
          <a:xfrm rot="2374563" flipH="1">
            <a:off x="-8951834" y="-2717699"/>
            <a:ext cx="2250711" cy="4981074"/>
          </a:xfrm>
          <a:prstGeom prst="parallelogram">
            <a:avLst>
              <a:gd name="adj" fmla="val 77247"/>
            </a:avLst>
          </a:prstGeom>
          <a:solidFill>
            <a:sysClr val="window" lastClr="FFFFFF">
              <a:alpha val="30000"/>
            </a:sys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25" name="テキスト プレースホルダー 25"/>
          <p:cNvSpPr txBox="1">
            <a:spLocks/>
          </p:cNvSpPr>
          <p:nvPr/>
        </p:nvSpPr>
        <p:spPr>
          <a:xfrm rot="3155922" flipH="1">
            <a:off x="6856308" y="2246823"/>
            <a:ext cx="4167587" cy="5198791"/>
          </a:xfrm>
          <a:prstGeom prst="parallelogram">
            <a:avLst>
              <a:gd name="adj" fmla="val 41863"/>
            </a:avLst>
          </a:prstGeom>
          <a:solidFill>
            <a:srgbClr val="00ACE2">
              <a:lumMod val="75000"/>
              <a:alpha val="40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Tree>
    <p:extLst>
      <p:ext uri="{BB962C8B-B14F-4D97-AF65-F5344CB8AC3E}">
        <p14:creationId xmlns:p14="http://schemas.microsoft.com/office/powerpoint/2010/main" val="668837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1+#ppt_w/2"/>
                                          </p:val>
                                        </p:tav>
                                        <p:tav tm="100000">
                                          <p:val>
                                            <p:strVal val="#ppt_x"/>
                                          </p:val>
                                        </p:tav>
                                      </p:tavLst>
                                    </p:anim>
                                    <p:anim calcmode="lin" valueType="num">
                                      <p:cBhvr additive="base">
                                        <p:cTn id="12" dur="10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2000" fill="hold"/>
                                        <p:tgtEl>
                                          <p:spTgt spid="25"/>
                                        </p:tgtEl>
                                        <p:attrNameLst>
                                          <p:attrName>ppt_x</p:attrName>
                                        </p:attrNameLst>
                                      </p:cBhvr>
                                      <p:tavLst>
                                        <p:tav tm="0">
                                          <p:val>
                                            <p:strVal val="1+#ppt_w/2"/>
                                          </p:val>
                                        </p:tav>
                                        <p:tav tm="100000">
                                          <p:val>
                                            <p:strVal val="#ppt_x"/>
                                          </p:val>
                                        </p:tav>
                                      </p:tavLst>
                                    </p:anim>
                                    <p:anim calcmode="lin" valueType="num">
                                      <p:cBhvr additive="base">
                                        <p:cTn id="16" dur="20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accel="100000" fill="hold" grpId="0"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1+#ppt_w/2"/>
                                          </p:val>
                                        </p:tav>
                                        <p:tav tm="100000">
                                          <p:val>
                                            <p:strVal val="#ppt_x"/>
                                          </p:val>
                                        </p:tav>
                                      </p:tavLst>
                                    </p:anim>
                                    <p:anim calcmode="lin" valueType="num">
                                      <p:cBhvr additive="base">
                                        <p:cTn id="20" dur="75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accel="100000" fill="hold" grpId="0" nodeType="withEffect">
                                  <p:stCondLst>
                                    <p:cond delay="25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750" fill="hold"/>
                                        <p:tgtEl>
                                          <p:spTgt spid="22"/>
                                        </p:tgtEl>
                                        <p:attrNameLst>
                                          <p:attrName>ppt_x</p:attrName>
                                        </p:attrNameLst>
                                      </p:cBhvr>
                                      <p:tavLst>
                                        <p:tav tm="0">
                                          <p:val>
                                            <p:strVal val="1+#ppt_w/2"/>
                                          </p:val>
                                        </p:tav>
                                        <p:tav tm="100000">
                                          <p:val>
                                            <p:strVal val="#ppt_x"/>
                                          </p:val>
                                        </p:tav>
                                      </p:tavLst>
                                    </p:anim>
                                    <p:anim calcmode="lin" valueType="num">
                                      <p:cBhvr additive="base">
                                        <p:cTn id="24" dur="75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2000" fill="hold"/>
                                        <p:tgtEl>
                                          <p:spTgt spid="19"/>
                                        </p:tgtEl>
                                        <p:attrNameLst>
                                          <p:attrName>ppt_x</p:attrName>
                                        </p:attrNameLst>
                                      </p:cBhvr>
                                      <p:tavLst>
                                        <p:tav tm="0">
                                          <p:val>
                                            <p:strVal val="0-#ppt_w/2"/>
                                          </p:val>
                                        </p:tav>
                                        <p:tav tm="100000">
                                          <p:val>
                                            <p:strVal val="#ppt_x"/>
                                          </p:val>
                                        </p:tav>
                                      </p:tavLst>
                                    </p:anim>
                                    <p:anim calcmode="lin" valueType="num">
                                      <p:cBhvr additive="base">
                                        <p:cTn id="28" dur="20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1" decel="100000" fill="hold" grpId="0" nodeType="withEffect">
                                  <p:stCondLst>
                                    <p:cond delay="0"/>
                                  </p:stCondLst>
                                  <p:iterate type="wd">
                                    <p:tmPct val="10000"/>
                                  </p:iterate>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1000" fill="hold"/>
                                        <p:tgtEl>
                                          <p:spTgt spid="13"/>
                                        </p:tgtEl>
                                        <p:attrNameLst>
                                          <p:attrName>ppt_x</p:attrName>
                                        </p:attrNameLst>
                                      </p:cBhvr>
                                      <p:tavLst>
                                        <p:tav tm="0">
                                          <p:val>
                                            <p:strVal val="#ppt_x"/>
                                          </p:val>
                                        </p:tav>
                                        <p:tav tm="100000">
                                          <p:val>
                                            <p:strVal val="#ppt_x"/>
                                          </p:val>
                                        </p:tav>
                                      </p:tavLst>
                                    </p:anim>
                                    <p:anim calcmode="lin" valueType="num">
                                      <p:cBhvr additive="base">
                                        <p:cTn id="37" dur="1000" fill="hold"/>
                                        <p:tgtEl>
                                          <p:spTgt spid="13"/>
                                        </p:tgtEl>
                                        <p:attrNameLst>
                                          <p:attrName>ppt_y</p:attrName>
                                        </p:attrNameLst>
                                      </p:cBhvr>
                                      <p:tavLst>
                                        <p:tav tm="0">
                                          <p:val>
                                            <p:strVal val="0-#ppt_h/2"/>
                                          </p:val>
                                        </p:tav>
                                        <p:tav tm="100000">
                                          <p:val>
                                            <p:strVal val="#ppt_y"/>
                                          </p:val>
                                        </p:tav>
                                      </p:tavLst>
                                    </p:anim>
                                  </p:childTnLst>
                                </p:cTn>
                              </p:par>
                              <p:par>
                                <p:cTn id="38" presetID="2" presetClass="entr" presetSubtype="2" decel="100000" fill="hold" grpId="0" nodeType="withEffect">
                                  <p:stCondLst>
                                    <p:cond delay="250"/>
                                  </p:stCondLst>
                                  <p:iterate type="wd">
                                    <p:tmPct val="10000"/>
                                  </p:iterate>
                                  <p:childTnLst>
                                    <p:set>
                                      <p:cBhvr>
                                        <p:cTn id="39" dur="1" fill="hold">
                                          <p:stCondLst>
                                            <p:cond delay="0"/>
                                          </p:stCondLst>
                                        </p:cTn>
                                        <p:tgtEl>
                                          <p:spTgt spid="14">
                                            <p:txEl>
                                              <p:pRg st="0" end="0"/>
                                            </p:txEl>
                                          </p:spTgt>
                                        </p:tgtEl>
                                        <p:attrNameLst>
                                          <p:attrName>style.visibility</p:attrName>
                                        </p:attrNameLst>
                                      </p:cBhvr>
                                      <p:to>
                                        <p:strVal val="visible"/>
                                      </p:to>
                                    </p:set>
                                    <p:anim calcmode="lin" valueType="num">
                                      <p:cBhvr additive="base">
                                        <p:cTn id="40" dur="10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41" dur="10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par>
                          <p:cTn id="42" fill="hold">
                            <p:stCondLst>
                              <p:cond delay="3850"/>
                            </p:stCondLst>
                            <p:childTnLst>
                              <p:par>
                                <p:cTn id="43" presetID="16" presetClass="entr" presetSubtype="37"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outVertical)">
                                      <p:cBhvr>
                                        <p:cTn id="45" dur="1000"/>
                                        <p:tgtEl>
                                          <p:spTgt spid="12"/>
                                        </p:tgtEl>
                                      </p:cBhvr>
                                    </p:animEffect>
                                  </p:childTnLst>
                                </p:cTn>
                              </p:par>
                              <p:par>
                                <p:cTn id="46" presetID="53" presetClass="entr" presetSubtype="16" fill="hold" grpId="0" nodeType="withEffect">
                                  <p:stCondLst>
                                    <p:cond delay="250"/>
                                  </p:stCondLst>
                                  <p:childTnLst>
                                    <p:set>
                                      <p:cBhvr>
                                        <p:cTn id="47" dur="1" fill="hold">
                                          <p:stCondLst>
                                            <p:cond delay="0"/>
                                          </p:stCondLst>
                                        </p:cTn>
                                        <p:tgtEl>
                                          <p:spTgt spid="15"/>
                                        </p:tgtEl>
                                        <p:attrNameLst>
                                          <p:attrName>style.visibility</p:attrName>
                                        </p:attrNameLst>
                                      </p:cBhvr>
                                      <p:to>
                                        <p:strVal val="visible"/>
                                      </p:to>
                                    </p:set>
                                    <p:anim calcmode="lin" valueType="num">
                                      <p:cBhvr>
                                        <p:cTn id="48" dur="1000" fill="hold"/>
                                        <p:tgtEl>
                                          <p:spTgt spid="15"/>
                                        </p:tgtEl>
                                        <p:attrNameLst>
                                          <p:attrName>ppt_w</p:attrName>
                                        </p:attrNameLst>
                                      </p:cBhvr>
                                      <p:tavLst>
                                        <p:tav tm="0">
                                          <p:val>
                                            <p:fltVal val="0"/>
                                          </p:val>
                                        </p:tav>
                                        <p:tav tm="100000">
                                          <p:val>
                                            <p:strVal val="#ppt_w"/>
                                          </p:val>
                                        </p:tav>
                                      </p:tavLst>
                                    </p:anim>
                                    <p:anim calcmode="lin" valueType="num">
                                      <p:cBhvr>
                                        <p:cTn id="49" dur="1000" fill="hold"/>
                                        <p:tgtEl>
                                          <p:spTgt spid="15"/>
                                        </p:tgtEl>
                                        <p:attrNameLst>
                                          <p:attrName>ppt_h</p:attrName>
                                        </p:attrNameLst>
                                      </p:cBhvr>
                                      <p:tavLst>
                                        <p:tav tm="0">
                                          <p:val>
                                            <p:fltVal val="0"/>
                                          </p:val>
                                        </p:tav>
                                        <p:tav tm="100000">
                                          <p:val>
                                            <p:strVal val="#ppt_h"/>
                                          </p:val>
                                        </p:tav>
                                      </p:tavLst>
                                    </p:anim>
                                    <p:animEffect transition="in" filter="fade">
                                      <p:cBhvr>
                                        <p:cTn id="5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p:bldP spid="19" grpId="0" animBg="1">
        <p:tmplLst>
          <p:tmpl>
            <p:tnLst>
              <p:par>
                <p:cTn presetID="2" presetClass="entr" presetSubtype="8" decel="100000" fill="hold" nodeType="withEffect">
                  <p:stCondLst>
                    <p:cond delay="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2000" fill="hold"/>
                        <p:tgtEl>
                          <p:spTgt spid="19"/>
                        </p:tgtEl>
                        <p:attrNameLst>
                          <p:attrName>ppt_x</p:attrName>
                        </p:attrNameLst>
                      </p:cBhvr>
                      <p:tavLst>
                        <p:tav tm="0">
                          <p:val>
                            <p:strVal val="0-#ppt_w/2"/>
                          </p:val>
                        </p:tav>
                        <p:tav tm="100000">
                          <p:val>
                            <p:strVal val="#ppt_x"/>
                          </p:val>
                        </p:tav>
                      </p:tavLst>
                    </p:anim>
                    <p:anim calcmode="lin" valueType="num">
                      <p:cBhvr additive="base">
                        <p:cTn dur="2000" fill="hold"/>
                        <p:tgtEl>
                          <p:spTgt spid="19"/>
                        </p:tgtEl>
                        <p:attrNameLst>
                          <p:attrName>ppt_y</p:attrName>
                        </p:attrNameLst>
                      </p:cBhvr>
                      <p:tavLst>
                        <p:tav tm="0">
                          <p:val>
                            <p:strVal val="#ppt_y"/>
                          </p:val>
                        </p:tav>
                        <p:tav tm="100000">
                          <p:val>
                            <p:strVal val="#ppt_y"/>
                          </p:val>
                        </p:tav>
                      </p:tavLst>
                    </p:anim>
                  </p:childTnLst>
                </p:cTn>
              </p:par>
            </p:tnLst>
          </p:tmpl>
        </p:tmplLst>
      </p:bldP>
      <p:bldP spid="20" grpId="0" animBg="1">
        <p:tmplLst>
          <p:tmpl>
            <p:tnLst>
              <p:par>
                <p:cTn presetID="2" presetClass="entr" presetSubtype="8" decel="10000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1000" fill="hold"/>
                        <p:tgtEl>
                          <p:spTgt spid="20"/>
                        </p:tgtEl>
                        <p:attrNameLst>
                          <p:attrName>ppt_x</p:attrName>
                        </p:attrNameLst>
                      </p:cBhvr>
                      <p:tavLst>
                        <p:tav tm="0">
                          <p:val>
                            <p:strVal val="0-#ppt_w/2"/>
                          </p:val>
                        </p:tav>
                        <p:tav tm="100000">
                          <p:val>
                            <p:strVal val="#ppt_x"/>
                          </p:val>
                        </p:tav>
                      </p:tavLst>
                    </p:anim>
                    <p:anim calcmode="lin" valueType="num">
                      <p:cBhvr additive="base">
                        <p:cTn dur="1000" fill="hold"/>
                        <p:tgtEl>
                          <p:spTgt spid="20"/>
                        </p:tgtEl>
                        <p:attrNameLst>
                          <p:attrName>ppt_y</p:attrName>
                        </p:attrNameLst>
                      </p:cBhvr>
                      <p:tavLst>
                        <p:tav tm="0">
                          <p:val>
                            <p:strVal val="#ppt_y"/>
                          </p:val>
                        </p:tav>
                        <p:tav tm="100000">
                          <p:val>
                            <p:strVal val="#ppt_y"/>
                          </p:val>
                        </p:tav>
                      </p:tavLst>
                    </p:anim>
                  </p:childTnLst>
                </p:cTn>
              </p:par>
            </p:tnLst>
          </p:tmpl>
        </p:tmplLst>
      </p:bldP>
      <p:bldP spid="21" grpId="0" animBg="1">
        <p:tmplLst>
          <p:tmpl>
            <p:tnLst>
              <p:par>
                <p:cTn presetID="2" presetClass="entr" presetSubtype="2"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1000" fill="hold"/>
                        <p:tgtEl>
                          <p:spTgt spid="21"/>
                        </p:tgtEl>
                        <p:attrNameLst>
                          <p:attrName>ppt_x</p:attrName>
                        </p:attrNameLst>
                      </p:cBhvr>
                      <p:tavLst>
                        <p:tav tm="0">
                          <p:val>
                            <p:strVal val="1+#ppt_w/2"/>
                          </p:val>
                        </p:tav>
                        <p:tav tm="100000">
                          <p:val>
                            <p:strVal val="#ppt_x"/>
                          </p:val>
                        </p:tav>
                      </p:tavLst>
                    </p:anim>
                    <p:anim calcmode="lin" valueType="num">
                      <p:cBhvr additive="base">
                        <p:cTn dur="1000" fill="hold"/>
                        <p:tgtEl>
                          <p:spTgt spid="21"/>
                        </p:tgtEl>
                        <p:attrNameLst>
                          <p:attrName>ppt_y</p:attrName>
                        </p:attrNameLst>
                      </p:cBhvr>
                      <p:tavLst>
                        <p:tav tm="0">
                          <p:val>
                            <p:strVal val="#ppt_y"/>
                          </p:val>
                        </p:tav>
                        <p:tav tm="100000">
                          <p:val>
                            <p:strVal val="#ppt_y"/>
                          </p:val>
                        </p:tav>
                      </p:tavLst>
                    </p:anim>
                  </p:childTnLst>
                </p:cTn>
              </p:par>
            </p:tnLst>
          </p:tmpl>
        </p:tmplLst>
      </p:bldP>
      <p:bldP spid="22" grpId="0" animBg="1">
        <p:tmplLst>
          <p:tmpl>
            <p:tnLst>
              <p:par>
                <p:cTn presetID="2" presetClass="entr" presetSubtype="2" accel="100000"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1+#ppt_w/2"/>
                          </p:val>
                        </p:tav>
                        <p:tav tm="100000">
                          <p:val>
                            <p:strVal val="#ppt_x"/>
                          </p:val>
                        </p:tav>
                      </p:tavLst>
                    </p:anim>
                    <p:anim calcmode="lin" valueType="num">
                      <p:cBhvr additive="base">
                        <p:cTn dur="750" fill="hold"/>
                        <p:tgtEl>
                          <p:spTgt spid="22"/>
                        </p:tgtEl>
                        <p:attrNameLst>
                          <p:attrName>ppt_y</p:attrName>
                        </p:attrNameLst>
                      </p:cBhvr>
                      <p:tavLst>
                        <p:tav tm="0">
                          <p:val>
                            <p:strVal val="#ppt_y"/>
                          </p:val>
                        </p:tav>
                        <p:tav tm="100000">
                          <p:val>
                            <p:strVal val="#ppt_y"/>
                          </p:val>
                        </p:tav>
                      </p:tavLst>
                    </p:anim>
                  </p:childTnLst>
                </p:cTn>
              </p:par>
            </p:tnLst>
          </p:tmpl>
        </p:tmplLst>
      </p:bldP>
      <p:bldP spid="23" grpId="0" animBg="1">
        <p:tmplLst>
          <p:tmpl>
            <p:tnLst>
              <p:par>
                <p:cTn presetID="2" presetClass="entr" presetSubtype="2" accel="100000" fill="hold" nodeType="withEffect">
                  <p:stCondLst>
                    <p:cond delay="25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1+#ppt_w/2"/>
                          </p:val>
                        </p:tav>
                        <p:tav tm="100000">
                          <p:val>
                            <p:strVal val="#ppt_x"/>
                          </p:val>
                        </p:tav>
                      </p:tavLst>
                    </p:anim>
                    <p:anim calcmode="lin" valueType="num">
                      <p:cBhvr additive="base">
                        <p:cTn dur="750" fill="hold"/>
                        <p:tgtEl>
                          <p:spTgt spid="23"/>
                        </p:tgtEl>
                        <p:attrNameLst>
                          <p:attrName>ppt_y</p:attrName>
                        </p:attrNameLst>
                      </p:cBhvr>
                      <p:tavLst>
                        <p:tav tm="0">
                          <p:val>
                            <p:strVal val="#ppt_y"/>
                          </p:val>
                        </p:tav>
                        <p:tav tm="100000">
                          <p:val>
                            <p:strVal val="#ppt_y"/>
                          </p:val>
                        </p:tav>
                      </p:tavLst>
                    </p:anim>
                  </p:childTnLst>
                </p:cTn>
              </p:par>
            </p:tnLst>
          </p:tmpl>
        </p:tmplLst>
      </p:bldP>
      <p:bldP spid="25" grpId="0" animBg="1">
        <p:tmplLst>
          <p:tmpl>
            <p:tnLst>
              <p:par>
                <p:cTn presetID="2" presetClass="entr" presetSubtype="8" decel="100000" fill="hold" nodeType="withEffect">
                  <p:stCondLst>
                    <p:cond delay="50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2000" fill="hold"/>
                        <p:tgtEl>
                          <p:spTgt spid="25"/>
                        </p:tgtEl>
                        <p:attrNameLst>
                          <p:attrName>ppt_x</p:attrName>
                        </p:attrNameLst>
                      </p:cBhvr>
                      <p:tavLst>
                        <p:tav tm="0">
                          <p:val>
                            <p:strVal val="0-#ppt_w/2"/>
                          </p:val>
                        </p:tav>
                        <p:tav tm="100000">
                          <p:val>
                            <p:strVal val="#ppt_x"/>
                          </p:val>
                        </p:tav>
                      </p:tavLst>
                    </p:anim>
                    <p:anim calcmode="lin" valueType="num">
                      <p:cBhvr additive="base">
                        <p:cTn dur="2000" fill="hold"/>
                        <p:tgtEl>
                          <p:spTgt spid="25"/>
                        </p:tgtEl>
                        <p:attrNameLst>
                          <p:attrName>ppt_y</p:attrName>
                        </p:attrNameLst>
                      </p:cBhvr>
                      <p:tavLst>
                        <p:tav tm="0">
                          <p:val>
                            <p:strVal val="#ppt_y"/>
                          </p:val>
                        </p:tav>
                        <p:tav tm="100000">
                          <p:val>
                            <p:strVal val="#ppt_y"/>
                          </p:val>
                        </p:tav>
                      </p:tavLst>
                    </p:anim>
                  </p:childTnLst>
                </p:cTn>
              </p:par>
            </p:tnLst>
          </p:tmpl>
        </p:tmplLst>
      </p:b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5"/>
          <p:cNvSpPr/>
          <p:nvPr/>
        </p:nvSpPr>
        <p:spPr>
          <a:xfrm>
            <a:off x="0" y="1"/>
            <a:ext cx="3886200" cy="514349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sz="1800">
              <a:solidFill>
                <a:prstClr val="white"/>
              </a:solidFill>
            </a:endParaRPr>
          </a:p>
        </p:txBody>
      </p:sp>
      <p:sp>
        <p:nvSpPr>
          <p:cNvPr id="6" name="テキスト プレースホルダー 6"/>
          <p:cNvSpPr txBox="1">
            <a:spLocks/>
          </p:cNvSpPr>
          <p:nvPr/>
        </p:nvSpPr>
        <p:spPr>
          <a:xfrm>
            <a:off x="152399" y="854242"/>
            <a:ext cx="3548313" cy="3546308"/>
          </a:xfrm>
          <a:prstGeom prst="rect">
            <a:avLst/>
          </a:prstGeom>
        </p:spPr>
        <p:txBody>
          <a:bodyPr vert="horz" lIns="163275" tIns="81638" rIns="163275" bIns="81638"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2000" b="0" i="0" u="none" kern="1200" baseline="0">
                <a:solidFill>
                  <a:schemeClr val="bg1"/>
                </a:solidFill>
                <a:latin typeface="+mn-lt"/>
                <a:ea typeface="+mn-ea"/>
                <a:cs typeface="Open Sans Light" panose="020B0306030504020204" pitchFamily="34" charset="0"/>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l">
              <a:lnSpc>
                <a:spcPct val="100000"/>
              </a:lnSpc>
            </a:pPr>
            <a:r>
              <a:rPr lang="en-US" altLang="ja-JP" b="1" i="1" dirty="0" err="1" smtClean="0">
                <a:solidFill>
                  <a:sysClr val="window" lastClr="FFFFFF"/>
                </a:solidFill>
                <a:latin typeface="Arial" panose="020B0604020202020204" pitchFamily="34" charset="0"/>
                <a:cs typeface="Arial" panose="020B0604020202020204" pitchFamily="34" charset="0"/>
              </a:rPr>
              <a:t>Meganthropus</a:t>
            </a:r>
            <a:r>
              <a:rPr lang="en-US" altLang="ja-JP" b="1" i="1" dirty="0" smtClean="0">
                <a:solidFill>
                  <a:sysClr val="window" lastClr="FFFFFF"/>
                </a:solidFill>
                <a:latin typeface="Arial" panose="020B0604020202020204" pitchFamily="34" charset="0"/>
                <a:cs typeface="Arial" panose="020B0604020202020204" pitchFamily="34" charset="0"/>
              </a:rPr>
              <a:t> </a:t>
            </a:r>
            <a:r>
              <a:rPr lang="en-US" altLang="ja-JP" b="1" dirty="0" err="1">
                <a:solidFill>
                  <a:sysClr val="window" lastClr="FFFFFF"/>
                </a:solidFill>
                <a:latin typeface="Arial" panose="020B0604020202020204" pitchFamily="34" charset="0"/>
                <a:cs typeface="Arial" panose="020B0604020202020204" pitchFamily="34" charset="0"/>
              </a:rPr>
              <a:t>adalah</a:t>
            </a:r>
            <a:r>
              <a:rPr lang="en-US" altLang="ja-JP" b="1" dirty="0">
                <a:solidFill>
                  <a:sysClr val="window" lastClr="FFFFFF"/>
                </a:solidFill>
                <a:latin typeface="Arial" panose="020B0604020202020204" pitchFamily="34" charset="0"/>
                <a:cs typeface="Arial" panose="020B0604020202020204" pitchFamily="34" charset="0"/>
              </a:rPr>
              <a:t> </a:t>
            </a:r>
            <a:r>
              <a:rPr lang="en-US" altLang="ja-JP" b="1" dirty="0" err="1">
                <a:solidFill>
                  <a:sysClr val="window" lastClr="FFFFFF"/>
                </a:solidFill>
                <a:latin typeface="Arial" panose="020B0604020202020204" pitchFamily="34" charset="0"/>
                <a:cs typeface="Arial" panose="020B0604020202020204" pitchFamily="34" charset="0"/>
              </a:rPr>
              <a:t>nama</a:t>
            </a:r>
            <a:r>
              <a:rPr lang="en-US" altLang="ja-JP" b="1" dirty="0">
                <a:solidFill>
                  <a:sysClr val="window" lastClr="FFFFFF"/>
                </a:solidFill>
                <a:latin typeface="Arial" panose="020B0604020202020204" pitchFamily="34" charset="0"/>
                <a:cs typeface="Arial" panose="020B0604020202020204" pitchFamily="34" charset="0"/>
              </a:rPr>
              <a:t> yang </a:t>
            </a:r>
            <a:r>
              <a:rPr lang="en-US" altLang="ja-JP" b="1" dirty="0" err="1">
                <a:solidFill>
                  <a:sysClr val="window" lastClr="FFFFFF"/>
                </a:solidFill>
                <a:latin typeface="Arial" panose="020B0604020202020204" pitchFamily="34" charset="0"/>
                <a:cs typeface="Arial" panose="020B0604020202020204" pitchFamily="34" charset="0"/>
              </a:rPr>
              <a:t>umum</a:t>
            </a:r>
            <a:r>
              <a:rPr lang="en-US" altLang="ja-JP" b="1" dirty="0">
                <a:solidFill>
                  <a:sysClr val="window" lastClr="FFFFFF"/>
                </a:solidFill>
                <a:latin typeface="Arial" panose="020B0604020202020204" pitchFamily="34" charset="0"/>
                <a:cs typeface="Arial" panose="020B0604020202020204" pitchFamily="34" charset="0"/>
              </a:rPr>
              <a:t> </a:t>
            </a:r>
            <a:r>
              <a:rPr lang="en-US" altLang="ja-JP" b="1" dirty="0" err="1">
                <a:solidFill>
                  <a:sysClr val="window" lastClr="FFFFFF"/>
                </a:solidFill>
                <a:latin typeface="Arial" panose="020B0604020202020204" pitchFamily="34" charset="0"/>
                <a:cs typeface="Arial" panose="020B0604020202020204" pitchFamily="34" charset="0"/>
              </a:rPr>
              <a:t>untuk</a:t>
            </a:r>
            <a:r>
              <a:rPr lang="en-US" altLang="ja-JP" b="1" dirty="0">
                <a:solidFill>
                  <a:sysClr val="window" lastClr="FFFFFF"/>
                </a:solidFill>
                <a:latin typeface="Arial" panose="020B0604020202020204" pitchFamily="34" charset="0"/>
                <a:cs typeface="Arial" panose="020B0604020202020204" pitchFamily="34" charset="0"/>
              </a:rPr>
              <a:t> </a:t>
            </a:r>
            <a:r>
              <a:rPr lang="en-US" altLang="ja-JP" b="1" dirty="0" err="1" smtClean="0">
                <a:solidFill>
                  <a:sysClr val="window" lastClr="FFFFFF"/>
                </a:solidFill>
                <a:latin typeface="Arial" panose="020B0604020202020204" pitchFamily="34" charset="0"/>
                <a:cs typeface="Arial" panose="020B0604020202020204" pitchFamily="34" charset="0"/>
              </a:rPr>
              <a:t>fosil-fosil</a:t>
            </a:r>
            <a:r>
              <a:rPr lang="id-ID" altLang="ja-JP" b="1" dirty="0" smtClean="0">
                <a:solidFill>
                  <a:sysClr val="window" lastClr="FFFFFF"/>
                </a:solidFill>
                <a:latin typeface="Arial" panose="020B0604020202020204" pitchFamily="34" charset="0"/>
                <a:cs typeface="Arial" panose="020B0604020202020204" pitchFamily="34" charset="0"/>
              </a:rPr>
              <a:t> </a:t>
            </a:r>
            <a:r>
              <a:rPr lang="en-US" altLang="ja-JP" b="1" dirty="0" smtClean="0">
                <a:solidFill>
                  <a:sysClr val="window" lastClr="FFFFFF"/>
                </a:solidFill>
                <a:latin typeface="Arial" panose="020B0604020202020204" pitchFamily="34" charset="0"/>
                <a:cs typeface="Arial" panose="020B0604020202020204" pitchFamily="34" charset="0"/>
              </a:rPr>
              <a:t>geraham </a:t>
            </a:r>
            <a:r>
              <a:rPr lang="en-US" altLang="ja-JP" b="1" dirty="0">
                <a:solidFill>
                  <a:sysClr val="window" lastClr="FFFFFF"/>
                </a:solidFill>
                <a:latin typeface="Arial" panose="020B0604020202020204" pitchFamily="34" charset="0"/>
                <a:cs typeface="Arial" panose="020B0604020202020204" pitchFamily="34" charset="0"/>
              </a:rPr>
              <a:t>dan tengkorak berukuran besar yang ditemukan di Sangiran, Jawa Tengah. </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038599" y="1047750"/>
            <a:ext cx="5029200" cy="3352800"/>
          </a:xfrm>
          <a:prstGeom prst="rect">
            <a:avLst/>
          </a:prstGeom>
          <a:ln>
            <a:noFill/>
          </a:ln>
          <a:effectLst>
            <a:softEdge rad="112500"/>
          </a:effectLst>
        </p:spPr>
      </p:pic>
      <p:sp>
        <p:nvSpPr>
          <p:cNvPr id="9" name="正方形/長方形 5"/>
          <p:cNvSpPr/>
          <p:nvPr/>
        </p:nvSpPr>
        <p:spPr>
          <a:xfrm>
            <a:off x="6136573" y="2466850"/>
            <a:ext cx="1219200" cy="5334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kumimoji="1" lang="en-US" altLang="ja-JP" sz="1200" b="1" dirty="0" err="1">
                <a:solidFill>
                  <a:prstClr val="white"/>
                </a:solidFill>
              </a:rPr>
              <a:t>Keluarga</a:t>
            </a:r>
            <a:r>
              <a:rPr kumimoji="1" lang="en-US" altLang="ja-JP" sz="1200" b="1" dirty="0">
                <a:solidFill>
                  <a:prstClr val="white"/>
                </a:solidFill>
              </a:rPr>
              <a:t> </a:t>
            </a:r>
            <a:r>
              <a:rPr kumimoji="1" lang="en-US" altLang="ja-JP" sz="1200" b="1" i="1" dirty="0" err="1" smtClean="0">
                <a:solidFill>
                  <a:prstClr val="white"/>
                </a:solidFill>
              </a:rPr>
              <a:t>Meganthropus</a:t>
            </a:r>
            <a:endParaRPr kumimoji="1" lang="en-US" altLang="ja-JP" sz="1200" b="1" i="1" dirty="0">
              <a:solidFill>
                <a:prstClr val="white"/>
              </a:solidFill>
            </a:endParaRPr>
          </a:p>
        </p:txBody>
      </p:sp>
      <p:sp>
        <p:nvSpPr>
          <p:cNvPr id="2" name="Rectangle 1"/>
          <p:cNvSpPr/>
          <p:nvPr/>
        </p:nvSpPr>
        <p:spPr>
          <a:xfrm>
            <a:off x="303308" y="1731519"/>
            <a:ext cx="3129516" cy="1015663"/>
          </a:xfrm>
          <a:prstGeom prst="rect">
            <a:avLst/>
          </a:prstGeom>
        </p:spPr>
        <p:txBody>
          <a:bodyPr wrap="square">
            <a:spAutoFit/>
          </a:bodyPr>
          <a:lstStyle/>
          <a:p>
            <a:r>
              <a:rPr lang="en-US" altLang="ja-JP" sz="2000" b="1" dirty="0">
                <a:solidFill>
                  <a:sysClr val="window" lastClr="FFFFFF"/>
                </a:solidFill>
                <a:latin typeface="Arial" panose="020B0604020202020204" pitchFamily="34" charset="0"/>
                <a:cs typeface="Arial" panose="020B0604020202020204" pitchFamily="34" charset="0"/>
              </a:rPr>
              <a:t>Namun, kini nama</a:t>
            </a:r>
            <a:r>
              <a:rPr lang="id-ID" altLang="ja-JP" sz="2000" b="1" dirty="0">
                <a:solidFill>
                  <a:sysClr val="window" lastClr="FFFFFF"/>
                </a:solidFill>
                <a:latin typeface="Arial" panose="020B0604020202020204" pitchFamily="34" charset="0"/>
                <a:cs typeface="Arial" panose="020B0604020202020204" pitchFamily="34" charset="0"/>
              </a:rPr>
              <a:t> </a:t>
            </a:r>
            <a:r>
              <a:rPr lang="en-US" altLang="ja-JP" sz="2000" b="1" dirty="0">
                <a:solidFill>
                  <a:sysClr val="window" lastClr="FFFFFF"/>
                </a:solidFill>
                <a:latin typeface="Arial" panose="020B0604020202020204" pitchFamily="34" charset="0"/>
                <a:cs typeface="Arial" panose="020B0604020202020204" pitchFamily="34" charset="0"/>
              </a:rPr>
              <a:t>genus </a:t>
            </a:r>
            <a:r>
              <a:rPr lang="en-US" altLang="ja-JP" sz="2000" b="1" i="1" dirty="0" err="1">
                <a:solidFill>
                  <a:sysClr val="window" lastClr="FFFFFF"/>
                </a:solidFill>
                <a:latin typeface="Arial" panose="020B0604020202020204" pitchFamily="34" charset="0"/>
                <a:cs typeface="Arial" panose="020B0604020202020204" pitchFamily="34" charset="0"/>
              </a:rPr>
              <a:t>Meganthropus</a:t>
            </a:r>
            <a:r>
              <a:rPr lang="en-US" altLang="ja-JP" sz="2000" b="1" dirty="0">
                <a:solidFill>
                  <a:sysClr val="window" lastClr="FFFFFF"/>
                </a:solidFill>
                <a:latin typeface="Arial" panose="020B0604020202020204" pitchFamily="34" charset="0"/>
                <a:cs typeface="Arial" panose="020B0604020202020204" pitchFamily="34" charset="0"/>
              </a:rPr>
              <a:t> dipandang keliru. </a:t>
            </a:r>
          </a:p>
        </p:txBody>
      </p:sp>
      <p:sp>
        <p:nvSpPr>
          <p:cNvPr id="3" name="Rectangle 2"/>
          <p:cNvSpPr/>
          <p:nvPr/>
        </p:nvSpPr>
        <p:spPr>
          <a:xfrm>
            <a:off x="200526" y="1660296"/>
            <a:ext cx="3232298" cy="2246769"/>
          </a:xfrm>
          <a:prstGeom prst="rect">
            <a:avLst/>
          </a:prstGeom>
        </p:spPr>
        <p:txBody>
          <a:bodyPr wrap="square">
            <a:spAutoFit/>
          </a:bodyPr>
          <a:lstStyle/>
          <a:p>
            <a:r>
              <a:rPr lang="en-US" altLang="ja-JP" sz="2000" b="1" dirty="0">
                <a:solidFill>
                  <a:sysClr val="window" lastClr="FFFFFF"/>
                </a:solidFill>
                <a:latin typeface="Arial" panose="020B0604020202020204" pitchFamily="34" charset="0"/>
                <a:cs typeface="Arial" panose="020B0604020202020204" pitchFamily="34" charset="0"/>
              </a:rPr>
              <a:t>Para ahli kini menyebutnya dengan </a:t>
            </a:r>
            <a:r>
              <a:rPr lang="en-US" altLang="ja-JP" sz="2000" b="1" i="1" dirty="0">
                <a:solidFill>
                  <a:sysClr val="window" lastClr="FFFFFF"/>
                </a:solidFill>
                <a:latin typeface="Arial" panose="020B0604020202020204" pitchFamily="34" charset="0"/>
                <a:cs typeface="Arial" panose="020B0604020202020204" pitchFamily="34" charset="0"/>
              </a:rPr>
              <a:t>Homo erectus </a:t>
            </a:r>
            <a:r>
              <a:rPr lang="en-US" altLang="ja-JP" sz="2000" b="1" i="1" dirty="0" err="1">
                <a:solidFill>
                  <a:sysClr val="window" lastClr="FFFFFF"/>
                </a:solidFill>
                <a:latin typeface="Arial" panose="020B0604020202020204" pitchFamily="34" charset="0"/>
                <a:cs typeface="Arial" panose="020B0604020202020204" pitchFamily="34" charset="0"/>
              </a:rPr>
              <a:t>paleojavanicus</a:t>
            </a:r>
            <a:r>
              <a:rPr lang="en-US" altLang="ja-JP" sz="2000" b="1" i="1" dirty="0">
                <a:solidFill>
                  <a:sysClr val="window" lastClr="FFFFFF"/>
                </a:solidFill>
                <a:latin typeface="Arial" panose="020B0604020202020204" pitchFamily="34" charset="0"/>
                <a:cs typeface="Arial" panose="020B0604020202020204" pitchFamily="34" charset="0"/>
              </a:rPr>
              <a:t> </a:t>
            </a:r>
            <a:r>
              <a:rPr lang="en-US" altLang="ja-JP" sz="2000" b="1" dirty="0">
                <a:solidFill>
                  <a:sysClr val="window" lastClr="FFFFFF"/>
                </a:solidFill>
                <a:latin typeface="Arial" panose="020B0604020202020204" pitchFamily="34" charset="0"/>
                <a:cs typeface="Arial" panose="020B0604020202020204" pitchFamily="34" charset="0"/>
              </a:rPr>
              <a:t>karena</a:t>
            </a:r>
            <a:r>
              <a:rPr lang="id-ID" altLang="ja-JP" sz="2000" b="1" dirty="0">
                <a:solidFill>
                  <a:sysClr val="window" lastClr="FFFFFF"/>
                </a:solidFill>
                <a:latin typeface="Arial" panose="020B0604020202020204" pitchFamily="34" charset="0"/>
                <a:cs typeface="Arial" panose="020B0604020202020204" pitchFamily="34" charset="0"/>
              </a:rPr>
              <a:t> </a:t>
            </a:r>
            <a:r>
              <a:rPr lang="en-US" altLang="ja-JP" sz="2000" b="1" dirty="0">
                <a:solidFill>
                  <a:sysClr val="window" lastClr="FFFFFF"/>
                </a:solidFill>
                <a:latin typeface="Arial" panose="020B0604020202020204" pitchFamily="34" charset="0"/>
                <a:cs typeface="Arial" panose="020B0604020202020204" pitchFamily="34" charset="0"/>
              </a:rPr>
              <a:t>dipandang masih memiliki hubungan dengan </a:t>
            </a:r>
            <a:r>
              <a:rPr lang="en-US" altLang="ja-JP" sz="2000" b="1" i="1" dirty="0">
                <a:solidFill>
                  <a:sysClr val="window" lastClr="FFFFFF"/>
                </a:solidFill>
                <a:latin typeface="Arial" panose="020B0604020202020204" pitchFamily="34" charset="0"/>
                <a:cs typeface="Arial" panose="020B0604020202020204" pitchFamily="34" charset="0"/>
              </a:rPr>
              <a:t>Homo erectus</a:t>
            </a:r>
            <a:r>
              <a:rPr lang="id-ID" altLang="ja-JP" sz="2000" b="1" dirty="0">
                <a:solidFill>
                  <a:sysClr val="window" lastClr="FFFFFF"/>
                </a:solidFill>
                <a:latin typeface="Arial" panose="020B0604020202020204" pitchFamily="34" charset="0"/>
                <a:cs typeface="Arial" panose="020B0604020202020204" pitchFamily="34" charset="0"/>
              </a:rPr>
              <a:t>.</a:t>
            </a:r>
            <a:endParaRPr lang="en-US" altLang="ja-JP" sz="2000" b="1" dirty="0">
              <a:solidFill>
                <a:sysClr val="window" lastClr="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8603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1" nodeType="clickEffect">
                                  <p:stCondLst>
                                    <p:cond delay="0"/>
                                  </p:stCondLst>
                                  <p:childTnLst>
                                    <p:animEffect transition="out" filter="wipe(right)">
                                      <p:cBhvr>
                                        <p:cTn id="11" dur="500"/>
                                        <p:tgtEl>
                                          <p:spTgt spid="6">
                                            <p:txEl>
                                              <p:pRg st="0" end="0"/>
                                            </p:txEl>
                                          </p:spTgt>
                                        </p:tgtEl>
                                      </p:cBhvr>
                                    </p:animEffect>
                                    <p:set>
                                      <p:cBhvr>
                                        <p:cTn id="12" dur="1" fill="hold">
                                          <p:stCondLst>
                                            <p:cond delay="499"/>
                                          </p:stCondLst>
                                        </p:cTn>
                                        <p:tgtEl>
                                          <p:spTgt spid="6">
                                            <p:txEl>
                                              <p:pRg st="0" end="0"/>
                                            </p:txEl>
                                          </p:spTgt>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2" fill="hold" grpId="1" nodeType="clickEffect">
                                  <p:stCondLst>
                                    <p:cond delay="0"/>
                                  </p:stCondLst>
                                  <p:childTnLst>
                                    <p:animEffect transition="out" filter="wipe(right)">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after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6" grpId="1" build="allAtOnce"/>
      <p:bldP spid="2" grpId="0"/>
      <p:bldP spid="2" grpId="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2359" y="1485628"/>
            <a:ext cx="2004985" cy="3007477"/>
          </a:xfrm>
          <a:prstGeom prst="rect">
            <a:avLst/>
          </a:prstGeom>
        </p:spPr>
      </p:pic>
      <p:sp>
        <p:nvSpPr>
          <p:cNvPr id="4" name="Rectangle 3"/>
          <p:cNvSpPr/>
          <p:nvPr/>
        </p:nvSpPr>
        <p:spPr>
          <a:xfrm>
            <a:off x="131043" y="663121"/>
            <a:ext cx="6158529" cy="461665"/>
          </a:xfrm>
          <a:prstGeom prst="rect">
            <a:avLst/>
          </a:prstGeom>
          <a:solidFill>
            <a:srgbClr val="00B0F0"/>
          </a:solidFill>
        </p:spPr>
        <p:txBody>
          <a:bodyPr wrap="square" anchor="ctr">
            <a:spAutoFit/>
          </a:bodyPr>
          <a:lstStyle/>
          <a:p>
            <a:pPr algn="ctr" defTabSz="914400">
              <a:buClr>
                <a:srgbClr val="000000"/>
              </a:buClr>
              <a:buFont typeface="Arial"/>
              <a:buNone/>
            </a:pPr>
            <a:r>
              <a:rPr lang="en-US" sz="2400" b="1" kern="0" dirty="0">
                <a:solidFill>
                  <a:srgbClr val="FFFFFF"/>
                </a:solidFill>
                <a:latin typeface="Arial" panose="020B0604020202020204" pitchFamily="34" charset="0"/>
                <a:cs typeface="Arial" panose="020B0604020202020204" pitchFamily="34" charset="0"/>
                <a:sym typeface="Arial"/>
              </a:rPr>
              <a:t>Ciri-ciri </a:t>
            </a:r>
            <a:r>
              <a:rPr lang="en-US" sz="2400" b="1" i="1" kern="0" dirty="0" err="1">
                <a:solidFill>
                  <a:srgbClr val="FFFFFF"/>
                </a:solidFill>
                <a:latin typeface="Arial" panose="020B0604020202020204" pitchFamily="34" charset="0"/>
                <a:cs typeface="Arial" panose="020B0604020202020204" pitchFamily="34" charset="0"/>
                <a:sym typeface="Arial"/>
              </a:rPr>
              <a:t>Meganthropus</a:t>
            </a:r>
            <a:r>
              <a:rPr lang="en-US" sz="2400" b="1" i="1" kern="0" dirty="0">
                <a:solidFill>
                  <a:srgbClr val="FFFFFF"/>
                </a:solidFill>
                <a:latin typeface="Arial" panose="020B0604020202020204" pitchFamily="34" charset="0"/>
                <a:cs typeface="Arial" panose="020B0604020202020204" pitchFamily="34" charset="0"/>
                <a:sym typeface="Arial"/>
              </a:rPr>
              <a:t> </a:t>
            </a:r>
            <a:r>
              <a:rPr lang="en-US" sz="2400" b="1" i="1" kern="0" dirty="0" err="1" smtClean="0">
                <a:solidFill>
                  <a:srgbClr val="FFFFFF"/>
                </a:solidFill>
                <a:latin typeface="Arial" panose="020B0604020202020204" pitchFamily="34" charset="0"/>
                <a:cs typeface="Arial" panose="020B0604020202020204" pitchFamily="34" charset="0"/>
                <a:sym typeface="Arial"/>
              </a:rPr>
              <a:t>paleojavanicus</a:t>
            </a:r>
            <a:r>
              <a:rPr lang="en-US" sz="2400" b="1" i="1" kern="0" dirty="0" smtClean="0">
                <a:solidFill>
                  <a:srgbClr val="FFFFFF"/>
                </a:solidFill>
                <a:latin typeface="Arial" panose="020B0604020202020204" pitchFamily="34" charset="0"/>
                <a:cs typeface="Arial" panose="020B0604020202020204" pitchFamily="34" charset="0"/>
                <a:sym typeface="Arial"/>
              </a:rPr>
              <a:t>: </a:t>
            </a:r>
            <a:endParaRPr lang="en-US" sz="2400" b="1" i="1" kern="0" dirty="0">
              <a:solidFill>
                <a:srgbClr val="FFFFFF"/>
              </a:solidFill>
              <a:latin typeface="Arial" panose="020B0604020202020204" pitchFamily="34" charset="0"/>
              <a:cs typeface="Arial" panose="020B0604020202020204" pitchFamily="34" charset="0"/>
              <a:sym typeface="Arial"/>
            </a:endParaRPr>
          </a:p>
        </p:txBody>
      </p:sp>
      <p:sp>
        <p:nvSpPr>
          <p:cNvPr id="5" name="Google Shape;393;p9"/>
          <p:cNvSpPr/>
          <p:nvPr/>
        </p:nvSpPr>
        <p:spPr>
          <a:xfrm>
            <a:off x="-194734" y="404242"/>
            <a:ext cx="389467" cy="895350"/>
          </a:xfrm>
          <a:prstGeom prst="rect">
            <a:avLst/>
          </a:prstGeom>
          <a:solidFill>
            <a:schemeClr val="bg2">
              <a:lumMod val="10000"/>
            </a:schemeClr>
          </a:solidFill>
          <a:ln>
            <a:noFill/>
          </a:ln>
          <a:scene3d>
            <a:camera prst="perspectiveRelaxedModerately"/>
            <a:lightRig rig="threePt" dir="t"/>
          </a:scene3d>
        </p:spPr>
        <p:txBody>
          <a:bodyPr spcFirstLastPara="1" wrap="square" lIns="91425" tIns="91425" rIns="91425" bIns="91425" anchor="ctr" anchorCtr="0">
            <a:noAutofit/>
          </a:bodyPr>
          <a:lstStyle/>
          <a:p>
            <a:pPr defTabSz="914400">
              <a:defRPr/>
            </a:pPr>
            <a:endParaRPr sz="1800" kern="0">
              <a:solidFill>
                <a:sysClr val="windowText" lastClr="000000"/>
              </a:solidFill>
              <a:cs typeface="Arial"/>
              <a:sym typeface="Arial"/>
            </a:endParaRPr>
          </a:p>
        </p:txBody>
      </p:sp>
      <p:sp>
        <p:nvSpPr>
          <p:cNvPr id="6" name="円/楕円 11"/>
          <p:cNvSpPr/>
          <p:nvPr/>
        </p:nvSpPr>
        <p:spPr>
          <a:xfrm>
            <a:off x="2031143" y="1717125"/>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7" name="直線コネクタ 5"/>
          <p:cNvCxnSpPr>
            <a:stCxn id="6" idx="6"/>
            <a:endCxn id="8" idx="1"/>
          </p:cNvCxnSpPr>
          <p:nvPr/>
        </p:nvCxnSpPr>
        <p:spPr>
          <a:xfrm>
            <a:off x="2197345" y="1800226"/>
            <a:ext cx="1003055" cy="0"/>
          </a:xfrm>
          <a:prstGeom prst="line">
            <a:avLst/>
          </a:prstGeom>
          <a:noFill/>
          <a:ln w="12700" cap="flat" cmpd="sng" algn="ctr">
            <a:solidFill>
              <a:srgbClr val="0098BF"/>
            </a:solidFill>
            <a:prstDash val="dash"/>
            <a:headEnd type="none" w="med" len="med"/>
            <a:tailEnd type="none" w="med" len="med"/>
          </a:ln>
          <a:effectLst/>
        </p:spPr>
      </p:cxnSp>
      <p:sp>
        <p:nvSpPr>
          <p:cNvPr id="8" name="テキスト プレースホルダー 6"/>
          <p:cNvSpPr txBox="1">
            <a:spLocks/>
          </p:cNvSpPr>
          <p:nvPr/>
        </p:nvSpPr>
        <p:spPr>
          <a:xfrm>
            <a:off x="3200400" y="1619250"/>
            <a:ext cx="2498313" cy="361952"/>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Tulang pipi tebal.</a:t>
            </a:r>
          </a:p>
        </p:txBody>
      </p:sp>
      <p:sp>
        <p:nvSpPr>
          <p:cNvPr id="18" name="円/楕円 11"/>
          <p:cNvSpPr/>
          <p:nvPr/>
        </p:nvSpPr>
        <p:spPr>
          <a:xfrm>
            <a:off x="2031143" y="2085491"/>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19" name="直線コネクタ 5"/>
          <p:cNvCxnSpPr>
            <a:stCxn id="18" idx="6"/>
            <a:endCxn id="20" idx="1"/>
          </p:cNvCxnSpPr>
          <p:nvPr/>
        </p:nvCxnSpPr>
        <p:spPr>
          <a:xfrm>
            <a:off x="2197345" y="2168592"/>
            <a:ext cx="1003055" cy="0"/>
          </a:xfrm>
          <a:prstGeom prst="line">
            <a:avLst/>
          </a:prstGeom>
          <a:noFill/>
          <a:ln w="12700" cap="flat" cmpd="sng" algn="ctr">
            <a:solidFill>
              <a:srgbClr val="0098BF"/>
            </a:solidFill>
            <a:prstDash val="dash"/>
            <a:headEnd type="none" w="med" len="med"/>
            <a:tailEnd type="none" w="med" len="med"/>
          </a:ln>
          <a:effectLst/>
        </p:spPr>
      </p:cxnSp>
      <p:sp>
        <p:nvSpPr>
          <p:cNvPr id="20" name="テキスト プレースホルダー 6"/>
          <p:cNvSpPr txBox="1">
            <a:spLocks/>
          </p:cNvSpPr>
          <p:nvPr/>
        </p:nvSpPr>
        <p:spPr>
          <a:xfrm>
            <a:off x="3200400" y="1987616"/>
            <a:ext cx="2498313" cy="361952"/>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Otot kunyah kuat.</a:t>
            </a:r>
          </a:p>
        </p:txBody>
      </p:sp>
      <p:sp>
        <p:nvSpPr>
          <p:cNvPr id="21" name="円/楕円 11"/>
          <p:cNvSpPr/>
          <p:nvPr/>
        </p:nvSpPr>
        <p:spPr>
          <a:xfrm>
            <a:off x="2031142" y="2509054"/>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22" name="直線コネクタ 5"/>
          <p:cNvCxnSpPr>
            <a:stCxn id="21" idx="6"/>
            <a:endCxn id="23" idx="1"/>
          </p:cNvCxnSpPr>
          <p:nvPr/>
        </p:nvCxnSpPr>
        <p:spPr>
          <a:xfrm flipV="1">
            <a:off x="2197344" y="2581711"/>
            <a:ext cx="1003055" cy="10444"/>
          </a:xfrm>
          <a:prstGeom prst="line">
            <a:avLst/>
          </a:prstGeom>
          <a:noFill/>
          <a:ln w="12700" cap="flat" cmpd="sng" algn="ctr">
            <a:solidFill>
              <a:srgbClr val="0098BF"/>
            </a:solidFill>
            <a:prstDash val="dash"/>
            <a:headEnd type="none" w="med" len="med"/>
            <a:tailEnd type="none" w="med" len="med"/>
          </a:ln>
          <a:effectLst/>
        </p:spPr>
      </p:cxnSp>
      <p:sp>
        <p:nvSpPr>
          <p:cNvPr id="23" name="テキスト プレースホルダー 6"/>
          <p:cNvSpPr txBox="1">
            <a:spLocks/>
          </p:cNvSpPr>
          <p:nvPr/>
        </p:nvSpPr>
        <p:spPr>
          <a:xfrm>
            <a:off x="3200399" y="2425768"/>
            <a:ext cx="3450183" cy="311886"/>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Tonjolan kening mencolok.</a:t>
            </a:r>
          </a:p>
        </p:txBody>
      </p:sp>
      <p:sp>
        <p:nvSpPr>
          <p:cNvPr id="24" name="円/楕円 11"/>
          <p:cNvSpPr/>
          <p:nvPr/>
        </p:nvSpPr>
        <p:spPr>
          <a:xfrm>
            <a:off x="2031142" y="2918630"/>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25" name="直線コネクタ 5"/>
          <p:cNvCxnSpPr>
            <a:stCxn id="24" idx="6"/>
            <a:endCxn id="26" idx="1"/>
          </p:cNvCxnSpPr>
          <p:nvPr/>
        </p:nvCxnSpPr>
        <p:spPr>
          <a:xfrm>
            <a:off x="2197344" y="3001731"/>
            <a:ext cx="1003055" cy="0"/>
          </a:xfrm>
          <a:prstGeom prst="line">
            <a:avLst/>
          </a:prstGeom>
          <a:noFill/>
          <a:ln w="12700" cap="flat" cmpd="sng" algn="ctr">
            <a:solidFill>
              <a:srgbClr val="0098BF"/>
            </a:solidFill>
            <a:prstDash val="dash"/>
            <a:headEnd type="none" w="med" len="med"/>
            <a:tailEnd type="none" w="med" len="med"/>
          </a:ln>
          <a:effectLst/>
        </p:spPr>
      </p:cxnSp>
      <p:sp>
        <p:nvSpPr>
          <p:cNvPr id="26" name="テキスト プレースホルダー 6"/>
          <p:cNvSpPr txBox="1">
            <a:spLocks/>
          </p:cNvSpPr>
          <p:nvPr/>
        </p:nvSpPr>
        <p:spPr>
          <a:xfrm>
            <a:off x="3200399" y="2820755"/>
            <a:ext cx="3150657" cy="361952"/>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Tonjolan belakang tajam.</a:t>
            </a:r>
          </a:p>
        </p:txBody>
      </p:sp>
      <p:sp>
        <p:nvSpPr>
          <p:cNvPr id="30" name="円/楕円 11"/>
          <p:cNvSpPr/>
          <p:nvPr/>
        </p:nvSpPr>
        <p:spPr>
          <a:xfrm>
            <a:off x="2031144" y="3293810"/>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31" name="直線コネクタ 5"/>
          <p:cNvCxnSpPr>
            <a:stCxn id="30" idx="6"/>
            <a:endCxn id="32" idx="1"/>
          </p:cNvCxnSpPr>
          <p:nvPr/>
        </p:nvCxnSpPr>
        <p:spPr>
          <a:xfrm>
            <a:off x="2197346" y="3376911"/>
            <a:ext cx="1003055" cy="0"/>
          </a:xfrm>
          <a:prstGeom prst="line">
            <a:avLst/>
          </a:prstGeom>
          <a:noFill/>
          <a:ln w="12700" cap="flat" cmpd="sng" algn="ctr">
            <a:solidFill>
              <a:srgbClr val="0098BF"/>
            </a:solidFill>
            <a:prstDash val="dash"/>
            <a:headEnd type="none" w="med" len="med"/>
            <a:tailEnd type="none" w="med" len="med"/>
          </a:ln>
          <a:effectLst/>
        </p:spPr>
      </p:cxnSp>
      <p:sp>
        <p:nvSpPr>
          <p:cNvPr id="32" name="テキスト プレースホルダー 6"/>
          <p:cNvSpPr txBox="1">
            <a:spLocks/>
          </p:cNvSpPr>
          <p:nvPr/>
        </p:nvSpPr>
        <p:spPr>
          <a:xfrm>
            <a:off x="3200401" y="3195935"/>
            <a:ext cx="2819399" cy="361952"/>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Tidak memiliki dagu</a:t>
            </a:r>
            <a:r>
              <a:rPr lang="id-ID" altLang="ja-JP" kern="2000" dirty="0" smtClean="0">
                <a:solidFill>
                  <a:srgbClr val="002060"/>
                </a:solidFill>
                <a:latin typeface="Arial" panose="020B0604020202020204" pitchFamily="34" charset="0"/>
                <a:cs typeface="Arial" panose="020B0604020202020204" pitchFamily="34" charset="0"/>
                <a:sym typeface="Arial"/>
              </a:rPr>
              <a:t>.</a:t>
            </a:r>
            <a:endParaRPr lang="id-ID" altLang="ja-JP" kern="2000" dirty="0">
              <a:solidFill>
                <a:srgbClr val="002060"/>
              </a:solidFill>
              <a:latin typeface="Arial" panose="020B0604020202020204" pitchFamily="34" charset="0"/>
              <a:cs typeface="Arial" panose="020B0604020202020204" pitchFamily="34" charset="0"/>
              <a:sym typeface="Arial"/>
            </a:endParaRPr>
          </a:p>
        </p:txBody>
      </p:sp>
      <p:sp>
        <p:nvSpPr>
          <p:cNvPr id="33" name="円/楕円 11"/>
          <p:cNvSpPr/>
          <p:nvPr/>
        </p:nvSpPr>
        <p:spPr>
          <a:xfrm>
            <a:off x="2031144" y="3703386"/>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34" name="直線コネクタ 5"/>
          <p:cNvCxnSpPr>
            <a:stCxn id="33" idx="6"/>
            <a:endCxn id="35" idx="1"/>
          </p:cNvCxnSpPr>
          <p:nvPr/>
        </p:nvCxnSpPr>
        <p:spPr>
          <a:xfrm>
            <a:off x="2197346" y="3786487"/>
            <a:ext cx="1003055" cy="0"/>
          </a:xfrm>
          <a:prstGeom prst="line">
            <a:avLst/>
          </a:prstGeom>
          <a:noFill/>
          <a:ln w="12700" cap="flat" cmpd="sng" algn="ctr">
            <a:solidFill>
              <a:srgbClr val="0098BF"/>
            </a:solidFill>
            <a:prstDash val="dash"/>
            <a:headEnd type="none" w="med" len="med"/>
            <a:tailEnd type="none" w="med" len="med"/>
          </a:ln>
          <a:effectLst/>
        </p:spPr>
      </p:cxnSp>
      <p:sp>
        <p:nvSpPr>
          <p:cNvPr id="35" name="テキスト プレースホルダー 6"/>
          <p:cNvSpPr txBox="1">
            <a:spLocks/>
          </p:cNvSpPr>
          <p:nvPr/>
        </p:nvSpPr>
        <p:spPr>
          <a:xfrm>
            <a:off x="3200401" y="3605511"/>
            <a:ext cx="2498313" cy="361952"/>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Perawakan </a:t>
            </a:r>
            <a:r>
              <a:rPr lang="id-ID" altLang="ja-JP" kern="2000" dirty="0" smtClean="0">
                <a:solidFill>
                  <a:srgbClr val="002060"/>
                </a:solidFill>
                <a:latin typeface="Arial" panose="020B0604020202020204" pitchFamily="34" charset="0"/>
                <a:cs typeface="Arial" panose="020B0604020202020204" pitchFamily="34" charset="0"/>
                <a:sym typeface="Arial"/>
              </a:rPr>
              <a:t>tegap.</a:t>
            </a:r>
            <a:endParaRPr lang="id-ID" altLang="ja-JP" kern="2000" dirty="0">
              <a:solidFill>
                <a:srgbClr val="002060"/>
              </a:solidFill>
              <a:latin typeface="Arial" panose="020B0604020202020204" pitchFamily="34" charset="0"/>
              <a:cs typeface="Arial" panose="020B0604020202020204" pitchFamily="34" charset="0"/>
              <a:sym typeface="Arial"/>
            </a:endParaRPr>
          </a:p>
        </p:txBody>
      </p:sp>
      <p:sp>
        <p:nvSpPr>
          <p:cNvPr id="36" name="円/楕円 11"/>
          <p:cNvSpPr/>
          <p:nvPr/>
        </p:nvSpPr>
        <p:spPr>
          <a:xfrm>
            <a:off x="2031143" y="4126949"/>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37" name="直線コネクタ 5"/>
          <p:cNvCxnSpPr>
            <a:stCxn id="36" idx="6"/>
            <a:endCxn id="38" idx="1"/>
          </p:cNvCxnSpPr>
          <p:nvPr/>
        </p:nvCxnSpPr>
        <p:spPr>
          <a:xfrm flipV="1">
            <a:off x="2197345" y="4195762"/>
            <a:ext cx="1003055" cy="14288"/>
          </a:xfrm>
          <a:prstGeom prst="line">
            <a:avLst/>
          </a:prstGeom>
          <a:noFill/>
          <a:ln w="12700" cap="flat" cmpd="sng" algn="ctr">
            <a:solidFill>
              <a:srgbClr val="0098BF"/>
            </a:solidFill>
            <a:prstDash val="dash"/>
            <a:headEnd type="none" w="med" len="med"/>
            <a:tailEnd type="none" w="med" len="med"/>
          </a:ln>
          <a:effectLst/>
        </p:spPr>
      </p:cxnSp>
      <p:sp>
        <p:nvSpPr>
          <p:cNvPr id="38" name="テキスト プレースホルダー 6"/>
          <p:cNvSpPr txBox="1">
            <a:spLocks/>
          </p:cNvSpPr>
          <p:nvPr/>
        </p:nvSpPr>
        <p:spPr>
          <a:xfrm>
            <a:off x="3200400" y="4029074"/>
            <a:ext cx="3150657" cy="333376"/>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Memakan </a:t>
            </a:r>
            <a:r>
              <a:rPr lang="id-ID" altLang="ja-JP" kern="2000" dirty="0" smtClean="0">
                <a:solidFill>
                  <a:srgbClr val="002060"/>
                </a:solidFill>
                <a:latin typeface="Arial" panose="020B0604020202020204" pitchFamily="34" charset="0"/>
                <a:cs typeface="Arial" panose="020B0604020202020204" pitchFamily="34" charset="0"/>
                <a:sym typeface="Arial"/>
              </a:rPr>
              <a:t>tumbuhan</a:t>
            </a:r>
            <a:r>
              <a:rPr lang="id-ID" altLang="ja-JP" kern="2000" dirty="0">
                <a:solidFill>
                  <a:srgbClr val="002060"/>
                </a:solidFill>
                <a:latin typeface="Arial" panose="020B0604020202020204" pitchFamily="34" charset="0"/>
                <a:cs typeface="Arial" panose="020B0604020202020204" pitchFamily="34" charset="0"/>
                <a:sym typeface="Arial"/>
              </a:rPr>
              <a:t>.</a:t>
            </a:r>
          </a:p>
        </p:txBody>
      </p:sp>
      <p:grpSp>
        <p:nvGrpSpPr>
          <p:cNvPr id="50" name="Group 49"/>
          <p:cNvGrpSpPr/>
          <p:nvPr/>
        </p:nvGrpSpPr>
        <p:grpSpPr>
          <a:xfrm rot="21220802">
            <a:off x="6454542" y="1277148"/>
            <a:ext cx="2046345" cy="1993175"/>
            <a:chOff x="1251068" y="306709"/>
            <a:chExt cx="1691879" cy="1647919"/>
          </a:xfrm>
        </p:grpSpPr>
        <p:sp>
          <p:nvSpPr>
            <p:cNvPr id="51" name="Rectangle 107">
              <a:extLst>
                <a:ext uri="{FF2B5EF4-FFF2-40B4-BE49-F238E27FC236}">
                  <a16:creationId xmlns:a16="http://schemas.microsoft.com/office/drawing/2014/main" xmlns="" id="{4B7FAC01-147B-4E5B-BF40-03F45D4D65AB}"/>
                </a:ext>
              </a:extLst>
            </p:cNvPr>
            <p:cNvSpPr>
              <a:spLocks noChangeArrowheads="1"/>
            </p:cNvSpPr>
            <p:nvPr/>
          </p:nvSpPr>
          <p:spPr bwMode="auto">
            <a:xfrm>
              <a:off x="1251068" y="454346"/>
              <a:ext cx="1691879" cy="1500282"/>
            </a:xfrm>
            <a:prstGeom prst="rect">
              <a:avLst/>
            </a:prstGeom>
            <a:solidFill>
              <a:schemeClr val="bg1">
                <a:lumMod val="85000"/>
              </a:schemeClr>
            </a:solidFill>
            <a:ln w="9525">
              <a:solidFill>
                <a:srgbClr val="95A5A6">
                  <a:lumMod val="20000"/>
                  <a:lumOff val="80000"/>
                </a:srgbClr>
              </a:solidFill>
              <a:miter lim="800000"/>
              <a:headEnd/>
              <a:tailEnd/>
            </a:ln>
          </p:spPr>
          <p:txBody>
            <a:bodyPr vert="horz" wrap="square" lIns="68579" tIns="34289" rIns="68579" bIns="34289"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pic>
          <p:nvPicPr>
            <p:cNvPr id="52" name="Picture 51"/>
            <p:cNvPicPr>
              <a:picLocks noChangeAspect="1"/>
            </p:cNvPicPr>
            <p:nvPr/>
          </p:nvPicPr>
          <p:blipFill rotWithShape="1">
            <a:blip r:embed="rId5" cstate="print">
              <a:extLst>
                <a:ext uri="{28A0092B-C50C-407E-A947-70E740481C1C}">
                  <a14:useLocalDpi xmlns:a14="http://schemas.microsoft.com/office/drawing/2010/main" val="0"/>
                </a:ext>
              </a:extLst>
            </a:blip>
            <a:srcRect l="2078" t="540" r="780" b="-901"/>
            <a:stretch/>
          </p:blipFill>
          <p:spPr>
            <a:xfrm>
              <a:off x="1320979" y="563511"/>
              <a:ext cx="1514324" cy="1084035"/>
            </a:xfrm>
            <a:prstGeom prst="rect">
              <a:avLst/>
            </a:prstGeom>
          </p:spPr>
        </p:pic>
        <p:grpSp>
          <p:nvGrpSpPr>
            <p:cNvPr id="53" name="Group 52">
              <a:extLst>
                <a:ext uri="{FF2B5EF4-FFF2-40B4-BE49-F238E27FC236}">
                  <a16:creationId xmlns:a16="http://schemas.microsoft.com/office/drawing/2014/main" xmlns="" id="{D8F83B54-FBCF-469C-9B76-28CCDD75853E}"/>
                </a:ext>
              </a:extLst>
            </p:cNvPr>
            <p:cNvGrpSpPr/>
            <p:nvPr/>
          </p:nvGrpSpPr>
          <p:grpSpPr>
            <a:xfrm>
              <a:off x="1952677" y="306709"/>
              <a:ext cx="288661" cy="729874"/>
              <a:chOff x="7627645" y="2872924"/>
              <a:chExt cx="384881" cy="973165"/>
            </a:xfrm>
          </p:grpSpPr>
          <p:sp>
            <p:nvSpPr>
              <p:cNvPr id="54" name="Freeform: Shape 113">
                <a:extLst>
                  <a:ext uri="{FF2B5EF4-FFF2-40B4-BE49-F238E27FC236}">
                    <a16:creationId xmlns:a16="http://schemas.microsoft.com/office/drawing/2014/main" xmlns="" id="{C62D1A42-3845-4BB6-9872-31A10D4C9A3F}"/>
                  </a:ext>
                </a:extLst>
              </p:cNvPr>
              <p:cNvSpPr>
                <a:spLocks/>
              </p:cNvSpPr>
              <p:nvPr/>
            </p:nvSpPr>
            <p:spPr bwMode="auto">
              <a:xfrm>
                <a:off x="7711823" y="3381265"/>
                <a:ext cx="300703" cy="464824"/>
              </a:xfrm>
              <a:custGeom>
                <a:avLst/>
                <a:gdLst>
                  <a:gd name="connsiteX0" fmla="*/ 29 w 300703"/>
                  <a:gd name="connsiteY0" fmla="*/ 0 h 464824"/>
                  <a:gd name="connsiteX1" fmla="*/ 38050 w 300703"/>
                  <a:gd name="connsiteY1" fmla="*/ 0 h 464824"/>
                  <a:gd name="connsiteX2" fmla="*/ 89469 w 300703"/>
                  <a:gd name="connsiteY2" fmla="*/ 113672 h 464824"/>
                  <a:gd name="connsiteX3" fmla="*/ 238070 w 300703"/>
                  <a:gd name="connsiteY3" fmla="*/ 159321 h 464824"/>
                  <a:gd name="connsiteX4" fmla="*/ 215960 w 300703"/>
                  <a:gd name="connsiteY4" fmla="*/ 268057 h 464824"/>
                  <a:gd name="connsiteX5" fmla="*/ 223159 w 300703"/>
                  <a:gd name="connsiteY5" fmla="*/ 283958 h 464824"/>
                  <a:gd name="connsiteX6" fmla="*/ 294117 w 300703"/>
                  <a:gd name="connsiteY6" fmla="*/ 330119 h 464824"/>
                  <a:gd name="connsiteX7" fmla="*/ 232928 w 300703"/>
                  <a:gd name="connsiteY7" fmla="*/ 453218 h 464824"/>
                  <a:gd name="connsiteX8" fmla="*/ 99753 w 300703"/>
                  <a:gd name="connsiteY8" fmla="*/ 418340 h 464824"/>
                  <a:gd name="connsiteX9" fmla="*/ 111579 w 300703"/>
                  <a:gd name="connsiteY9" fmla="*/ 334736 h 464824"/>
                  <a:gd name="connsiteX10" fmla="*/ 104381 w 300703"/>
                  <a:gd name="connsiteY10" fmla="*/ 318835 h 464824"/>
                  <a:gd name="connsiteX11" fmla="*/ 7713 w 300703"/>
                  <a:gd name="connsiteY11" fmla="*/ 263441 h 464824"/>
                  <a:gd name="connsiteX12" fmla="*/ 58104 w 300703"/>
                  <a:gd name="connsiteY12" fmla="*/ 129572 h 464824"/>
                  <a:gd name="connsiteX13" fmla="*/ 0 w 300703"/>
                  <a:gd name="connsiteY13" fmla="*/ 2371 h 46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703" h="464824">
                    <a:moveTo>
                      <a:pt x="29" y="0"/>
                    </a:moveTo>
                    <a:lnTo>
                      <a:pt x="38050" y="0"/>
                    </a:lnTo>
                    <a:lnTo>
                      <a:pt x="89469" y="113672"/>
                    </a:lnTo>
                    <a:cubicBezTo>
                      <a:pt x="150658" y="90591"/>
                      <a:pt x="215446" y="110082"/>
                      <a:pt x="238070" y="159321"/>
                    </a:cubicBezTo>
                    <a:cubicBezTo>
                      <a:pt x="254010" y="194199"/>
                      <a:pt x="244240" y="236257"/>
                      <a:pt x="215960" y="268057"/>
                    </a:cubicBezTo>
                    <a:lnTo>
                      <a:pt x="223159" y="283958"/>
                    </a:lnTo>
                    <a:cubicBezTo>
                      <a:pt x="255038" y="287035"/>
                      <a:pt x="281776" y="303448"/>
                      <a:pt x="294117" y="330119"/>
                    </a:cubicBezTo>
                    <a:cubicBezTo>
                      <a:pt x="314170" y="373717"/>
                      <a:pt x="286918" y="429111"/>
                      <a:pt x="232928" y="453218"/>
                    </a:cubicBezTo>
                    <a:cubicBezTo>
                      <a:pt x="179452" y="477837"/>
                      <a:pt x="119806" y="461937"/>
                      <a:pt x="99753" y="418340"/>
                    </a:cubicBezTo>
                    <a:cubicBezTo>
                      <a:pt x="87927" y="391156"/>
                      <a:pt x="93068" y="360381"/>
                      <a:pt x="111579" y="334736"/>
                    </a:cubicBezTo>
                    <a:lnTo>
                      <a:pt x="104381" y="318835"/>
                    </a:lnTo>
                    <a:cubicBezTo>
                      <a:pt x="61703" y="318835"/>
                      <a:pt x="23653" y="298832"/>
                      <a:pt x="7713" y="263441"/>
                    </a:cubicBezTo>
                    <a:cubicBezTo>
                      <a:pt x="-12855" y="217792"/>
                      <a:pt x="9255" y="161885"/>
                      <a:pt x="58104" y="129572"/>
                    </a:cubicBezTo>
                    <a:lnTo>
                      <a:pt x="0" y="2371"/>
                    </a:lnTo>
                    <a:close/>
                  </a:path>
                </a:pathLst>
              </a:custGeom>
              <a:solidFill>
                <a:srgbClr val="000000">
                  <a:alpha val="42000"/>
                </a:srgbClr>
              </a:solidFill>
              <a:ln>
                <a:noFill/>
              </a:ln>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55" name="Freeform: Shape 114">
                <a:extLst>
                  <a:ext uri="{FF2B5EF4-FFF2-40B4-BE49-F238E27FC236}">
                    <a16:creationId xmlns:a16="http://schemas.microsoft.com/office/drawing/2014/main" xmlns="" id="{8DE222EC-B62F-487D-AC2F-7262BB932EF8}"/>
                  </a:ext>
                </a:extLst>
              </p:cNvPr>
              <p:cNvSpPr>
                <a:spLocks/>
              </p:cNvSpPr>
              <p:nvPr/>
            </p:nvSpPr>
            <p:spPr bwMode="auto">
              <a:xfrm>
                <a:off x="7712183" y="3150737"/>
                <a:ext cx="55163" cy="227357"/>
              </a:xfrm>
              <a:custGeom>
                <a:avLst/>
                <a:gdLst>
                  <a:gd name="connsiteX0" fmla="*/ 20179 w 55163"/>
                  <a:gd name="connsiteY0" fmla="*/ 0 h 227357"/>
                  <a:gd name="connsiteX1" fmla="*/ 55163 w 55163"/>
                  <a:gd name="connsiteY1" fmla="*/ 3085 h 227357"/>
                  <a:gd name="connsiteX2" fmla="*/ 35756 w 55163"/>
                  <a:gd name="connsiteY2" fmla="*/ 227357 h 227357"/>
                  <a:gd name="connsiteX3" fmla="*/ 0 w 55163"/>
                  <a:gd name="connsiteY3" fmla="*/ 227357 h 227357"/>
                </a:gdLst>
                <a:ahLst/>
                <a:cxnLst>
                  <a:cxn ang="0">
                    <a:pos x="connsiteX0" y="connsiteY0"/>
                  </a:cxn>
                  <a:cxn ang="0">
                    <a:pos x="connsiteX1" y="connsiteY1"/>
                  </a:cxn>
                  <a:cxn ang="0">
                    <a:pos x="connsiteX2" y="connsiteY2"/>
                  </a:cxn>
                  <a:cxn ang="0">
                    <a:pos x="connsiteX3" y="connsiteY3"/>
                  </a:cxn>
                </a:cxnLst>
                <a:rect l="l" t="t" r="r" b="b"/>
                <a:pathLst>
                  <a:path w="55163" h="227357">
                    <a:moveTo>
                      <a:pt x="20179" y="0"/>
                    </a:moveTo>
                    <a:lnTo>
                      <a:pt x="55163" y="3085"/>
                    </a:lnTo>
                    <a:lnTo>
                      <a:pt x="35756" y="227357"/>
                    </a:lnTo>
                    <a:lnTo>
                      <a:pt x="0" y="22735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56" name="Freeform: Shape 115">
                <a:extLst>
                  <a:ext uri="{FF2B5EF4-FFF2-40B4-BE49-F238E27FC236}">
                    <a16:creationId xmlns:a16="http://schemas.microsoft.com/office/drawing/2014/main" xmlns="" id="{009AE9E5-29F1-44BF-9B64-0F811785B5B1}"/>
                  </a:ext>
                </a:extLst>
              </p:cNvPr>
              <p:cNvSpPr>
                <a:spLocks/>
              </p:cNvSpPr>
              <p:nvPr/>
            </p:nvSpPr>
            <p:spPr bwMode="auto">
              <a:xfrm>
                <a:off x="7721646" y="3152325"/>
                <a:ext cx="26650" cy="225769"/>
              </a:xfrm>
              <a:custGeom>
                <a:avLst/>
                <a:gdLst>
                  <a:gd name="connsiteX0" fmla="*/ 19521 w 26650"/>
                  <a:gd name="connsiteY0" fmla="*/ 0 h 225769"/>
                  <a:gd name="connsiteX1" fmla="*/ 26650 w 26650"/>
                  <a:gd name="connsiteY1" fmla="*/ 511 h 225769"/>
                  <a:gd name="connsiteX2" fmla="*/ 7173 w 26650"/>
                  <a:gd name="connsiteY2" fmla="*/ 225769 h 225769"/>
                  <a:gd name="connsiteX3" fmla="*/ 0 w 26650"/>
                  <a:gd name="connsiteY3" fmla="*/ 225769 h 225769"/>
                </a:gdLst>
                <a:ahLst/>
                <a:cxnLst>
                  <a:cxn ang="0">
                    <a:pos x="connsiteX0" y="connsiteY0"/>
                  </a:cxn>
                  <a:cxn ang="0">
                    <a:pos x="connsiteX1" y="connsiteY1"/>
                  </a:cxn>
                  <a:cxn ang="0">
                    <a:pos x="connsiteX2" y="connsiteY2"/>
                  </a:cxn>
                  <a:cxn ang="0">
                    <a:pos x="connsiteX3" y="connsiteY3"/>
                  </a:cxn>
                </a:cxnLst>
                <a:rect l="l" t="t" r="r" b="b"/>
                <a:pathLst>
                  <a:path w="26650" h="225769">
                    <a:moveTo>
                      <a:pt x="19521" y="0"/>
                    </a:moveTo>
                    <a:lnTo>
                      <a:pt x="26650" y="511"/>
                    </a:lnTo>
                    <a:lnTo>
                      <a:pt x="7173" y="225769"/>
                    </a:lnTo>
                    <a:lnTo>
                      <a:pt x="0" y="225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57" name="Freeform 194">
                <a:extLst>
                  <a:ext uri="{FF2B5EF4-FFF2-40B4-BE49-F238E27FC236}">
                    <a16:creationId xmlns:a16="http://schemas.microsoft.com/office/drawing/2014/main" xmlns="" id="{E4C3ECFC-9E1C-4E6B-976A-01A8A20F5972}"/>
                  </a:ext>
                </a:extLst>
              </p:cNvPr>
              <p:cNvSpPr>
                <a:spLocks/>
              </p:cNvSpPr>
              <p:nvPr/>
            </p:nvSpPr>
            <p:spPr bwMode="auto">
              <a:xfrm>
                <a:off x="7627645" y="3034849"/>
                <a:ext cx="260350" cy="217488"/>
              </a:xfrm>
              <a:custGeom>
                <a:avLst/>
                <a:gdLst>
                  <a:gd name="T0" fmla="*/ 272 w 509"/>
                  <a:gd name="T1" fmla="*/ 12 h 424"/>
                  <a:gd name="T2" fmla="*/ 500 w 509"/>
                  <a:gd name="T3" fmla="*/ 234 h 424"/>
                  <a:gd name="T4" fmla="*/ 237 w 509"/>
                  <a:gd name="T5" fmla="*/ 412 h 424"/>
                  <a:gd name="T6" fmla="*/ 10 w 509"/>
                  <a:gd name="T7" fmla="*/ 191 h 424"/>
                  <a:gd name="T8" fmla="*/ 272 w 509"/>
                  <a:gd name="T9" fmla="*/ 12 h 424"/>
                </a:gdLst>
                <a:ahLst/>
                <a:cxnLst>
                  <a:cxn ang="0">
                    <a:pos x="T0" y="T1"/>
                  </a:cxn>
                  <a:cxn ang="0">
                    <a:pos x="T2" y="T3"/>
                  </a:cxn>
                  <a:cxn ang="0">
                    <a:pos x="T4" y="T5"/>
                  </a:cxn>
                  <a:cxn ang="0">
                    <a:pos x="T6" y="T7"/>
                  </a:cxn>
                  <a:cxn ang="0">
                    <a:pos x="T8" y="T9"/>
                  </a:cxn>
                </a:cxnLst>
                <a:rect l="0" t="0" r="r" b="b"/>
                <a:pathLst>
                  <a:path w="509" h="424">
                    <a:moveTo>
                      <a:pt x="272" y="12"/>
                    </a:moveTo>
                    <a:cubicBezTo>
                      <a:pt x="407" y="24"/>
                      <a:pt x="509" y="123"/>
                      <a:pt x="500" y="234"/>
                    </a:cubicBezTo>
                    <a:cubicBezTo>
                      <a:pt x="490" y="344"/>
                      <a:pt x="372" y="424"/>
                      <a:pt x="237" y="412"/>
                    </a:cubicBezTo>
                    <a:cubicBezTo>
                      <a:pt x="102" y="400"/>
                      <a:pt x="0" y="301"/>
                      <a:pt x="10" y="191"/>
                    </a:cubicBezTo>
                    <a:cubicBezTo>
                      <a:pt x="20" y="80"/>
                      <a:pt x="137" y="0"/>
                      <a:pt x="272"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58" name="Freeform 195">
                <a:extLst>
                  <a:ext uri="{FF2B5EF4-FFF2-40B4-BE49-F238E27FC236}">
                    <a16:creationId xmlns:a16="http://schemas.microsoft.com/office/drawing/2014/main" xmlns="" id="{F53C79C5-62EE-42F4-B9FF-B1CD1570922F}"/>
                  </a:ext>
                </a:extLst>
              </p:cNvPr>
              <p:cNvSpPr>
                <a:spLocks/>
              </p:cNvSpPr>
              <p:nvPr/>
            </p:nvSpPr>
            <p:spPr bwMode="auto">
              <a:xfrm>
                <a:off x="7637170" y="3038024"/>
                <a:ext cx="242888" cy="200025"/>
              </a:xfrm>
              <a:custGeom>
                <a:avLst/>
                <a:gdLst>
                  <a:gd name="T0" fmla="*/ 252 w 471"/>
                  <a:gd name="T1" fmla="*/ 11 h 392"/>
                  <a:gd name="T2" fmla="*/ 462 w 471"/>
                  <a:gd name="T3" fmla="*/ 216 h 392"/>
                  <a:gd name="T4" fmla="*/ 219 w 471"/>
                  <a:gd name="T5" fmla="*/ 381 h 392"/>
                  <a:gd name="T6" fmla="*/ 9 w 471"/>
                  <a:gd name="T7" fmla="*/ 176 h 392"/>
                  <a:gd name="T8" fmla="*/ 252 w 471"/>
                  <a:gd name="T9" fmla="*/ 11 h 392"/>
                </a:gdLst>
                <a:ahLst/>
                <a:cxnLst>
                  <a:cxn ang="0">
                    <a:pos x="T0" y="T1"/>
                  </a:cxn>
                  <a:cxn ang="0">
                    <a:pos x="T2" y="T3"/>
                  </a:cxn>
                  <a:cxn ang="0">
                    <a:pos x="T4" y="T5"/>
                  </a:cxn>
                  <a:cxn ang="0">
                    <a:pos x="T6" y="T7"/>
                  </a:cxn>
                  <a:cxn ang="0">
                    <a:pos x="T8" y="T9"/>
                  </a:cxn>
                </a:cxnLst>
                <a:rect l="0" t="0" r="r" b="b"/>
                <a:pathLst>
                  <a:path w="471" h="392">
                    <a:moveTo>
                      <a:pt x="252" y="11"/>
                    </a:moveTo>
                    <a:cubicBezTo>
                      <a:pt x="377" y="22"/>
                      <a:pt x="471" y="114"/>
                      <a:pt x="462" y="216"/>
                    </a:cubicBezTo>
                    <a:cubicBezTo>
                      <a:pt x="453" y="318"/>
                      <a:pt x="345" y="392"/>
                      <a:pt x="219" y="381"/>
                    </a:cubicBezTo>
                    <a:cubicBezTo>
                      <a:pt x="94" y="370"/>
                      <a:pt x="0" y="279"/>
                      <a:pt x="9" y="176"/>
                    </a:cubicBezTo>
                    <a:cubicBezTo>
                      <a:pt x="18" y="74"/>
                      <a:pt x="127" y="0"/>
                      <a:pt x="252" y="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59" name="Freeform 196">
                <a:extLst>
                  <a:ext uri="{FF2B5EF4-FFF2-40B4-BE49-F238E27FC236}">
                    <a16:creationId xmlns:a16="http://schemas.microsoft.com/office/drawing/2014/main" xmlns="" id="{9A378B85-E216-4D5D-8335-93AC31015EB1}"/>
                  </a:ext>
                </a:extLst>
              </p:cNvPr>
              <p:cNvSpPr>
                <a:spLocks/>
              </p:cNvSpPr>
              <p:nvPr/>
            </p:nvSpPr>
            <p:spPr bwMode="auto">
              <a:xfrm>
                <a:off x="7697495" y="3009449"/>
                <a:ext cx="133350" cy="163513"/>
              </a:xfrm>
              <a:custGeom>
                <a:avLst/>
                <a:gdLst>
                  <a:gd name="T0" fmla="*/ 23 w 260"/>
                  <a:gd name="T1" fmla="*/ 0 h 318"/>
                  <a:gd name="T2" fmla="*/ 260 w 260"/>
                  <a:gd name="T3" fmla="*/ 21 h 318"/>
                  <a:gd name="T4" fmla="*/ 243 w 260"/>
                  <a:gd name="T5" fmla="*/ 225 h 318"/>
                  <a:gd name="T6" fmla="*/ 115 w 260"/>
                  <a:gd name="T7" fmla="*/ 312 h 318"/>
                  <a:gd name="T8" fmla="*/ 5 w 260"/>
                  <a:gd name="T9" fmla="*/ 204 h 318"/>
                  <a:gd name="T10" fmla="*/ 23 w 260"/>
                  <a:gd name="T11" fmla="*/ 0 h 318"/>
                </a:gdLst>
                <a:ahLst/>
                <a:cxnLst>
                  <a:cxn ang="0">
                    <a:pos x="T0" y="T1"/>
                  </a:cxn>
                  <a:cxn ang="0">
                    <a:pos x="T2" y="T3"/>
                  </a:cxn>
                  <a:cxn ang="0">
                    <a:pos x="T4" y="T5"/>
                  </a:cxn>
                  <a:cxn ang="0">
                    <a:pos x="T6" y="T7"/>
                  </a:cxn>
                  <a:cxn ang="0">
                    <a:pos x="T8" y="T9"/>
                  </a:cxn>
                  <a:cxn ang="0">
                    <a:pos x="T10" y="T11"/>
                  </a:cxn>
                </a:cxnLst>
                <a:rect l="0" t="0" r="r" b="b"/>
                <a:pathLst>
                  <a:path w="260" h="318">
                    <a:moveTo>
                      <a:pt x="23" y="0"/>
                    </a:moveTo>
                    <a:lnTo>
                      <a:pt x="260" y="21"/>
                    </a:lnTo>
                    <a:lnTo>
                      <a:pt x="243" y="225"/>
                    </a:lnTo>
                    <a:cubicBezTo>
                      <a:pt x="238" y="279"/>
                      <a:pt x="181" y="318"/>
                      <a:pt x="115" y="312"/>
                    </a:cubicBezTo>
                    <a:cubicBezTo>
                      <a:pt x="50" y="306"/>
                      <a:pt x="0" y="258"/>
                      <a:pt x="5" y="204"/>
                    </a:cubicBezTo>
                    <a:lnTo>
                      <a:pt x="23" y="0"/>
                    </a:ln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0" name="Freeform 197">
                <a:extLst>
                  <a:ext uri="{FF2B5EF4-FFF2-40B4-BE49-F238E27FC236}">
                    <a16:creationId xmlns:a16="http://schemas.microsoft.com/office/drawing/2014/main" xmlns="" id="{8E6E24E7-E831-4AFC-803C-28245D2E22F5}"/>
                  </a:ext>
                </a:extLst>
              </p:cNvPr>
              <p:cNvSpPr>
                <a:spLocks/>
              </p:cNvSpPr>
              <p:nvPr/>
            </p:nvSpPr>
            <p:spPr bwMode="auto">
              <a:xfrm>
                <a:off x="7705433" y="3020561"/>
                <a:ext cx="115888" cy="142875"/>
              </a:xfrm>
              <a:custGeom>
                <a:avLst/>
                <a:gdLst>
                  <a:gd name="T0" fmla="*/ 20 w 228"/>
                  <a:gd name="T1" fmla="*/ 0 h 278"/>
                  <a:gd name="T2" fmla="*/ 228 w 228"/>
                  <a:gd name="T3" fmla="*/ 18 h 278"/>
                  <a:gd name="T4" fmla="*/ 212 w 228"/>
                  <a:gd name="T5" fmla="*/ 197 h 278"/>
                  <a:gd name="T6" fmla="*/ 101 w 228"/>
                  <a:gd name="T7" fmla="*/ 273 h 278"/>
                  <a:gd name="T8" fmla="*/ 4 w 228"/>
                  <a:gd name="T9" fmla="*/ 179 h 278"/>
                  <a:gd name="T10" fmla="*/ 20 w 228"/>
                  <a:gd name="T11" fmla="*/ 0 h 278"/>
                </a:gdLst>
                <a:ahLst/>
                <a:cxnLst>
                  <a:cxn ang="0">
                    <a:pos x="T0" y="T1"/>
                  </a:cxn>
                  <a:cxn ang="0">
                    <a:pos x="T2" y="T3"/>
                  </a:cxn>
                  <a:cxn ang="0">
                    <a:pos x="T4" y="T5"/>
                  </a:cxn>
                  <a:cxn ang="0">
                    <a:pos x="T6" y="T7"/>
                  </a:cxn>
                  <a:cxn ang="0">
                    <a:pos x="T8" y="T9"/>
                  </a:cxn>
                  <a:cxn ang="0">
                    <a:pos x="T10" y="T11"/>
                  </a:cxn>
                </a:cxnLst>
                <a:rect l="0" t="0" r="r" b="b"/>
                <a:pathLst>
                  <a:path w="228" h="278">
                    <a:moveTo>
                      <a:pt x="20" y="0"/>
                    </a:moveTo>
                    <a:lnTo>
                      <a:pt x="228" y="18"/>
                    </a:lnTo>
                    <a:lnTo>
                      <a:pt x="212" y="197"/>
                    </a:lnTo>
                    <a:cubicBezTo>
                      <a:pt x="208" y="244"/>
                      <a:pt x="158" y="278"/>
                      <a:pt x="101" y="273"/>
                    </a:cubicBezTo>
                    <a:cubicBezTo>
                      <a:pt x="43" y="268"/>
                      <a:pt x="0" y="226"/>
                      <a:pt x="4" y="179"/>
                    </a:cubicBezTo>
                    <a:lnTo>
                      <a:pt x="2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1" name="Freeform 198">
                <a:extLst>
                  <a:ext uri="{FF2B5EF4-FFF2-40B4-BE49-F238E27FC236}">
                    <a16:creationId xmlns:a16="http://schemas.microsoft.com/office/drawing/2014/main" xmlns="" id="{66C58B07-6373-4101-9C82-20716F3F92FB}"/>
                  </a:ext>
                </a:extLst>
              </p:cNvPr>
              <p:cNvSpPr>
                <a:spLocks/>
              </p:cNvSpPr>
              <p:nvPr/>
            </p:nvSpPr>
            <p:spPr bwMode="auto">
              <a:xfrm>
                <a:off x="7705433" y="3020561"/>
                <a:ext cx="47625" cy="136525"/>
              </a:xfrm>
              <a:custGeom>
                <a:avLst/>
                <a:gdLst>
                  <a:gd name="T0" fmla="*/ 19 w 94"/>
                  <a:gd name="T1" fmla="*/ 0 h 267"/>
                  <a:gd name="T2" fmla="*/ 94 w 94"/>
                  <a:gd name="T3" fmla="*/ 7 h 267"/>
                  <a:gd name="T4" fmla="*/ 71 w 94"/>
                  <a:gd name="T5" fmla="*/ 267 h 267"/>
                  <a:gd name="T6" fmla="*/ 3 w 94"/>
                  <a:gd name="T7" fmla="*/ 179 h 267"/>
                  <a:gd name="T8" fmla="*/ 19 w 94"/>
                  <a:gd name="T9" fmla="*/ 0 h 267"/>
                </a:gdLst>
                <a:ahLst/>
                <a:cxnLst>
                  <a:cxn ang="0">
                    <a:pos x="T0" y="T1"/>
                  </a:cxn>
                  <a:cxn ang="0">
                    <a:pos x="T2" y="T3"/>
                  </a:cxn>
                  <a:cxn ang="0">
                    <a:pos x="T4" y="T5"/>
                  </a:cxn>
                  <a:cxn ang="0">
                    <a:pos x="T6" y="T7"/>
                  </a:cxn>
                  <a:cxn ang="0">
                    <a:pos x="T8" y="T9"/>
                  </a:cxn>
                </a:cxnLst>
                <a:rect l="0" t="0" r="r" b="b"/>
                <a:pathLst>
                  <a:path w="94" h="267">
                    <a:moveTo>
                      <a:pt x="19" y="0"/>
                    </a:moveTo>
                    <a:lnTo>
                      <a:pt x="94" y="7"/>
                    </a:lnTo>
                    <a:lnTo>
                      <a:pt x="71" y="267"/>
                    </a:lnTo>
                    <a:cubicBezTo>
                      <a:pt x="29" y="253"/>
                      <a:pt x="0" y="218"/>
                      <a:pt x="3" y="179"/>
                    </a:cubicBezTo>
                    <a:lnTo>
                      <a:pt x="19" y="0"/>
                    </a:lnTo>
                    <a:close/>
                  </a:path>
                </a:pathLst>
              </a:custGeom>
              <a:solidFill>
                <a:srgbClr val="FFBF35">
                  <a:lumMod val="60000"/>
                  <a:lumOff val="40000"/>
                  <a:alpha val="34000"/>
                </a:srgb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2" name="Freeform 199">
                <a:extLst>
                  <a:ext uri="{FF2B5EF4-FFF2-40B4-BE49-F238E27FC236}">
                    <a16:creationId xmlns:a16="http://schemas.microsoft.com/office/drawing/2014/main" xmlns="" id="{77ED6D08-0F75-428F-9BD7-40B52AA5C78C}"/>
                  </a:ext>
                </a:extLst>
              </p:cNvPr>
              <p:cNvSpPr>
                <a:spLocks/>
              </p:cNvSpPr>
              <p:nvPr/>
            </p:nvSpPr>
            <p:spPr bwMode="auto">
              <a:xfrm>
                <a:off x="7645108" y="3068186"/>
                <a:ext cx="115888" cy="153988"/>
              </a:xfrm>
              <a:custGeom>
                <a:avLst/>
                <a:gdLst>
                  <a:gd name="T0" fmla="*/ 168 w 228"/>
                  <a:gd name="T1" fmla="*/ 298 h 301"/>
                  <a:gd name="T2" fmla="*/ 6 w 228"/>
                  <a:gd name="T3" fmla="*/ 124 h 301"/>
                  <a:gd name="T4" fmla="*/ 89 w 228"/>
                  <a:gd name="T5" fmla="*/ 0 h 301"/>
                  <a:gd name="T6" fmla="*/ 80 w 228"/>
                  <a:gd name="T7" fmla="*/ 107 h 301"/>
                  <a:gd name="T8" fmla="*/ 192 w 228"/>
                  <a:gd name="T9" fmla="*/ 221 h 301"/>
                  <a:gd name="T10" fmla="*/ 220 w 228"/>
                  <a:gd name="T11" fmla="*/ 272 h 301"/>
                  <a:gd name="T12" fmla="*/ 168 w 228"/>
                  <a:gd name="T13" fmla="*/ 298 h 301"/>
                </a:gdLst>
                <a:ahLst/>
                <a:cxnLst>
                  <a:cxn ang="0">
                    <a:pos x="T0" y="T1"/>
                  </a:cxn>
                  <a:cxn ang="0">
                    <a:pos x="T2" y="T3"/>
                  </a:cxn>
                  <a:cxn ang="0">
                    <a:pos x="T4" y="T5"/>
                  </a:cxn>
                  <a:cxn ang="0">
                    <a:pos x="T6" y="T7"/>
                  </a:cxn>
                  <a:cxn ang="0">
                    <a:pos x="T8" y="T9"/>
                  </a:cxn>
                  <a:cxn ang="0">
                    <a:pos x="T10" y="T11"/>
                  </a:cxn>
                  <a:cxn ang="0">
                    <a:pos x="T12" y="T13"/>
                  </a:cxn>
                </a:cxnLst>
                <a:rect l="0" t="0" r="r" b="b"/>
                <a:pathLst>
                  <a:path w="228" h="301">
                    <a:moveTo>
                      <a:pt x="168" y="298"/>
                    </a:moveTo>
                    <a:cubicBezTo>
                      <a:pt x="70" y="281"/>
                      <a:pt x="0" y="194"/>
                      <a:pt x="6" y="124"/>
                    </a:cubicBezTo>
                    <a:cubicBezTo>
                      <a:pt x="12" y="54"/>
                      <a:pt x="46" y="24"/>
                      <a:pt x="89" y="0"/>
                    </a:cubicBezTo>
                    <a:cubicBezTo>
                      <a:pt x="103" y="45"/>
                      <a:pt x="84" y="62"/>
                      <a:pt x="80" y="107"/>
                    </a:cubicBezTo>
                    <a:cubicBezTo>
                      <a:pt x="76" y="159"/>
                      <a:pt x="129" y="215"/>
                      <a:pt x="192" y="221"/>
                    </a:cubicBezTo>
                    <a:cubicBezTo>
                      <a:pt x="216" y="224"/>
                      <a:pt x="228" y="246"/>
                      <a:pt x="220" y="272"/>
                    </a:cubicBezTo>
                    <a:cubicBezTo>
                      <a:pt x="213" y="299"/>
                      <a:pt x="197" y="301"/>
                      <a:pt x="168" y="298"/>
                    </a:cubicBezTo>
                    <a:close/>
                  </a:path>
                </a:pathLst>
              </a:custGeom>
              <a:solidFill>
                <a:schemeClr val="tx1">
                  <a:alpha val="34000"/>
                </a:scheme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3" name="Freeform 200">
                <a:extLst>
                  <a:ext uri="{FF2B5EF4-FFF2-40B4-BE49-F238E27FC236}">
                    <a16:creationId xmlns:a16="http://schemas.microsoft.com/office/drawing/2014/main" xmlns="" id="{EC3B339F-2DE4-4269-B15E-5664779A5B0A}"/>
                  </a:ext>
                </a:extLst>
              </p:cNvPr>
              <p:cNvSpPr>
                <a:spLocks/>
              </p:cNvSpPr>
              <p:nvPr/>
            </p:nvSpPr>
            <p:spPr bwMode="auto">
              <a:xfrm>
                <a:off x="7664158" y="2872924"/>
                <a:ext cx="220663" cy="184150"/>
              </a:xfrm>
              <a:custGeom>
                <a:avLst/>
                <a:gdLst>
                  <a:gd name="T0" fmla="*/ 230 w 430"/>
                  <a:gd name="T1" fmla="*/ 10 h 359"/>
                  <a:gd name="T2" fmla="*/ 422 w 430"/>
                  <a:gd name="T3" fmla="*/ 198 h 359"/>
                  <a:gd name="T4" fmla="*/ 200 w 430"/>
                  <a:gd name="T5" fmla="*/ 349 h 359"/>
                  <a:gd name="T6" fmla="*/ 8 w 430"/>
                  <a:gd name="T7" fmla="*/ 161 h 359"/>
                  <a:gd name="T8" fmla="*/ 230 w 430"/>
                  <a:gd name="T9" fmla="*/ 10 h 359"/>
                </a:gdLst>
                <a:ahLst/>
                <a:cxnLst>
                  <a:cxn ang="0">
                    <a:pos x="T0" y="T1"/>
                  </a:cxn>
                  <a:cxn ang="0">
                    <a:pos x="T2" y="T3"/>
                  </a:cxn>
                  <a:cxn ang="0">
                    <a:pos x="T4" y="T5"/>
                  </a:cxn>
                  <a:cxn ang="0">
                    <a:pos x="T6" y="T7"/>
                  </a:cxn>
                  <a:cxn ang="0">
                    <a:pos x="T8" y="T9"/>
                  </a:cxn>
                </a:cxnLst>
                <a:rect l="0" t="0" r="r" b="b"/>
                <a:pathLst>
                  <a:path w="430" h="359">
                    <a:moveTo>
                      <a:pt x="230" y="10"/>
                    </a:moveTo>
                    <a:cubicBezTo>
                      <a:pt x="344" y="20"/>
                      <a:pt x="430" y="104"/>
                      <a:pt x="422" y="198"/>
                    </a:cubicBezTo>
                    <a:cubicBezTo>
                      <a:pt x="414" y="291"/>
                      <a:pt x="314" y="359"/>
                      <a:pt x="200" y="349"/>
                    </a:cubicBezTo>
                    <a:cubicBezTo>
                      <a:pt x="86" y="339"/>
                      <a:pt x="0" y="255"/>
                      <a:pt x="8" y="161"/>
                    </a:cubicBezTo>
                    <a:cubicBezTo>
                      <a:pt x="17" y="68"/>
                      <a:pt x="116" y="0"/>
                      <a:pt x="230" y="10"/>
                    </a:cubicBez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4" name="Freeform 202">
                <a:extLst>
                  <a:ext uri="{FF2B5EF4-FFF2-40B4-BE49-F238E27FC236}">
                    <a16:creationId xmlns:a16="http://schemas.microsoft.com/office/drawing/2014/main" xmlns="" id="{3E0B02FA-DCAF-4D4C-9CCB-E2DD0DF93FC9}"/>
                  </a:ext>
                </a:extLst>
              </p:cNvPr>
              <p:cNvSpPr>
                <a:spLocks/>
              </p:cNvSpPr>
              <p:nvPr/>
            </p:nvSpPr>
            <p:spPr bwMode="auto">
              <a:xfrm>
                <a:off x="7699083" y="2890386"/>
                <a:ext cx="101600" cy="84138"/>
              </a:xfrm>
              <a:custGeom>
                <a:avLst/>
                <a:gdLst>
                  <a:gd name="T0" fmla="*/ 106 w 198"/>
                  <a:gd name="T1" fmla="*/ 5 h 166"/>
                  <a:gd name="T2" fmla="*/ 194 w 198"/>
                  <a:gd name="T3" fmla="*/ 91 h 166"/>
                  <a:gd name="T4" fmla="*/ 92 w 198"/>
                  <a:gd name="T5" fmla="*/ 161 h 166"/>
                  <a:gd name="T6" fmla="*/ 3 w 198"/>
                  <a:gd name="T7" fmla="*/ 75 h 166"/>
                  <a:gd name="T8" fmla="*/ 106 w 198"/>
                  <a:gd name="T9" fmla="*/ 5 h 166"/>
                </a:gdLst>
                <a:ahLst/>
                <a:cxnLst>
                  <a:cxn ang="0">
                    <a:pos x="T0" y="T1"/>
                  </a:cxn>
                  <a:cxn ang="0">
                    <a:pos x="T2" y="T3"/>
                  </a:cxn>
                  <a:cxn ang="0">
                    <a:pos x="T4" y="T5"/>
                  </a:cxn>
                  <a:cxn ang="0">
                    <a:pos x="T6" y="T7"/>
                  </a:cxn>
                  <a:cxn ang="0">
                    <a:pos x="T8" y="T9"/>
                  </a:cxn>
                </a:cxnLst>
                <a:rect l="0" t="0" r="r" b="b"/>
                <a:pathLst>
                  <a:path w="198" h="166">
                    <a:moveTo>
                      <a:pt x="106" y="5"/>
                    </a:moveTo>
                    <a:cubicBezTo>
                      <a:pt x="158" y="10"/>
                      <a:pt x="198" y="48"/>
                      <a:pt x="194" y="91"/>
                    </a:cubicBezTo>
                    <a:cubicBezTo>
                      <a:pt x="190" y="135"/>
                      <a:pt x="145" y="166"/>
                      <a:pt x="92" y="161"/>
                    </a:cubicBezTo>
                    <a:cubicBezTo>
                      <a:pt x="39" y="157"/>
                      <a:pt x="0" y="118"/>
                      <a:pt x="3" y="75"/>
                    </a:cubicBezTo>
                    <a:cubicBezTo>
                      <a:pt x="7" y="32"/>
                      <a:pt x="53" y="0"/>
                      <a:pt x="106" y="5"/>
                    </a:cubicBezTo>
                    <a:close/>
                  </a:path>
                </a:pathLst>
              </a:custGeom>
              <a:solidFill>
                <a:sysClr val="window" lastClr="FFFFFF">
                  <a:alpha val="34000"/>
                </a:sys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5" name="Freeform 201">
                <a:extLst>
                  <a:ext uri="{FF2B5EF4-FFF2-40B4-BE49-F238E27FC236}">
                    <a16:creationId xmlns:a16="http://schemas.microsoft.com/office/drawing/2014/main" xmlns="" id="{118DDFB1-9880-4C3F-9638-0EBA1DDBB17D}"/>
                  </a:ext>
                </a:extLst>
              </p:cNvPr>
              <p:cNvSpPr>
                <a:spLocks/>
              </p:cNvSpPr>
              <p:nvPr/>
            </p:nvSpPr>
            <p:spPr bwMode="auto">
              <a:xfrm>
                <a:off x="7675270" y="2879274"/>
                <a:ext cx="200025" cy="166688"/>
              </a:xfrm>
              <a:custGeom>
                <a:avLst/>
                <a:gdLst>
                  <a:gd name="T0" fmla="*/ 209 w 391"/>
                  <a:gd name="T1" fmla="*/ 9 h 326"/>
                  <a:gd name="T2" fmla="*/ 384 w 391"/>
                  <a:gd name="T3" fmla="*/ 180 h 326"/>
                  <a:gd name="T4" fmla="*/ 182 w 391"/>
                  <a:gd name="T5" fmla="*/ 317 h 326"/>
                  <a:gd name="T6" fmla="*/ 7 w 391"/>
                  <a:gd name="T7" fmla="*/ 147 h 326"/>
                  <a:gd name="T8" fmla="*/ 209 w 391"/>
                  <a:gd name="T9" fmla="*/ 9 h 326"/>
                </a:gdLst>
                <a:ahLst/>
                <a:cxnLst>
                  <a:cxn ang="0">
                    <a:pos x="T0" y="T1"/>
                  </a:cxn>
                  <a:cxn ang="0">
                    <a:pos x="T2" y="T3"/>
                  </a:cxn>
                  <a:cxn ang="0">
                    <a:pos x="T4" y="T5"/>
                  </a:cxn>
                  <a:cxn ang="0">
                    <a:pos x="T6" y="T7"/>
                  </a:cxn>
                  <a:cxn ang="0">
                    <a:pos x="T8" y="T9"/>
                  </a:cxn>
                </a:cxnLst>
                <a:rect l="0" t="0" r="r" b="b"/>
                <a:pathLst>
                  <a:path w="391" h="326">
                    <a:moveTo>
                      <a:pt x="209" y="9"/>
                    </a:moveTo>
                    <a:cubicBezTo>
                      <a:pt x="313" y="18"/>
                      <a:pt x="391" y="95"/>
                      <a:pt x="384" y="180"/>
                    </a:cubicBezTo>
                    <a:cubicBezTo>
                      <a:pt x="376" y="265"/>
                      <a:pt x="286" y="326"/>
                      <a:pt x="182" y="317"/>
                    </a:cubicBezTo>
                    <a:cubicBezTo>
                      <a:pt x="78" y="308"/>
                      <a:pt x="0" y="232"/>
                      <a:pt x="7" y="147"/>
                    </a:cubicBezTo>
                    <a:cubicBezTo>
                      <a:pt x="15" y="62"/>
                      <a:pt x="105" y="0"/>
                      <a:pt x="209" y="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grpSp>
      </p:grpSp>
      <p:grpSp>
        <p:nvGrpSpPr>
          <p:cNvPr id="67" name="Group 66"/>
          <p:cNvGrpSpPr/>
          <p:nvPr/>
        </p:nvGrpSpPr>
        <p:grpSpPr>
          <a:xfrm rot="475979">
            <a:off x="6759215" y="2510158"/>
            <a:ext cx="2046345" cy="1791734"/>
            <a:chOff x="1251067" y="306709"/>
            <a:chExt cx="1691879" cy="1481371"/>
          </a:xfrm>
        </p:grpSpPr>
        <p:sp>
          <p:nvSpPr>
            <p:cNvPr id="68" name="Rectangle 107">
              <a:extLst>
                <a:ext uri="{FF2B5EF4-FFF2-40B4-BE49-F238E27FC236}">
                  <a16:creationId xmlns:a16="http://schemas.microsoft.com/office/drawing/2014/main" xmlns="" id="{4B7FAC01-147B-4E5B-BF40-03F45D4D65AB}"/>
                </a:ext>
              </a:extLst>
            </p:cNvPr>
            <p:cNvSpPr>
              <a:spLocks noChangeArrowheads="1"/>
            </p:cNvSpPr>
            <p:nvPr/>
          </p:nvSpPr>
          <p:spPr bwMode="auto">
            <a:xfrm>
              <a:off x="1251067" y="454346"/>
              <a:ext cx="1691879" cy="1333734"/>
            </a:xfrm>
            <a:prstGeom prst="rect">
              <a:avLst/>
            </a:prstGeom>
            <a:solidFill>
              <a:schemeClr val="bg1">
                <a:lumMod val="85000"/>
              </a:schemeClr>
            </a:solidFill>
            <a:ln w="9525">
              <a:solidFill>
                <a:srgbClr val="95A5A6">
                  <a:lumMod val="20000"/>
                  <a:lumOff val="80000"/>
                </a:srgbClr>
              </a:solidFill>
              <a:miter lim="800000"/>
              <a:headEnd/>
              <a:tailEnd/>
            </a:ln>
          </p:spPr>
          <p:txBody>
            <a:bodyPr vert="horz" wrap="square" lIns="68579" tIns="34289" rIns="68579" bIns="34289"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pic>
          <p:nvPicPr>
            <p:cNvPr id="69" name="Picture 6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43980" y="563511"/>
              <a:ext cx="1468322" cy="1084035"/>
            </a:xfrm>
            <a:prstGeom prst="rect">
              <a:avLst/>
            </a:prstGeom>
          </p:spPr>
        </p:pic>
        <p:grpSp>
          <p:nvGrpSpPr>
            <p:cNvPr id="70" name="Group 69">
              <a:extLst>
                <a:ext uri="{FF2B5EF4-FFF2-40B4-BE49-F238E27FC236}">
                  <a16:creationId xmlns:a16="http://schemas.microsoft.com/office/drawing/2014/main" xmlns="" id="{D8F83B54-FBCF-469C-9B76-28CCDD75853E}"/>
                </a:ext>
              </a:extLst>
            </p:cNvPr>
            <p:cNvGrpSpPr/>
            <p:nvPr/>
          </p:nvGrpSpPr>
          <p:grpSpPr>
            <a:xfrm>
              <a:off x="1952677" y="306709"/>
              <a:ext cx="288661" cy="729874"/>
              <a:chOff x="7627645" y="2872924"/>
              <a:chExt cx="384881" cy="973165"/>
            </a:xfrm>
          </p:grpSpPr>
          <p:sp>
            <p:nvSpPr>
              <p:cNvPr id="71" name="Freeform: Shape 113">
                <a:extLst>
                  <a:ext uri="{FF2B5EF4-FFF2-40B4-BE49-F238E27FC236}">
                    <a16:creationId xmlns:a16="http://schemas.microsoft.com/office/drawing/2014/main" xmlns="" id="{C62D1A42-3845-4BB6-9872-31A10D4C9A3F}"/>
                  </a:ext>
                </a:extLst>
              </p:cNvPr>
              <p:cNvSpPr>
                <a:spLocks/>
              </p:cNvSpPr>
              <p:nvPr/>
            </p:nvSpPr>
            <p:spPr bwMode="auto">
              <a:xfrm>
                <a:off x="7711823" y="3381265"/>
                <a:ext cx="300703" cy="464824"/>
              </a:xfrm>
              <a:custGeom>
                <a:avLst/>
                <a:gdLst>
                  <a:gd name="connsiteX0" fmla="*/ 29 w 300703"/>
                  <a:gd name="connsiteY0" fmla="*/ 0 h 464824"/>
                  <a:gd name="connsiteX1" fmla="*/ 38050 w 300703"/>
                  <a:gd name="connsiteY1" fmla="*/ 0 h 464824"/>
                  <a:gd name="connsiteX2" fmla="*/ 89469 w 300703"/>
                  <a:gd name="connsiteY2" fmla="*/ 113672 h 464824"/>
                  <a:gd name="connsiteX3" fmla="*/ 238070 w 300703"/>
                  <a:gd name="connsiteY3" fmla="*/ 159321 h 464824"/>
                  <a:gd name="connsiteX4" fmla="*/ 215960 w 300703"/>
                  <a:gd name="connsiteY4" fmla="*/ 268057 h 464824"/>
                  <a:gd name="connsiteX5" fmla="*/ 223159 w 300703"/>
                  <a:gd name="connsiteY5" fmla="*/ 283958 h 464824"/>
                  <a:gd name="connsiteX6" fmla="*/ 294117 w 300703"/>
                  <a:gd name="connsiteY6" fmla="*/ 330119 h 464824"/>
                  <a:gd name="connsiteX7" fmla="*/ 232928 w 300703"/>
                  <a:gd name="connsiteY7" fmla="*/ 453218 h 464824"/>
                  <a:gd name="connsiteX8" fmla="*/ 99753 w 300703"/>
                  <a:gd name="connsiteY8" fmla="*/ 418340 h 464824"/>
                  <a:gd name="connsiteX9" fmla="*/ 111579 w 300703"/>
                  <a:gd name="connsiteY9" fmla="*/ 334736 h 464824"/>
                  <a:gd name="connsiteX10" fmla="*/ 104381 w 300703"/>
                  <a:gd name="connsiteY10" fmla="*/ 318835 h 464824"/>
                  <a:gd name="connsiteX11" fmla="*/ 7713 w 300703"/>
                  <a:gd name="connsiteY11" fmla="*/ 263441 h 464824"/>
                  <a:gd name="connsiteX12" fmla="*/ 58104 w 300703"/>
                  <a:gd name="connsiteY12" fmla="*/ 129572 h 464824"/>
                  <a:gd name="connsiteX13" fmla="*/ 0 w 300703"/>
                  <a:gd name="connsiteY13" fmla="*/ 2371 h 46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703" h="464824">
                    <a:moveTo>
                      <a:pt x="29" y="0"/>
                    </a:moveTo>
                    <a:lnTo>
                      <a:pt x="38050" y="0"/>
                    </a:lnTo>
                    <a:lnTo>
                      <a:pt x="89469" y="113672"/>
                    </a:lnTo>
                    <a:cubicBezTo>
                      <a:pt x="150658" y="90591"/>
                      <a:pt x="215446" y="110082"/>
                      <a:pt x="238070" y="159321"/>
                    </a:cubicBezTo>
                    <a:cubicBezTo>
                      <a:pt x="254010" y="194199"/>
                      <a:pt x="244240" y="236257"/>
                      <a:pt x="215960" y="268057"/>
                    </a:cubicBezTo>
                    <a:lnTo>
                      <a:pt x="223159" y="283958"/>
                    </a:lnTo>
                    <a:cubicBezTo>
                      <a:pt x="255038" y="287035"/>
                      <a:pt x="281776" y="303448"/>
                      <a:pt x="294117" y="330119"/>
                    </a:cubicBezTo>
                    <a:cubicBezTo>
                      <a:pt x="314170" y="373717"/>
                      <a:pt x="286918" y="429111"/>
                      <a:pt x="232928" y="453218"/>
                    </a:cubicBezTo>
                    <a:cubicBezTo>
                      <a:pt x="179452" y="477837"/>
                      <a:pt x="119806" y="461937"/>
                      <a:pt x="99753" y="418340"/>
                    </a:cubicBezTo>
                    <a:cubicBezTo>
                      <a:pt x="87927" y="391156"/>
                      <a:pt x="93068" y="360381"/>
                      <a:pt x="111579" y="334736"/>
                    </a:cubicBezTo>
                    <a:lnTo>
                      <a:pt x="104381" y="318835"/>
                    </a:lnTo>
                    <a:cubicBezTo>
                      <a:pt x="61703" y="318835"/>
                      <a:pt x="23653" y="298832"/>
                      <a:pt x="7713" y="263441"/>
                    </a:cubicBezTo>
                    <a:cubicBezTo>
                      <a:pt x="-12855" y="217792"/>
                      <a:pt x="9255" y="161885"/>
                      <a:pt x="58104" y="129572"/>
                    </a:cubicBezTo>
                    <a:lnTo>
                      <a:pt x="0" y="2371"/>
                    </a:lnTo>
                    <a:close/>
                  </a:path>
                </a:pathLst>
              </a:custGeom>
              <a:solidFill>
                <a:srgbClr val="000000">
                  <a:alpha val="42000"/>
                </a:srgbClr>
              </a:solidFill>
              <a:ln>
                <a:noFill/>
              </a:ln>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72" name="Freeform: Shape 114">
                <a:extLst>
                  <a:ext uri="{FF2B5EF4-FFF2-40B4-BE49-F238E27FC236}">
                    <a16:creationId xmlns:a16="http://schemas.microsoft.com/office/drawing/2014/main" xmlns="" id="{8DE222EC-B62F-487D-AC2F-7262BB932EF8}"/>
                  </a:ext>
                </a:extLst>
              </p:cNvPr>
              <p:cNvSpPr>
                <a:spLocks/>
              </p:cNvSpPr>
              <p:nvPr/>
            </p:nvSpPr>
            <p:spPr bwMode="auto">
              <a:xfrm>
                <a:off x="7712183" y="3150737"/>
                <a:ext cx="55163" cy="227357"/>
              </a:xfrm>
              <a:custGeom>
                <a:avLst/>
                <a:gdLst>
                  <a:gd name="connsiteX0" fmla="*/ 20179 w 55163"/>
                  <a:gd name="connsiteY0" fmla="*/ 0 h 227357"/>
                  <a:gd name="connsiteX1" fmla="*/ 55163 w 55163"/>
                  <a:gd name="connsiteY1" fmla="*/ 3085 h 227357"/>
                  <a:gd name="connsiteX2" fmla="*/ 35756 w 55163"/>
                  <a:gd name="connsiteY2" fmla="*/ 227357 h 227357"/>
                  <a:gd name="connsiteX3" fmla="*/ 0 w 55163"/>
                  <a:gd name="connsiteY3" fmla="*/ 227357 h 227357"/>
                </a:gdLst>
                <a:ahLst/>
                <a:cxnLst>
                  <a:cxn ang="0">
                    <a:pos x="connsiteX0" y="connsiteY0"/>
                  </a:cxn>
                  <a:cxn ang="0">
                    <a:pos x="connsiteX1" y="connsiteY1"/>
                  </a:cxn>
                  <a:cxn ang="0">
                    <a:pos x="connsiteX2" y="connsiteY2"/>
                  </a:cxn>
                  <a:cxn ang="0">
                    <a:pos x="connsiteX3" y="connsiteY3"/>
                  </a:cxn>
                </a:cxnLst>
                <a:rect l="l" t="t" r="r" b="b"/>
                <a:pathLst>
                  <a:path w="55163" h="227357">
                    <a:moveTo>
                      <a:pt x="20179" y="0"/>
                    </a:moveTo>
                    <a:lnTo>
                      <a:pt x="55163" y="3085"/>
                    </a:lnTo>
                    <a:lnTo>
                      <a:pt x="35756" y="227357"/>
                    </a:lnTo>
                    <a:lnTo>
                      <a:pt x="0" y="22735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73" name="Freeform: Shape 115">
                <a:extLst>
                  <a:ext uri="{FF2B5EF4-FFF2-40B4-BE49-F238E27FC236}">
                    <a16:creationId xmlns:a16="http://schemas.microsoft.com/office/drawing/2014/main" xmlns="" id="{009AE9E5-29F1-44BF-9B64-0F811785B5B1}"/>
                  </a:ext>
                </a:extLst>
              </p:cNvPr>
              <p:cNvSpPr>
                <a:spLocks/>
              </p:cNvSpPr>
              <p:nvPr/>
            </p:nvSpPr>
            <p:spPr bwMode="auto">
              <a:xfrm>
                <a:off x="7721646" y="3152325"/>
                <a:ext cx="26650" cy="225769"/>
              </a:xfrm>
              <a:custGeom>
                <a:avLst/>
                <a:gdLst>
                  <a:gd name="connsiteX0" fmla="*/ 19521 w 26650"/>
                  <a:gd name="connsiteY0" fmla="*/ 0 h 225769"/>
                  <a:gd name="connsiteX1" fmla="*/ 26650 w 26650"/>
                  <a:gd name="connsiteY1" fmla="*/ 511 h 225769"/>
                  <a:gd name="connsiteX2" fmla="*/ 7173 w 26650"/>
                  <a:gd name="connsiteY2" fmla="*/ 225769 h 225769"/>
                  <a:gd name="connsiteX3" fmla="*/ 0 w 26650"/>
                  <a:gd name="connsiteY3" fmla="*/ 225769 h 225769"/>
                </a:gdLst>
                <a:ahLst/>
                <a:cxnLst>
                  <a:cxn ang="0">
                    <a:pos x="connsiteX0" y="connsiteY0"/>
                  </a:cxn>
                  <a:cxn ang="0">
                    <a:pos x="connsiteX1" y="connsiteY1"/>
                  </a:cxn>
                  <a:cxn ang="0">
                    <a:pos x="connsiteX2" y="connsiteY2"/>
                  </a:cxn>
                  <a:cxn ang="0">
                    <a:pos x="connsiteX3" y="connsiteY3"/>
                  </a:cxn>
                </a:cxnLst>
                <a:rect l="l" t="t" r="r" b="b"/>
                <a:pathLst>
                  <a:path w="26650" h="225769">
                    <a:moveTo>
                      <a:pt x="19521" y="0"/>
                    </a:moveTo>
                    <a:lnTo>
                      <a:pt x="26650" y="511"/>
                    </a:lnTo>
                    <a:lnTo>
                      <a:pt x="7173" y="225769"/>
                    </a:lnTo>
                    <a:lnTo>
                      <a:pt x="0" y="225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74" name="Freeform 194">
                <a:extLst>
                  <a:ext uri="{FF2B5EF4-FFF2-40B4-BE49-F238E27FC236}">
                    <a16:creationId xmlns:a16="http://schemas.microsoft.com/office/drawing/2014/main" xmlns="" id="{E4C3ECFC-9E1C-4E6B-976A-01A8A20F5972}"/>
                  </a:ext>
                </a:extLst>
              </p:cNvPr>
              <p:cNvSpPr>
                <a:spLocks/>
              </p:cNvSpPr>
              <p:nvPr/>
            </p:nvSpPr>
            <p:spPr bwMode="auto">
              <a:xfrm>
                <a:off x="7627645" y="3034849"/>
                <a:ext cx="260350" cy="217488"/>
              </a:xfrm>
              <a:custGeom>
                <a:avLst/>
                <a:gdLst>
                  <a:gd name="T0" fmla="*/ 272 w 509"/>
                  <a:gd name="T1" fmla="*/ 12 h 424"/>
                  <a:gd name="T2" fmla="*/ 500 w 509"/>
                  <a:gd name="T3" fmla="*/ 234 h 424"/>
                  <a:gd name="T4" fmla="*/ 237 w 509"/>
                  <a:gd name="T5" fmla="*/ 412 h 424"/>
                  <a:gd name="T6" fmla="*/ 10 w 509"/>
                  <a:gd name="T7" fmla="*/ 191 h 424"/>
                  <a:gd name="T8" fmla="*/ 272 w 509"/>
                  <a:gd name="T9" fmla="*/ 12 h 424"/>
                </a:gdLst>
                <a:ahLst/>
                <a:cxnLst>
                  <a:cxn ang="0">
                    <a:pos x="T0" y="T1"/>
                  </a:cxn>
                  <a:cxn ang="0">
                    <a:pos x="T2" y="T3"/>
                  </a:cxn>
                  <a:cxn ang="0">
                    <a:pos x="T4" y="T5"/>
                  </a:cxn>
                  <a:cxn ang="0">
                    <a:pos x="T6" y="T7"/>
                  </a:cxn>
                  <a:cxn ang="0">
                    <a:pos x="T8" y="T9"/>
                  </a:cxn>
                </a:cxnLst>
                <a:rect l="0" t="0" r="r" b="b"/>
                <a:pathLst>
                  <a:path w="509" h="424">
                    <a:moveTo>
                      <a:pt x="272" y="12"/>
                    </a:moveTo>
                    <a:cubicBezTo>
                      <a:pt x="407" y="24"/>
                      <a:pt x="509" y="123"/>
                      <a:pt x="500" y="234"/>
                    </a:cubicBezTo>
                    <a:cubicBezTo>
                      <a:pt x="490" y="344"/>
                      <a:pt x="372" y="424"/>
                      <a:pt x="237" y="412"/>
                    </a:cubicBezTo>
                    <a:cubicBezTo>
                      <a:pt x="102" y="400"/>
                      <a:pt x="0" y="301"/>
                      <a:pt x="10" y="191"/>
                    </a:cubicBezTo>
                    <a:cubicBezTo>
                      <a:pt x="20" y="80"/>
                      <a:pt x="137" y="0"/>
                      <a:pt x="272"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5" name="Freeform 195">
                <a:extLst>
                  <a:ext uri="{FF2B5EF4-FFF2-40B4-BE49-F238E27FC236}">
                    <a16:creationId xmlns:a16="http://schemas.microsoft.com/office/drawing/2014/main" xmlns="" id="{F53C79C5-62EE-42F4-B9FF-B1CD1570922F}"/>
                  </a:ext>
                </a:extLst>
              </p:cNvPr>
              <p:cNvSpPr>
                <a:spLocks/>
              </p:cNvSpPr>
              <p:nvPr/>
            </p:nvSpPr>
            <p:spPr bwMode="auto">
              <a:xfrm>
                <a:off x="7637170" y="3038024"/>
                <a:ext cx="242888" cy="200025"/>
              </a:xfrm>
              <a:custGeom>
                <a:avLst/>
                <a:gdLst>
                  <a:gd name="T0" fmla="*/ 252 w 471"/>
                  <a:gd name="T1" fmla="*/ 11 h 392"/>
                  <a:gd name="T2" fmla="*/ 462 w 471"/>
                  <a:gd name="T3" fmla="*/ 216 h 392"/>
                  <a:gd name="T4" fmla="*/ 219 w 471"/>
                  <a:gd name="T5" fmla="*/ 381 h 392"/>
                  <a:gd name="T6" fmla="*/ 9 w 471"/>
                  <a:gd name="T7" fmla="*/ 176 h 392"/>
                  <a:gd name="T8" fmla="*/ 252 w 471"/>
                  <a:gd name="T9" fmla="*/ 11 h 392"/>
                </a:gdLst>
                <a:ahLst/>
                <a:cxnLst>
                  <a:cxn ang="0">
                    <a:pos x="T0" y="T1"/>
                  </a:cxn>
                  <a:cxn ang="0">
                    <a:pos x="T2" y="T3"/>
                  </a:cxn>
                  <a:cxn ang="0">
                    <a:pos x="T4" y="T5"/>
                  </a:cxn>
                  <a:cxn ang="0">
                    <a:pos x="T6" y="T7"/>
                  </a:cxn>
                  <a:cxn ang="0">
                    <a:pos x="T8" y="T9"/>
                  </a:cxn>
                </a:cxnLst>
                <a:rect l="0" t="0" r="r" b="b"/>
                <a:pathLst>
                  <a:path w="471" h="392">
                    <a:moveTo>
                      <a:pt x="252" y="11"/>
                    </a:moveTo>
                    <a:cubicBezTo>
                      <a:pt x="377" y="22"/>
                      <a:pt x="471" y="114"/>
                      <a:pt x="462" y="216"/>
                    </a:cubicBezTo>
                    <a:cubicBezTo>
                      <a:pt x="453" y="318"/>
                      <a:pt x="345" y="392"/>
                      <a:pt x="219" y="381"/>
                    </a:cubicBezTo>
                    <a:cubicBezTo>
                      <a:pt x="94" y="370"/>
                      <a:pt x="0" y="279"/>
                      <a:pt x="9" y="176"/>
                    </a:cubicBezTo>
                    <a:cubicBezTo>
                      <a:pt x="18" y="74"/>
                      <a:pt x="127" y="0"/>
                      <a:pt x="252" y="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6" name="Freeform 196">
                <a:extLst>
                  <a:ext uri="{FF2B5EF4-FFF2-40B4-BE49-F238E27FC236}">
                    <a16:creationId xmlns:a16="http://schemas.microsoft.com/office/drawing/2014/main" xmlns="" id="{9A378B85-E216-4D5D-8335-93AC31015EB1}"/>
                  </a:ext>
                </a:extLst>
              </p:cNvPr>
              <p:cNvSpPr>
                <a:spLocks/>
              </p:cNvSpPr>
              <p:nvPr/>
            </p:nvSpPr>
            <p:spPr bwMode="auto">
              <a:xfrm>
                <a:off x="7697495" y="3009449"/>
                <a:ext cx="133350" cy="163513"/>
              </a:xfrm>
              <a:custGeom>
                <a:avLst/>
                <a:gdLst>
                  <a:gd name="T0" fmla="*/ 23 w 260"/>
                  <a:gd name="T1" fmla="*/ 0 h 318"/>
                  <a:gd name="T2" fmla="*/ 260 w 260"/>
                  <a:gd name="T3" fmla="*/ 21 h 318"/>
                  <a:gd name="T4" fmla="*/ 243 w 260"/>
                  <a:gd name="T5" fmla="*/ 225 h 318"/>
                  <a:gd name="T6" fmla="*/ 115 w 260"/>
                  <a:gd name="T7" fmla="*/ 312 h 318"/>
                  <a:gd name="T8" fmla="*/ 5 w 260"/>
                  <a:gd name="T9" fmla="*/ 204 h 318"/>
                  <a:gd name="T10" fmla="*/ 23 w 260"/>
                  <a:gd name="T11" fmla="*/ 0 h 318"/>
                </a:gdLst>
                <a:ahLst/>
                <a:cxnLst>
                  <a:cxn ang="0">
                    <a:pos x="T0" y="T1"/>
                  </a:cxn>
                  <a:cxn ang="0">
                    <a:pos x="T2" y="T3"/>
                  </a:cxn>
                  <a:cxn ang="0">
                    <a:pos x="T4" y="T5"/>
                  </a:cxn>
                  <a:cxn ang="0">
                    <a:pos x="T6" y="T7"/>
                  </a:cxn>
                  <a:cxn ang="0">
                    <a:pos x="T8" y="T9"/>
                  </a:cxn>
                  <a:cxn ang="0">
                    <a:pos x="T10" y="T11"/>
                  </a:cxn>
                </a:cxnLst>
                <a:rect l="0" t="0" r="r" b="b"/>
                <a:pathLst>
                  <a:path w="260" h="318">
                    <a:moveTo>
                      <a:pt x="23" y="0"/>
                    </a:moveTo>
                    <a:lnTo>
                      <a:pt x="260" y="21"/>
                    </a:lnTo>
                    <a:lnTo>
                      <a:pt x="243" y="225"/>
                    </a:lnTo>
                    <a:cubicBezTo>
                      <a:pt x="238" y="279"/>
                      <a:pt x="181" y="318"/>
                      <a:pt x="115" y="312"/>
                    </a:cubicBezTo>
                    <a:cubicBezTo>
                      <a:pt x="50" y="306"/>
                      <a:pt x="0" y="258"/>
                      <a:pt x="5" y="204"/>
                    </a:cubicBezTo>
                    <a:lnTo>
                      <a:pt x="23" y="0"/>
                    </a:ln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7" name="Freeform 197">
                <a:extLst>
                  <a:ext uri="{FF2B5EF4-FFF2-40B4-BE49-F238E27FC236}">
                    <a16:creationId xmlns:a16="http://schemas.microsoft.com/office/drawing/2014/main" xmlns="" id="{8E6E24E7-E831-4AFC-803C-28245D2E22F5}"/>
                  </a:ext>
                </a:extLst>
              </p:cNvPr>
              <p:cNvSpPr>
                <a:spLocks/>
              </p:cNvSpPr>
              <p:nvPr/>
            </p:nvSpPr>
            <p:spPr bwMode="auto">
              <a:xfrm>
                <a:off x="7705433" y="3020561"/>
                <a:ext cx="115888" cy="142875"/>
              </a:xfrm>
              <a:custGeom>
                <a:avLst/>
                <a:gdLst>
                  <a:gd name="T0" fmla="*/ 20 w 228"/>
                  <a:gd name="T1" fmla="*/ 0 h 278"/>
                  <a:gd name="T2" fmla="*/ 228 w 228"/>
                  <a:gd name="T3" fmla="*/ 18 h 278"/>
                  <a:gd name="T4" fmla="*/ 212 w 228"/>
                  <a:gd name="T5" fmla="*/ 197 h 278"/>
                  <a:gd name="T6" fmla="*/ 101 w 228"/>
                  <a:gd name="T7" fmla="*/ 273 h 278"/>
                  <a:gd name="T8" fmla="*/ 4 w 228"/>
                  <a:gd name="T9" fmla="*/ 179 h 278"/>
                  <a:gd name="T10" fmla="*/ 20 w 228"/>
                  <a:gd name="T11" fmla="*/ 0 h 278"/>
                </a:gdLst>
                <a:ahLst/>
                <a:cxnLst>
                  <a:cxn ang="0">
                    <a:pos x="T0" y="T1"/>
                  </a:cxn>
                  <a:cxn ang="0">
                    <a:pos x="T2" y="T3"/>
                  </a:cxn>
                  <a:cxn ang="0">
                    <a:pos x="T4" y="T5"/>
                  </a:cxn>
                  <a:cxn ang="0">
                    <a:pos x="T6" y="T7"/>
                  </a:cxn>
                  <a:cxn ang="0">
                    <a:pos x="T8" y="T9"/>
                  </a:cxn>
                  <a:cxn ang="0">
                    <a:pos x="T10" y="T11"/>
                  </a:cxn>
                </a:cxnLst>
                <a:rect l="0" t="0" r="r" b="b"/>
                <a:pathLst>
                  <a:path w="228" h="278">
                    <a:moveTo>
                      <a:pt x="20" y="0"/>
                    </a:moveTo>
                    <a:lnTo>
                      <a:pt x="228" y="18"/>
                    </a:lnTo>
                    <a:lnTo>
                      <a:pt x="212" y="197"/>
                    </a:lnTo>
                    <a:cubicBezTo>
                      <a:pt x="208" y="244"/>
                      <a:pt x="158" y="278"/>
                      <a:pt x="101" y="273"/>
                    </a:cubicBezTo>
                    <a:cubicBezTo>
                      <a:pt x="43" y="268"/>
                      <a:pt x="0" y="226"/>
                      <a:pt x="4" y="179"/>
                    </a:cubicBezTo>
                    <a:lnTo>
                      <a:pt x="2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8" name="Freeform 198">
                <a:extLst>
                  <a:ext uri="{FF2B5EF4-FFF2-40B4-BE49-F238E27FC236}">
                    <a16:creationId xmlns:a16="http://schemas.microsoft.com/office/drawing/2014/main" xmlns="" id="{66C58B07-6373-4101-9C82-20716F3F92FB}"/>
                  </a:ext>
                </a:extLst>
              </p:cNvPr>
              <p:cNvSpPr>
                <a:spLocks/>
              </p:cNvSpPr>
              <p:nvPr/>
            </p:nvSpPr>
            <p:spPr bwMode="auto">
              <a:xfrm>
                <a:off x="7705433" y="3020561"/>
                <a:ext cx="47625" cy="136525"/>
              </a:xfrm>
              <a:custGeom>
                <a:avLst/>
                <a:gdLst>
                  <a:gd name="T0" fmla="*/ 19 w 94"/>
                  <a:gd name="T1" fmla="*/ 0 h 267"/>
                  <a:gd name="T2" fmla="*/ 94 w 94"/>
                  <a:gd name="T3" fmla="*/ 7 h 267"/>
                  <a:gd name="T4" fmla="*/ 71 w 94"/>
                  <a:gd name="T5" fmla="*/ 267 h 267"/>
                  <a:gd name="T6" fmla="*/ 3 w 94"/>
                  <a:gd name="T7" fmla="*/ 179 h 267"/>
                  <a:gd name="T8" fmla="*/ 19 w 94"/>
                  <a:gd name="T9" fmla="*/ 0 h 267"/>
                </a:gdLst>
                <a:ahLst/>
                <a:cxnLst>
                  <a:cxn ang="0">
                    <a:pos x="T0" y="T1"/>
                  </a:cxn>
                  <a:cxn ang="0">
                    <a:pos x="T2" y="T3"/>
                  </a:cxn>
                  <a:cxn ang="0">
                    <a:pos x="T4" y="T5"/>
                  </a:cxn>
                  <a:cxn ang="0">
                    <a:pos x="T6" y="T7"/>
                  </a:cxn>
                  <a:cxn ang="0">
                    <a:pos x="T8" y="T9"/>
                  </a:cxn>
                </a:cxnLst>
                <a:rect l="0" t="0" r="r" b="b"/>
                <a:pathLst>
                  <a:path w="94" h="267">
                    <a:moveTo>
                      <a:pt x="19" y="0"/>
                    </a:moveTo>
                    <a:lnTo>
                      <a:pt x="94" y="7"/>
                    </a:lnTo>
                    <a:lnTo>
                      <a:pt x="71" y="267"/>
                    </a:lnTo>
                    <a:cubicBezTo>
                      <a:pt x="29" y="253"/>
                      <a:pt x="0" y="218"/>
                      <a:pt x="3" y="179"/>
                    </a:cubicBezTo>
                    <a:lnTo>
                      <a:pt x="19" y="0"/>
                    </a:lnTo>
                    <a:close/>
                  </a:path>
                </a:pathLst>
              </a:custGeom>
              <a:solidFill>
                <a:srgbClr val="FFBF35">
                  <a:lumMod val="60000"/>
                  <a:lumOff val="40000"/>
                  <a:alpha val="34000"/>
                </a:srgb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9" name="Freeform 199">
                <a:extLst>
                  <a:ext uri="{FF2B5EF4-FFF2-40B4-BE49-F238E27FC236}">
                    <a16:creationId xmlns:a16="http://schemas.microsoft.com/office/drawing/2014/main" xmlns="" id="{77ED6D08-0F75-428F-9BD7-40B52AA5C78C}"/>
                  </a:ext>
                </a:extLst>
              </p:cNvPr>
              <p:cNvSpPr>
                <a:spLocks/>
              </p:cNvSpPr>
              <p:nvPr/>
            </p:nvSpPr>
            <p:spPr bwMode="auto">
              <a:xfrm>
                <a:off x="7645108" y="3068186"/>
                <a:ext cx="115888" cy="153988"/>
              </a:xfrm>
              <a:custGeom>
                <a:avLst/>
                <a:gdLst>
                  <a:gd name="T0" fmla="*/ 168 w 228"/>
                  <a:gd name="T1" fmla="*/ 298 h 301"/>
                  <a:gd name="T2" fmla="*/ 6 w 228"/>
                  <a:gd name="T3" fmla="*/ 124 h 301"/>
                  <a:gd name="T4" fmla="*/ 89 w 228"/>
                  <a:gd name="T5" fmla="*/ 0 h 301"/>
                  <a:gd name="T6" fmla="*/ 80 w 228"/>
                  <a:gd name="T7" fmla="*/ 107 h 301"/>
                  <a:gd name="T8" fmla="*/ 192 w 228"/>
                  <a:gd name="T9" fmla="*/ 221 h 301"/>
                  <a:gd name="T10" fmla="*/ 220 w 228"/>
                  <a:gd name="T11" fmla="*/ 272 h 301"/>
                  <a:gd name="T12" fmla="*/ 168 w 228"/>
                  <a:gd name="T13" fmla="*/ 298 h 301"/>
                </a:gdLst>
                <a:ahLst/>
                <a:cxnLst>
                  <a:cxn ang="0">
                    <a:pos x="T0" y="T1"/>
                  </a:cxn>
                  <a:cxn ang="0">
                    <a:pos x="T2" y="T3"/>
                  </a:cxn>
                  <a:cxn ang="0">
                    <a:pos x="T4" y="T5"/>
                  </a:cxn>
                  <a:cxn ang="0">
                    <a:pos x="T6" y="T7"/>
                  </a:cxn>
                  <a:cxn ang="0">
                    <a:pos x="T8" y="T9"/>
                  </a:cxn>
                  <a:cxn ang="0">
                    <a:pos x="T10" y="T11"/>
                  </a:cxn>
                  <a:cxn ang="0">
                    <a:pos x="T12" y="T13"/>
                  </a:cxn>
                </a:cxnLst>
                <a:rect l="0" t="0" r="r" b="b"/>
                <a:pathLst>
                  <a:path w="228" h="301">
                    <a:moveTo>
                      <a:pt x="168" y="298"/>
                    </a:moveTo>
                    <a:cubicBezTo>
                      <a:pt x="70" y="281"/>
                      <a:pt x="0" y="194"/>
                      <a:pt x="6" y="124"/>
                    </a:cubicBezTo>
                    <a:cubicBezTo>
                      <a:pt x="12" y="54"/>
                      <a:pt x="46" y="24"/>
                      <a:pt x="89" y="0"/>
                    </a:cubicBezTo>
                    <a:cubicBezTo>
                      <a:pt x="103" y="45"/>
                      <a:pt x="84" y="62"/>
                      <a:pt x="80" y="107"/>
                    </a:cubicBezTo>
                    <a:cubicBezTo>
                      <a:pt x="76" y="159"/>
                      <a:pt x="129" y="215"/>
                      <a:pt x="192" y="221"/>
                    </a:cubicBezTo>
                    <a:cubicBezTo>
                      <a:pt x="216" y="224"/>
                      <a:pt x="228" y="246"/>
                      <a:pt x="220" y="272"/>
                    </a:cubicBezTo>
                    <a:cubicBezTo>
                      <a:pt x="213" y="299"/>
                      <a:pt x="197" y="301"/>
                      <a:pt x="168" y="298"/>
                    </a:cubicBezTo>
                    <a:close/>
                  </a:path>
                </a:pathLst>
              </a:custGeom>
              <a:solidFill>
                <a:schemeClr val="tx1">
                  <a:alpha val="34000"/>
                </a:scheme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80" name="Freeform 200">
                <a:extLst>
                  <a:ext uri="{FF2B5EF4-FFF2-40B4-BE49-F238E27FC236}">
                    <a16:creationId xmlns:a16="http://schemas.microsoft.com/office/drawing/2014/main" xmlns="" id="{EC3B339F-2DE4-4269-B15E-5664779A5B0A}"/>
                  </a:ext>
                </a:extLst>
              </p:cNvPr>
              <p:cNvSpPr>
                <a:spLocks/>
              </p:cNvSpPr>
              <p:nvPr/>
            </p:nvSpPr>
            <p:spPr bwMode="auto">
              <a:xfrm>
                <a:off x="7664158" y="2872924"/>
                <a:ext cx="220663" cy="184150"/>
              </a:xfrm>
              <a:custGeom>
                <a:avLst/>
                <a:gdLst>
                  <a:gd name="T0" fmla="*/ 230 w 430"/>
                  <a:gd name="T1" fmla="*/ 10 h 359"/>
                  <a:gd name="T2" fmla="*/ 422 w 430"/>
                  <a:gd name="T3" fmla="*/ 198 h 359"/>
                  <a:gd name="T4" fmla="*/ 200 w 430"/>
                  <a:gd name="T5" fmla="*/ 349 h 359"/>
                  <a:gd name="T6" fmla="*/ 8 w 430"/>
                  <a:gd name="T7" fmla="*/ 161 h 359"/>
                  <a:gd name="T8" fmla="*/ 230 w 430"/>
                  <a:gd name="T9" fmla="*/ 10 h 359"/>
                </a:gdLst>
                <a:ahLst/>
                <a:cxnLst>
                  <a:cxn ang="0">
                    <a:pos x="T0" y="T1"/>
                  </a:cxn>
                  <a:cxn ang="0">
                    <a:pos x="T2" y="T3"/>
                  </a:cxn>
                  <a:cxn ang="0">
                    <a:pos x="T4" y="T5"/>
                  </a:cxn>
                  <a:cxn ang="0">
                    <a:pos x="T6" y="T7"/>
                  </a:cxn>
                  <a:cxn ang="0">
                    <a:pos x="T8" y="T9"/>
                  </a:cxn>
                </a:cxnLst>
                <a:rect l="0" t="0" r="r" b="b"/>
                <a:pathLst>
                  <a:path w="430" h="359">
                    <a:moveTo>
                      <a:pt x="230" y="10"/>
                    </a:moveTo>
                    <a:cubicBezTo>
                      <a:pt x="344" y="20"/>
                      <a:pt x="430" y="104"/>
                      <a:pt x="422" y="198"/>
                    </a:cubicBezTo>
                    <a:cubicBezTo>
                      <a:pt x="414" y="291"/>
                      <a:pt x="314" y="359"/>
                      <a:pt x="200" y="349"/>
                    </a:cubicBezTo>
                    <a:cubicBezTo>
                      <a:pt x="86" y="339"/>
                      <a:pt x="0" y="255"/>
                      <a:pt x="8" y="161"/>
                    </a:cubicBezTo>
                    <a:cubicBezTo>
                      <a:pt x="17" y="68"/>
                      <a:pt x="116" y="0"/>
                      <a:pt x="230" y="10"/>
                    </a:cubicBez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81" name="Freeform 202">
                <a:extLst>
                  <a:ext uri="{FF2B5EF4-FFF2-40B4-BE49-F238E27FC236}">
                    <a16:creationId xmlns:a16="http://schemas.microsoft.com/office/drawing/2014/main" xmlns="" id="{3E0B02FA-DCAF-4D4C-9CCB-E2DD0DF93FC9}"/>
                  </a:ext>
                </a:extLst>
              </p:cNvPr>
              <p:cNvSpPr>
                <a:spLocks/>
              </p:cNvSpPr>
              <p:nvPr/>
            </p:nvSpPr>
            <p:spPr bwMode="auto">
              <a:xfrm>
                <a:off x="7699083" y="2890386"/>
                <a:ext cx="101600" cy="84138"/>
              </a:xfrm>
              <a:custGeom>
                <a:avLst/>
                <a:gdLst>
                  <a:gd name="T0" fmla="*/ 106 w 198"/>
                  <a:gd name="T1" fmla="*/ 5 h 166"/>
                  <a:gd name="T2" fmla="*/ 194 w 198"/>
                  <a:gd name="T3" fmla="*/ 91 h 166"/>
                  <a:gd name="T4" fmla="*/ 92 w 198"/>
                  <a:gd name="T5" fmla="*/ 161 h 166"/>
                  <a:gd name="T6" fmla="*/ 3 w 198"/>
                  <a:gd name="T7" fmla="*/ 75 h 166"/>
                  <a:gd name="T8" fmla="*/ 106 w 198"/>
                  <a:gd name="T9" fmla="*/ 5 h 166"/>
                </a:gdLst>
                <a:ahLst/>
                <a:cxnLst>
                  <a:cxn ang="0">
                    <a:pos x="T0" y="T1"/>
                  </a:cxn>
                  <a:cxn ang="0">
                    <a:pos x="T2" y="T3"/>
                  </a:cxn>
                  <a:cxn ang="0">
                    <a:pos x="T4" y="T5"/>
                  </a:cxn>
                  <a:cxn ang="0">
                    <a:pos x="T6" y="T7"/>
                  </a:cxn>
                  <a:cxn ang="0">
                    <a:pos x="T8" y="T9"/>
                  </a:cxn>
                </a:cxnLst>
                <a:rect l="0" t="0" r="r" b="b"/>
                <a:pathLst>
                  <a:path w="198" h="166">
                    <a:moveTo>
                      <a:pt x="106" y="5"/>
                    </a:moveTo>
                    <a:cubicBezTo>
                      <a:pt x="158" y="10"/>
                      <a:pt x="198" y="48"/>
                      <a:pt x="194" y="91"/>
                    </a:cubicBezTo>
                    <a:cubicBezTo>
                      <a:pt x="190" y="135"/>
                      <a:pt x="145" y="166"/>
                      <a:pt x="92" y="161"/>
                    </a:cubicBezTo>
                    <a:cubicBezTo>
                      <a:pt x="39" y="157"/>
                      <a:pt x="0" y="118"/>
                      <a:pt x="3" y="75"/>
                    </a:cubicBezTo>
                    <a:cubicBezTo>
                      <a:pt x="7" y="32"/>
                      <a:pt x="53" y="0"/>
                      <a:pt x="106" y="5"/>
                    </a:cubicBezTo>
                    <a:close/>
                  </a:path>
                </a:pathLst>
              </a:custGeom>
              <a:solidFill>
                <a:sysClr val="window" lastClr="FFFFFF">
                  <a:alpha val="34000"/>
                </a:sys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82" name="Freeform 201">
                <a:extLst>
                  <a:ext uri="{FF2B5EF4-FFF2-40B4-BE49-F238E27FC236}">
                    <a16:creationId xmlns:a16="http://schemas.microsoft.com/office/drawing/2014/main" xmlns="" id="{118DDFB1-9880-4C3F-9638-0EBA1DDBB17D}"/>
                  </a:ext>
                </a:extLst>
              </p:cNvPr>
              <p:cNvSpPr>
                <a:spLocks/>
              </p:cNvSpPr>
              <p:nvPr/>
            </p:nvSpPr>
            <p:spPr bwMode="auto">
              <a:xfrm>
                <a:off x="7675270" y="2879274"/>
                <a:ext cx="200025" cy="166688"/>
              </a:xfrm>
              <a:custGeom>
                <a:avLst/>
                <a:gdLst>
                  <a:gd name="T0" fmla="*/ 209 w 391"/>
                  <a:gd name="T1" fmla="*/ 9 h 326"/>
                  <a:gd name="T2" fmla="*/ 384 w 391"/>
                  <a:gd name="T3" fmla="*/ 180 h 326"/>
                  <a:gd name="T4" fmla="*/ 182 w 391"/>
                  <a:gd name="T5" fmla="*/ 317 h 326"/>
                  <a:gd name="T6" fmla="*/ 7 w 391"/>
                  <a:gd name="T7" fmla="*/ 147 h 326"/>
                  <a:gd name="T8" fmla="*/ 209 w 391"/>
                  <a:gd name="T9" fmla="*/ 9 h 326"/>
                </a:gdLst>
                <a:ahLst/>
                <a:cxnLst>
                  <a:cxn ang="0">
                    <a:pos x="T0" y="T1"/>
                  </a:cxn>
                  <a:cxn ang="0">
                    <a:pos x="T2" y="T3"/>
                  </a:cxn>
                  <a:cxn ang="0">
                    <a:pos x="T4" y="T5"/>
                  </a:cxn>
                  <a:cxn ang="0">
                    <a:pos x="T6" y="T7"/>
                  </a:cxn>
                  <a:cxn ang="0">
                    <a:pos x="T8" y="T9"/>
                  </a:cxn>
                </a:cxnLst>
                <a:rect l="0" t="0" r="r" b="b"/>
                <a:pathLst>
                  <a:path w="391" h="326">
                    <a:moveTo>
                      <a:pt x="209" y="9"/>
                    </a:moveTo>
                    <a:cubicBezTo>
                      <a:pt x="313" y="18"/>
                      <a:pt x="391" y="95"/>
                      <a:pt x="384" y="180"/>
                    </a:cubicBezTo>
                    <a:cubicBezTo>
                      <a:pt x="376" y="265"/>
                      <a:pt x="286" y="326"/>
                      <a:pt x="182" y="317"/>
                    </a:cubicBezTo>
                    <a:cubicBezTo>
                      <a:pt x="78" y="308"/>
                      <a:pt x="0" y="232"/>
                      <a:pt x="7" y="147"/>
                    </a:cubicBezTo>
                    <a:cubicBezTo>
                      <a:pt x="15" y="62"/>
                      <a:pt x="105" y="0"/>
                      <a:pt x="209" y="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grpSp>
      </p:grpSp>
    </p:spTree>
    <p:custDataLst>
      <p:tags r:id="rId1"/>
    </p:custDataLst>
    <p:extLst>
      <p:ext uri="{BB962C8B-B14F-4D97-AF65-F5344CB8AC3E}">
        <p14:creationId xmlns:p14="http://schemas.microsoft.com/office/powerpoint/2010/main" val="377490945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500"/>
                            </p:stCondLst>
                            <p:childTnLst>
                              <p:par>
                                <p:cTn id="65" presetID="22" presetClass="entr" presetSubtype="8"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1000"/>
                            </p:stCondLst>
                            <p:childTnLst>
                              <p:par>
                                <p:cTn id="69" presetID="22" presetClass="entr" presetSubtype="8"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childTnLst>
                          </p:cTn>
                        </p:par>
                        <p:par>
                          <p:cTn id="77" fill="hold">
                            <p:stCondLst>
                              <p:cond delay="500"/>
                            </p:stCondLst>
                            <p:childTnLst>
                              <p:par>
                                <p:cTn id="78" presetID="22" presetClass="entr" presetSubtype="8" fill="hold"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500"/>
                                        <p:tgtEl>
                                          <p:spTgt spid="31"/>
                                        </p:tgtEl>
                                      </p:cBhvr>
                                    </p:animEffect>
                                  </p:childTnLst>
                                </p:cTn>
                              </p:par>
                            </p:childTnLst>
                          </p:cTn>
                        </p:par>
                        <p:par>
                          <p:cTn id="81" fill="hold">
                            <p:stCondLst>
                              <p:cond delay="1000"/>
                            </p:stCondLst>
                            <p:childTnLst>
                              <p:par>
                                <p:cTn id="82" presetID="22" presetClass="entr" presetSubtype="8"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500"/>
                                        <p:tgtEl>
                                          <p:spTgt spid="33"/>
                                        </p:tgtEl>
                                      </p:cBhvr>
                                    </p:animEffect>
                                  </p:childTnLst>
                                </p:cTn>
                              </p:par>
                            </p:childTnLst>
                          </p:cTn>
                        </p:par>
                        <p:par>
                          <p:cTn id="90" fill="hold">
                            <p:stCondLst>
                              <p:cond delay="500"/>
                            </p:stCondLst>
                            <p:childTnLst>
                              <p:par>
                                <p:cTn id="91" presetID="22" presetClass="entr" presetSubtype="8" fill="hold"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wipe(left)">
                                      <p:cBhvr>
                                        <p:cTn id="93" dur="500"/>
                                        <p:tgtEl>
                                          <p:spTgt spid="34"/>
                                        </p:tgtEl>
                                      </p:cBhvr>
                                    </p:animEffect>
                                  </p:childTnLst>
                                </p:cTn>
                              </p:par>
                            </p:childTnLst>
                          </p:cTn>
                        </p:par>
                        <p:par>
                          <p:cTn id="94" fill="hold">
                            <p:stCondLst>
                              <p:cond delay="1000"/>
                            </p:stCondLst>
                            <p:childTnLst>
                              <p:par>
                                <p:cTn id="95" presetID="22" presetClass="entr" presetSubtype="8"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wipe(left)">
                                      <p:cBhvr>
                                        <p:cTn id="97" dur="500"/>
                                        <p:tgtEl>
                                          <p:spTgt spid="35"/>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childTnLst>
                                </p:cTn>
                              </p:par>
                            </p:childTnLst>
                          </p:cTn>
                        </p:par>
                        <p:par>
                          <p:cTn id="103" fill="hold">
                            <p:stCondLst>
                              <p:cond delay="500"/>
                            </p:stCondLst>
                            <p:childTnLst>
                              <p:par>
                                <p:cTn id="104" presetID="22" presetClass="entr" presetSubtype="8" fill="hold" nodeType="after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wipe(left)">
                                      <p:cBhvr>
                                        <p:cTn id="106" dur="500"/>
                                        <p:tgtEl>
                                          <p:spTgt spid="37"/>
                                        </p:tgtEl>
                                      </p:cBhvr>
                                    </p:animEffect>
                                  </p:childTnLst>
                                </p:cTn>
                              </p:par>
                            </p:childTnLst>
                          </p:cTn>
                        </p:par>
                        <p:par>
                          <p:cTn id="107" fill="hold">
                            <p:stCondLst>
                              <p:cond delay="1000"/>
                            </p:stCondLst>
                            <p:childTnLst>
                              <p:par>
                                <p:cTn id="108" presetID="22" presetClass="entr" presetSubtype="8"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wipe(left)">
                                      <p:cBhvr>
                                        <p:cTn id="11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18" grpId="0" animBg="1"/>
      <p:bldP spid="20" grpId="0"/>
      <p:bldP spid="21" grpId="0" animBg="1"/>
      <p:bldP spid="23" grpId="0"/>
      <p:bldP spid="24" grpId="0" animBg="1"/>
      <p:bldP spid="26" grpId="0"/>
      <p:bldP spid="30" grpId="0" animBg="1"/>
      <p:bldP spid="32" grpId="0"/>
      <p:bldP spid="33" grpId="0" animBg="1"/>
      <p:bldP spid="35" grpId="0"/>
      <p:bldP spid="36" grpId="0" animBg="1"/>
      <p:bldP spid="38" grpId="0"/>
    </p:bldLst>
  </p:timing>
  <p:extLst mod="1"/>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5"/>
          <p:cNvSpPr/>
          <p:nvPr/>
        </p:nvSpPr>
        <p:spPr>
          <a:xfrm>
            <a:off x="2507030" y="1879431"/>
            <a:ext cx="3474818" cy="57149"/>
          </a:xfrm>
          <a:prstGeom prst="rect">
            <a:avLst/>
          </a:prstGeom>
          <a:solidFill>
            <a:schemeClr val="accent6"/>
          </a:solidFill>
          <a:ln w="25400" cap="flat" cmpd="sng" algn="ctr">
            <a:noFill/>
            <a:prstDash val="solid"/>
          </a:ln>
          <a:effectLst/>
        </p:spPr>
        <p:txBody>
          <a:bodyPr rtlCol="0" anchor="ctr"/>
          <a:lstStyle/>
          <a:p>
            <a:pPr algn="ctr" defTabSz="914400">
              <a:defRPr/>
            </a:pPr>
            <a:endParaRPr kumimoji="1" lang="ja-JP" altLang="en-US" sz="1800" kern="0">
              <a:solidFill>
                <a:sysClr val="window" lastClr="FFFFFF"/>
              </a:solidFill>
              <a:latin typeface="Open Sans"/>
            </a:endParaRPr>
          </a:p>
        </p:txBody>
      </p:sp>
      <p:sp>
        <p:nvSpPr>
          <p:cNvPr id="9" name="テキスト プレースホルダー 6"/>
          <p:cNvSpPr txBox="1">
            <a:spLocks/>
          </p:cNvSpPr>
          <p:nvPr/>
        </p:nvSpPr>
        <p:spPr>
          <a:xfrm>
            <a:off x="2362200" y="171450"/>
            <a:ext cx="3619648" cy="176513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914400">
              <a:lnSpc>
                <a:spcPct val="100000"/>
              </a:lnSpc>
              <a:spcBef>
                <a:spcPts val="0"/>
              </a:spcBef>
            </a:pPr>
            <a:r>
              <a:rPr kumimoji="0" lang="id-ID" sz="2000" dirty="0">
                <a:solidFill>
                  <a:prstClr val="black"/>
                </a:solidFill>
                <a:latin typeface="Arial" panose="020B0604020202020204" pitchFamily="34" charset="0"/>
                <a:cs typeface="Arial" panose="020B0604020202020204" pitchFamily="34" charset="0"/>
              </a:rPr>
              <a:t>Fosil </a:t>
            </a:r>
            <a:r>
              <a:rPr kumimoji="0" lang="id-ID" sz="2000" i="1" dirty="0">
                <a:solidFill>
                  <a:prstClr val="black"/>
                </a:solidFill>
                <a:latin typeface="Arial" panose="020B0604020202020204" pitchFamily="34" charset="0"/>
                <a:cs typeface="Arial" panose="020B0604020202020204" pitchFamily="34" charset="0"/>
              </a:rPr>
              <a:t>Pithecanthopus erectus </a:t>
            </a:r>
            <a:r>
              <a:rPr kumimoji="0" lang="id-ID" sz="2000" dirty="0">
                <a:solidFill>
                  <a:prstClr val="black"/>
                </a:solidFill>
                <a:latin typeface="Arial" panose="020B0604020202020204" pitchFamily="34" charset="0"/>
                <a:cs typeface="Arial" panose="020B0604020202020204" pitchFamily="34" charset="0"/>
              </a:rPr>
              <a:t>pertama kali ditemukan oleh Eugene Dubois pada 1891–1892 di Trinil, Ngawi, Jawa Timur.</a:t>
            </a:r>
          </a:p>
        </p:txBody>
      </p:sp>
      <p:sp>
        <p:nvSpPr>
          <p:cNvPr id="14" name="正方形/長方形 5"/>
          <p:cNvSpPr/>
          <p:nvPr/>
        </p:nvSpPr>
        <p:spPr>
          <a:xfrm flipV="1">
            <a:off x="397254" y="2923658"/>
            <a:ext cx="4934675" cy="60275"/>
          </a:xfrm>
          <a:prstGeom prst="rect">
            <a:avLst/>
          </a:prstGeom>
          <a:solidFill>
            <a:schemeClr val="accent6"/>
          </a:solidFill>
          <a:ln w="25400" cap="flat" cmpd="sng" algn="ctr">
            <a:noFill/>
            <a:prstDash val="solid"/>
          </a:ln>
          <a:effectLst/>
        </p:spPr>
        <p:txBody>
          <a:bodyPr rtlCol="0" anchor="ctr"/>
          <a:lstStyle/>
          <a:p>
            <a:pPr algn="ctr" defTabSz="914400">
              <a:defRPr/>
            </a:pPr>
            <a:endParaRPr kumimoji="1" lang="ja-JP" altLang="en-US" sz="1800" kern="0">
              <a:solidFill>
                <a:sysClr val="window" lastClr="FFFFFF"/>
              </a:solidFill>
              <a:latin typeface="Open Sans"/>
            </a:endParaRPr>
          </a:p>
        </p:txBody>
      </p:sp>
      <p:sp>
        <p:nvSpPr>
          <p:cNvPr id="15" name="テキスト プレースホルダー 6"/>
          <p:cNvSpPr txBox="1">
            <a:spLocks/>
          </p:cNvSpPr>
          <p:nvPr/>
        </p:nvSpPr>
        <p:spPr>
          <a:xfrm>
            <a:off x="304075" y="3184322"/>
            <a:ext cx="5417767" cy="1356731"/>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914400">
              <a:lnSpc>
                <a:spcPct val="100000"/>
              </a:lnSpc>
              <a:spcBef>
                <a:spcPts val="0"/>
              </a:spcBef>
            </a:pPr>
            <a:r>
              <a:rPr kumimoji="0" lang="id-ID" sz="2000" dirty="0">
                <a:solidFill>
                  <a:prstClr val="black"/>
                </a:solidFill>
                <a:latin typeface="Arial" panose="020B0604020202020204" pitchFamily="34" charset="0"/>
                <a:cs typeface="Arial" panose="020B0604020202020204" pitchFamily="34" charset="0"/>
              </a:rPr>
              <a:t>Pada perkembangan selanjutnya </a:t>
            </a:r>
            <a:r>
              <a:rPr kumimoji="0" lang="id-ID" sz="2000" i="1" dirty="0">
                <a:solidFill>
                  <a:prstClr val="black"/>
                </a:solidFill>
                <a:latin typeface="Arial" panose="020B0604020202020204" pitchFamily="34" charset="0"/>
                <a:cs typeface="Arial" panose="020B0604020202020204" pitchFamily="34" charset="0"/>
              </a:rPr>
              <a:t>Pithecanthropus erectus </a:t>
            </a:r>
            <a:r>
              <a:rPr kumimoji="0" lang="id-ID" sz="2000" dirty="0">
                <a:solidFill>
                  <a:prstClr val="black"/>
                </a:solidFill>
                <a:latin typeface="Arial" panose="020B0604020202020204" pitchFamily="34" charset="0"/>
                <a:cs typeface="Arial" panose="020B0604020202020204" pitchFamily="34" charset="0"/>
              </a:rPr>
              <a:t>dimasukkan ke genus Homo yang kemudian dinamakan </a:t>
            </a:r>
            <a:r>
              <a:rPr kumimoji="0" lang="id-ID" sz="2000" i="1" dirty="0">
                <a:solidFill>
                  <a:prstClr val="black"/>
                </a:solidFill>
                <a:latin typeface="Arial" panose="020B0604020202020204" pitchFamily="34" charset="0"/>
                <a:cs typeface="Arial" panose="020B0604020202020204" pitchFamily="34" charset="0"/>
              </a:rPr>
              <a:t>Homo erectus erectus</a:t>
            </a:r>
            <a:r>
              <a:rPr kumimoji="0" lang="id-ID" sz="2000" dirty="0">
                <a:solidFill>
                  <a:prstClr val="black"/>
                </a:solidFill>
                <a:latin typeface="Arial" panose="020B0604020202020204" pitchFamily="34" charset="0"/>
                <a:cs typeface="Arial" panose="020B0604020202020204" pitchFamily="34" charset="0"/>
              </a:rPr>
              <a:t>.</a:t>
            </a:r>
          </a:p>
        </p:txBody>
      </p:sp>
      <p:grpSp>
        <p:nvGrpSpPr>
          <p:cNvPr id="2" name="Group 1"/>
          <p:cNvGrpSpPr/>
          <p:nvPr/>
        </p:nvGrpSpPr>
        <p:grpSpPr>
          <a:xfrm>
            <a:off x="220054" y="246573"/>
            <a:ext cx="2030576" cy="1804307"/>
            <a:chOff x="301122" y="246573"/>
            <a:chExt cx="1881857" cy="1804307"/>
          </a:xfrm>
        </p:grpSpPr>
        <p:sp>
          <p:nvSpPr>
            <p:cNvPr id="22" name="Freeform 53"/>
            <p:cNvSpPr>
              <a:spLocks noChangeArrowheads="1"/>
            </p:cNvSpPr>
            <p:nvPr/>
          </p:nvSpPr>
          <p:spPr bwMode="auto">
            <a:xfrm>
              <a:off x="301122" y="246573"/>
              <a:ext cx="1609868" cy="1804307"/>
            </a:xfrm>
            <a:custGeom>
              <a:avLst/>
              <a:gdLst>
                <a:gd name="T0" fmla="*/ 965 w 1930"/>
                <a:gd name="T1" fmla="*/ 0 h 2601"/>
                <a:gd name="T2" fmla="*/ 0 w 1930"/>
                <a:gd name="T3" fmla="*/ 0 h 2601"/>
                <a:gd name="T4" fmla="*/ 0 w 1930"/>
                <a:gd name="T5" fmla="*/ 2106 h 2601"/>
                <a:gd name="T6" fmla="*/ 965 w 1930"/>
                <a:gd name="T7" fmla="*/ 2600 h 2601"/>
                <a:gd name="T8" fmla="*/ 1929 w 1930"/>
                <a:gd name="T9" fmla="*/ 2106 h 2601"/>
                <a:gd name="T10" fmla="*/ 1929 w 1930"/>
                <a:gd name="T11" fmla="*/ 0 h 2601"/>
                <a:gd name="T12" fmla="*/ 965 w 1930"/>
                <a:gd name="T13" fmla="*/ 0 h 2601"/>
              </a:gdLst>
              <a:ahLst/>
              <a:cxnLst>
                <a:cxn ang="0">
                  <a:pos x="T0" y="T1"/>
                </a:cxn>
                <a:cxn ang="0">
                  <a:pos x="T2" y="T3"/>
                </a:cxn>
                <a:cxn ang="0">
                  <a:pos x="T4" y="T5"/>
                </a:cxn>
                <a:cxn ang="0">
                  <a:pos x="T6" y="T7"/>
                </a:cxn>
                <a:cxn ang="0">
                  <a:pos x="T8" y="T9"/>
                </a:cxn>
                <a:cxn ang="0">
                  <a:pos x="T10" y="T11"/>
                </a:cxn>
                <a:cxn ang="0">
                  <a:pos x="T12" y="T13"/>
                </a:cxn>
              </a:cxnLst>
              <a:rect l="0" t="0" r="r" b="b"/>
              <a:pathLst>
                <a:path w="1930" h="2601">
                  <a:moveTo>
                    <a:pt x="965" y="0"/>
                  </a:moveTo>
                  <a:lnTo>
                    <a:pt x="0" y="0"/>
                  </a:lnTo>
                  <a:lnTo>
                    <a:pt x="0" y="2106"/>
                  </a:lnTo>
                  <a:lnTo>
                    <a:pt x="965" y="2600"/>
                  </a:lnTo>
                  <a:lnTo>
                    <a:pt x="1929" y="2106"/>
                  </a:lnTo>
                  <a:lnTo>
                    <a:pt x="1929" y="0"/>
                  </a:lnTo>
                  <a:lnTo>
                    <a:pt x="965" y="0"/>
                  </a:lnTo>
                </a:path>
              </a:pathLst>
            </a:custGeom>
            <a:solidFill>
              <a:srgbClr val="F39C12"/>
            </a:solidFill>
            <a:ln>
              <a:noFill/>
            </a:ln>
            <a:effectLst/>
          </p:spPr>
          <p:txBody>
            <a:bodyPr wrap="none" anchor="ctr"/>
            <a:lstStyle/>
            <a:p>
              <a:pPr defTabSz="914400">
                <a:defRPr/>
              </a:pPr>
              <a:endParaRPr lang="en-US" sz="5400" kern="0">
                <a:solidFill>
                  <a:sysClr val="windowText" lastClr="000000"/>
                </a:solidFill>
              </a:endParaRPr>
            </a:p>
          </p:txBody>
        </p:sp>
        <p:sp>
          <p:nvSpPr>
            <p:cNvPr id="23" name="Freeform 54"/>
            <p:cNvSpPr>
              <a:spLocks noChangeArrowheads="1"/>
            </p:cNvSpPr>
            <p:nvPr/>
          </p:nvSpPr>
          <p:spPr bwMode="auto">
            <a:xfrm>
              <a:off x="1907316" y="246573"/>
              <a:ext cx="275663" cy="287467"/>
            </a:xfrm>
            <a:custGeom>
              <a:avLst/>
              <a:gdLst>
                <a:gd name="T0" fmla="*/ 330 w 331"/>
                <a:gd name="T1" fmla="*/ 412 h 413"/>
                <a:gd name="T2" fmla="*/ 0 w 331"/>
                <a:gd name="T3" fmla="*/ 412 h 413"/>
                <a:gd name="T4" fmla="*/ 0 w 331"/>
                <a:gd name="T5" fmla="*/ 0 h 413"/>
                <a:gd name="T6" fmla="*/ 330 w 331"/>
                <a:gd name="T7" fmla="*/ 412 h 413"/>
              </a:gdLst>
              <a:ahLst/>
              <a:cxnLst>
                <a:cxn ang="0">
                  <a:pos x="T0" y="T1"/>
                </a:cxn>
                <a:cxn ang="0">
                  <a:pos x="T2" y="T3"/>
                </a:cxn>
                <a:cxn ang="0">
                  <a:pos x="T4" y="T5"/>
                </a:cxn>
                <a:cxn ang="0">
                  <a:pos x="T6" y="T7"/>
                </a:cxn>
              </a:cxnLst>
              <a:rect l="0" t="0" r="r" b="b"/>
              <a:pathLst>
                <a:path w="331" h="413">
                  <a:moveTo>
                    <a:pt x="330" y="412"/>
                  </a:moveTo>
                  <a:lnTo>
                    <a:pt x="0" y="412"/>
                  </a:lnTo>
                  <a:lnTo>
                    <a:pt x="0" y="0"/>
                  </a:lnTo>
                  <a:lnTo>
                    <a:pt x="330" y="412"/>
                  </a:lnTo>
                </a:path>
              </a:pathLst>
            </a:custGeom>
            <a:solidFill>
              <a:srgbClr val="F39C12">
                <a:lumMod val="50000"/>
              </a:srgbClr>
            </a:solidFill>
            <a:ln>
              <a:noFill/>
            </a:ln>
            <a:effectLst/>
          </p:spPr>
          <p:txBody>
            <a:bodyPr wrap="none" anchor="ctr"/>
            <a:lstStyle/>
            <a:p>
              <a:pPr defTabSz="914400">
                <a:defRPr/>
              </a:pPr>
              <a:endParaRPr lang="en-US" sz="5400" kern="0">
                <a:solidFill>
                  <a:sysClr val="windowText" lastClr="000000"/>
                </a:solidFill>
              </a:endParaRPr>
            </a:p>
          </p:txBody>
        </p:sp>
        <p:sp>
          <p:nvSpPr>
            <p:cNvPr id="24" name="TextBox 23"/>
            <p:cNvSpPr txBox="1"/>
            <p:nvPr/>
          </p:nvSpPr>
          <p:spPr bwMode="auto">
            <a:xfrm>
              <a:off x="301124" y="390305"/>
              <a:ext cx="1609869" cy="369332"/>
            </a:xfrm>
            <a:prstGeom prst="rect">
              <a:avLst/>
            </a:prstGeom>
            <a:noFill/>
          </p:spPr>
          <p:txBody>
            <a:bodyPr wrap="square" lIns="0" tIns="0" rIns="0" bIns="0">
              <a:spAutoFit/>
            </a:bodyPr>
            <a:lstStyle/>
            <a:p>
              <a:pPr algn="ctr" defTabSz="914400">
                <a:defRPr/>
              </a:pPr>
              <a:r>
                <a:rPr lang="en-US" sz="2400" b="1" kern="0" dirty="0" smtClean="0">
                  <a:solidFill>
                    <a:sysClr val="window" lastClr="FFFFFF"/>
                  </a:solidFill>
                  <a:ea typeface="linea-basic-10" charset="0"/>
                  <a:cs typeface="linea-basic-10" charset="0"/>
                </a:rPr>
                <a:t>02</a:t>
              </a:r>
              <a:endParaRPr lang="en-US" sz="2400" b="1" kern="0" dirty="0">
                <a:solidFill>
                  <a:sysClr val="window" lastClr="FFFFFF"/>
                </a:solidFill>
                <a:ea typeface="EverSlide Office" charset="0"/>
                <a:cs typeface="EverSlide Office" charset="0"/>
              </a:endParaRPr>
            </a:p>
          </p:txBody>
        </p:sp>
        <p:sp>
          <p:nvSpPr>
            <p:cNvPr id="25" name="TextBox 24"/>
            <p:cNvSpPr txBox="1"/>
            <p:nvPr/>
          </p:nvSpPr>
          <p:spPr bwMode="auto">
            <a:xfrm>
              <a:off x="313617" y="866781"/>
              <a:ext cx="1593699" cy="830997"/>
            </a:xfrm>
            <a:prstGeom prst="rect">
              <a:avLst/>
            </a:prstGeom>
            <a:noFill/>
          </p:spPr>
          <p:txBody>
            <a:bodyPr wrap="square" lIns="0" tIns="0" rIns="0" bIns="0">
              <a:spAutoFit/>
            </a:bodyPr>
            <a:lstStyle/>
            <a:p>
              <a:pPr algn="ctr" defTabSz="914400"/>
              <a:r>
                <a:rPr lang="en-US" sz="1800" b="1" i="1" kern="0" dirty="0">
                  <a:solidFill>
                    <a:sysClr val="window" lastClr="FFFFFF"/>
                  </a:solidFill>
                  <a:ea typeface="linea-basic-10" charset="0"/>
                  <a:cs typeface="linea-basic-10" charset="0"/>
                </a:rPr>
                <a:t> Pithecanthropus erectus</a:t>
              </a:r>
              <a:endParaRPr lang="en-US" sz="1800" b="1" i="1" kern="0" dirty="0">
                <a:solidFill>
                  <a:sysClr val="window" lastClr="FFFFFF"/>
                </a:solidFill>
                <a:ea typeface="EverSlide Office" charset="0"/>
                <a:cs typeface="EverSlide Office" charset="0"/>
              </a:endParaRPr>
            </a:p>
          </p:txBody>
        </p:sp>
      </p:grpSp>
      <p:pic>
        <p:nvPicPr>
          <p:cNvPr id="19" name="Picture 18"/>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Effect>
                      <a14:saturation sat="33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6093418" y="1000307"/>
            <a:ext cx="2736052" cy="3648069"/>
          </a:xfrm>
          <a:prstGeom prst="roundRect">
            <a:avLst/>
          </a:prstGeom>
        </p:spPr>
      </p:pic>
      <p:sp>
        <p:nvSpPr>
          <p:cNvPr id="20" name="正方形/長方形 5"/>
          <p:cNvSpPr/>
          <p:nvPr/>
        </p:nvSpPr>
        <p:spPr>
          <a:xfrm flipV="1">
            <a:off x="397253" y="4560103"/>
            <a:ext cx="4934675" cy="60275"/>
          </a:xfrm>
          <a:prstGeom prst="rect">
            <a:avLst/>
          </a:prstGeom>
          <a:solidFill>
            <a:schemeClr val="accent6"/>
          </a:solidFill>
          <a:ln w="25400" cap="flat" cmpd="sng" algn="ctr">
            <a:noFill/>
            <a:prstDash val="solid"/>
          </a:ln>
          <a:effectLst/>
        </p:spPr>
        <p:txBody>
          <a:bodyPr rtlCol="0" anchor="ctr"/>
          <a:lstStyle/>
          <a:p>
            <a:pPr algn="ctr" defTabSz="914400">
              <a:defRPr/>
            </a:pPr>
            <a:endParaRPr kumimoji="1" lang="ja-JP" altLang="en-US" sz="1800" kern="0">
              <a:solidFill>
                <a:sysClr val="window" lastClr="FFFFFF"/>
              </a:solidFill>
              <a:latin typeface="Open Sans"/>
            </a:endParaRPr>
          </a:p>
        </p:txBody>
      </p:sp>
      <p:sp>
        <p:nvSpPr>
          <p:cNvPr id="21" name="テキスト プレースホルダー 6"/>
          <p:cNvSpPr txBox="1">
            <a:spLocks/>
          </p:cNvSpPr>
          <p:nvPr/>
        </p:nvSpPr>
        <p:spPr>
          <a:xfrm>
            <a:off x="321054" y="2154071"/>
            <a:ext cx="5400788" cy="702661"/>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914400">
              <a:lnSpc>
                <a:spcPct val="100000"/>
              </a:lnSpc>
              <a:spcBef>
                <a:spcPts val="0"/>
              </a:spcBef>
            </a:pPr>
            <a:r>
              <a:rPr kumimoji="0" lang="id-ID" sz="2000" i="1" dirty="0">
                <a:solidFill>
                  <a:prstClr val="black"/>
                </a:solidFill>
                <a:latin typeface="Arial" panose="020B0604020202020204" pitchFamily="34" charset="0"/>
                <a:cs typeface="Arial" panose="020B0604020202020204" pitchFamily="34" charset="0"/>
              </a:rPr>
              <a:t>Pithecanthropus erectus </a:t>
            </a:r>
            <a:r>
              <a:rPr kumimoji="0" lang="id-ID" sz="2000" dirty="0">
                <a:solidFill>
                  <a:prstClr val="black"/>
                </a:solidFill>
                <a:latin typeface="Arial" panose="020B0604020202020204" pitchFamily="34" charset="0"/>
                <a:cs typeface="Arial" panose="020B0604020202020204" pitchFamily="34" charset="0"/>
              </a:rPr>
              <a:t>berarti manusia-kera yang mampu berdiri tegak dan lurus. </a:t>
            </a:r>
          </a:p>
        </p:txBody>
      </p:sp>
    </p:spTree>
    <p:extLst>
      <p:ext uri="{BB962C8B-B14F-4D97-AF65-F5344CB8AC3E}">
        <p14:creationId xmlns:p14="http://schemas.microsoft.com/office/powerpoint/2010/main" val="425883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left)">
                                      <p:cBhvr>
                                        <p:cTn id="11" dur="500"/>
                                        <p:tgtEl>
                                          <p:spTgt spid="9">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Effect transition="in" filter="wipe(left)">
                                      <p:cBhvr>
                                        <p:cTn id="19" dur="500"/>
                                        <p:tgtEl>
                                          <p:spTgt spid="15">
                                            <p:txEl>
                                              <p:pRg st="0" end="0"/>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
                                            <p:txEl>
                                              <p:pRg st="0" end="0"/>
                                            </p:txEl>
                                          </p:spTgt>
                                        </p:tgtEl>
                                        <p:attrNameLst>
                                          <p:attrName>style.visibility</p:attrName>
                                        </p:attrNameLst>
                                      </p:cBhvr>
                                      <p:to>
                                        <p:strVal val="visible"/>
                                      </p:to>
                                    </p:set>
                                    <p:animEffect transition="in" filter="wipe(left)">
                                      <p:cBhvr>
                                        <p:cTn id="27"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4" grpId="0" animBg="1"/>
      <p:bldP spid="15" grpId="0" build="p">
        <p:tmplLst>
          <p:tmpl lvl="1">
            <p:tnLst>
              <p:par>
                <p:cTn presetID="22" presetClass="entr" presetSubtype="8"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P spid="20" grpId="0" animBg="1"/>
      <p:bldP spid="21" grpId="0" build="p">
        <p:tmplLst>
          <p:tmpl lvl="1">
            <p:tnLst>
              <p:par>
                <p:cTn presetID="22" presetClass="entr" presetSubtype="8"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wipe(left)">
                      <p:cBhvr>
                        <p:cTn dur="500"/>
                        <p:tgtEl>
                          <p:spTgt spid="21"/>
                        </p:tgtEl>
                      </p:cBhvr>
                    </p:animEffect>
                  </p:childTnLst>
                </p:cTn>
              </p:par>
            </p:tnLst>
          </p:tmpl>
        </p:tmplLst>
      </p:b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157" y="1350085"/>
            <a:ext cx="2171188" cy="3256782"/>
          </a:xfrm>
          <a:prstGeom prst="rect">
            <a:avLst/>
          </a:prstGeom>
        </p:spPr>
      </p:pic>
      <p:sp>
        <p:nvSpPr>
          <p:cNvPr id="4" name="Rectangle 3"/>
          <p:cNvSpPr/>
          <p:nvPr/>
        </p:nvSpPr>
        <p:spPr>
          <a:xfrm>
            <a:off x="131043" y="663121"/>
            <a:ext cx="5395650" cy="461665"/>
          </a:xfrm>
          <a:prstGeom prst="rect">
            <a:avLst/>
          </a:prstGeom>
          <a:solidFill>
            <a:srgbClr val="00B050"/>
          </a:solidFill>
        </p:spPr>
        <p:txBody>
          <a:bodyPr wrap="square" anchor="ctr">
            <a:spAutoFit/>
          </a:bodyPr>
          <a:lstStyle/>
          <a:p>
            <a:pPr algn="ctr" defTabSz="914400">
              <a:buClr>
                <a:srgbClr val="000000"/>
              </a:buClr>
              <a:buFont typeface="Arial"/>
              <a:buNone/>
            </a:pPr>
            <a:r>
              <a:rPr lang="en-US" sz="2400" b="1" kern="0" dirty="0">
                <a:solidFill>
                  <a:srgbClr val="FFFFFF"/>
                </a:solidFill>
                <a:latin typeface="Arial" panose="020B0604020202020204" pitchFamily="34" charset="0"/>
                <a:cs typeface="Arial" panose="020B0604020202020204" pitchFamily="34" charset="0"/>
                <a:sym typeface="Arial"/>
              </a:rPr>
              <a:t>Ciri-ciri </a:t>
            </a:r>
            <a:r>
              <a:rPr lang="en-US" sz="2400" b="1" i="1" kern="0" dirty="0">
                <a:solidFill>
                  <a:srgbClr val="FFFFFF"/>
                </a:solidFill>
                <a:latin typeface="Arial" panose="020B0604020202020204" pitchFamily="34" charset="0"/>
                <a:cs typeface="Arial" panose="020B0604020202020204" pitchFamily="34" charset="0"/>
                <a:sym typeface="Arial"/>
              </a:rPr>
              <a:t>Pithecanthropus </a:t>
            </a:r>
            <a:r>
              <a:rPr lang="en-US" sz="2400" b="1" i="1" kern="0" dirty="0" smtClean="0">
                <a:solidFill>
                  <a:srgbClr val="FFFFFF"/>
                </a:solidFill>
                <a:latin typeface="Arial" panose="020B0604020202020204" pitchFamily="34" charset="0"/>
                <a:cs typeface="Arial" panose="020B0604020202020204" pitchFamily="34" charset="0"/>
                <a:sym typeface="Arial"/>
              </a:rPr>
              <a:t>erectus: </a:t>
            </a:r>
            <a:endParaRPr lang="en-US" sz="2400" b="1" i="1" kern="0" dirty="0">
              <a:solidFill>
                <a:srgbClr val="FFFFFF"/>
              </a:solidFill>
              <a:latin typeface="Arial" panose="020B0604020202020204" pitchFamily="34" charset="0"/>
              <a:cs typeface="Arial" panose="020B0604020202020204" pitchFamily="34" charset="0"/>
              <a:sym typeface="Arial"/>
            </a:endParaRPr>
          </a:p>
        </p:txBody>
      </p:sp>
      <p:sp>
        <p:nvSpPr>
          <p:cNvPr id="5" name="Google Shape;393;p9"/>
          <p:cNvSpPr/>
          <p:nvPr/>
        </p:nvSpPr>
        <p:spPr>
          <a:xfrm>
            <a:off x="-194734" y="404242"/>
            <a:ext cx="389467" cy="895350"/>
          </a:xfrm>
          <a:prstGeom prst="rect">
            <a:avLst/>
          </a:prstGeom>
          <a:solidFill>
            <a:schemeClr val="bg2">
              <a:lumMod val="10000"/>
            </a:schemeClr>
          </a:solidFill>
          <a:ln>
            <a:noFill/>
          </a:ln>
          <a:scene3d>
            <a:camera prst="perspectiveRelaxedModerately"/>
            <a:lightRig rig="threePt" dir="t"/>
          </a:scene3d>
        </p:spPr>
        <p:txBody>
          <a:bodyPr spcFirstLastPara="1" wrap="square" lIns="91425" tIns="91425" rIns="91425" bIns="91425" anchor="ctr" anchorCtr="0">
            <a:noAutofit/>
          </a:bodyPr>
          <a:lstStyle/>
          <a:p>
            <a:pPr defTabSz="914400">
              <a:defRPr/>
            </a:pPr>
            <a:endParaRPr sz="1800" kern="0">
              <a:solidFill>
                <a:sysClr val="windowText" lastClr="000000"/>
              </a:solidFill>
              <a:cs typeface="Arial"/>
              <a:sym typeface="Arial"/>
            </a:endParaRPr>
          </a:p>
        </p:txBody>
      </p:sp>
      <p:sp>
        <p:nvSpPr>
          <p:cNvPr id="6" name="円/楕円 11"/>
          <p:cNvSpPr/>
          <p:nvPr/>
        </p:nvSpPr>
        <p:spPr>
          <a:xfrm>
            <a:off x="2031143" y="1766346"/>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7" name="直線コネクタ 5"/>
          <p:cNvCxnSpPr>
            <a:stCxn id="6" idx="6"/>
          </p:cNvCxnSpPr>
          <p:nvPr/>
        </p:nvCxnSpPr>
        <p:spPr>
          <a:xfrm flipV="1">
            <a:off x="2197345" y="1847066"/>
            <a:ext cx="528189" cy="2381"/>
          </a:xfrm>
          <a:prstGeom prst="line">
            <a:avLst/>
          </a:prstGeom>
          <a:noFill/>
          <a:ln w="12700" cap="flat" cmpd="sng" algn="ctr">
            <a:solidFill>
              <a:srgbClr val="0098BF"/>
            </a:solidFill>
            <a:prstDash val="dash"/>
            <a:headEnd type="none" w="med" len="med"/>
            <a:tailEnd type="none" w="med" len="med"/>
          </a:ln>
          <a:effectLst/>
        </p:spPr>
      </p:cxnSp>
      <p:sp>
        <p:nvSpPr>
          <p:cNvPr id="8" name="テキスト プレースホルダー 6"/>
          <p:cNvSpPr txBox="1">
            <a:spLocks/>
          </p:cNvSpPr>
          <p:nvPr/>
        </p:nvSpPr>
        <p:spPr>
          <a:xfrm>
            <a:off x="2725534" y="1499645"/>
            <a:ext cx="2971800" cy="466241"/>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sv-SE" altLang="ja-JP" kern="2000" dirty="0">
                <a:solidFill>
                  <a:srgbClr val="002060"/>
                </a:solidFill>
                <a:latin typeface="Arial" panose="020B0604020202020204" pitchFamily="34" charset="0"/>
                <a:cs typeface="Arial" panose="020B0604020202020204" pitchFamily="34" charset="0"/>
                <a:sym typeface="Arial"/>
              </a:rPr>
              <a:t>Tinggi badan berkisar antara 165–180 </a:t>
            </a:r>
            <a:r>
              <a:rPr lang="sv-SE" altLang="ja-JP" kern="2000" dirty="0" smtClean="0">
                <a:solidFill>
                  <a:srgbClr val="002060"/>
                </a:solidFill>
                <a:latin typeface="Arial" panose="020B0604020202020204" pitchFamily="34" charset="0"/>
                <a:cs typeface="Arial" panose="020B0604020202020204" pitchFamily="34" charset="0"/>
                <a:sym typeface="Arial"/>
              </a:rPr>
              <a:t>cm</a:t>
            </a:r>
            <a:r>
              <a:rPr lang="id-ID" altLang="ja-JP" kern="2000" dirty="0" smtClean="0">
                <a:solidFill>
                  <a:srgbClr val="002060"/>
                </a:solidFill>
                <a:latin typeface="Arial" panose="020B0604020202020204" pitchFamily="34" charset="0"/>
                <a:cs typeface="Arial" panose="020B0604020202020204" pitchFamily="34" charset="0"/>
                <a:sym typeface="Arial"/>
              </a:rPr>
              <a:t>.</a:t>
            </a:r>
            <a:endParaRPr lang="id-ID" altLang="ja-JP" kern="2000" dirty="0">
              <a:solidFill>
                <a:srgbClr val="002060"/>
              </a:solidFill>
              <a:latin typeface="Arial" panose="020B0604020202020204" pitchFamily="34" charset="0"/>
              <a:cs typeface="Arial" panose="020B0604020202020204" pitchFamily="34" charset="0"/>
              <a:sym typeface="Arial"/>
            </a:endParaRPr>
          </a:p>
        </p:txBody>
      </p:sp>
      <p:sp>
        <p:nvSpPr>
          <p:cNvPr id="18" name="円/楕円 11"/>
          <p:cNvSpPr/>
          <p:nvPr/>
        </p:nvSpPr>
        <p:spPr>
          <a:xfrm>
            <a:off x="2031915" y="2531752"/>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19" name="直線コネクタ 5"/>
          <p:cNvCxnSpPr/>
          <p:nvPr/>
        </p:nvCxnSpPr>
        <p:spPr>
          <a:xfrm flipV="1">
            <a:off x="2198117" y="2627828"/>
            <a:ext cx="513893" cy="3864"/>
          </a:xfrm>
          <a:prstGeom prst="line">
            <a:avLst/>
          </a:prstGeom>
          <a:noFill/>
          <a:ln w="12700" cap="flat" cmpd="sng" algn="ctr">
            <a:solidFill>
              <a:srgbClr val="0098BF"/>
            </a:solidFill>
            <a:prstDash val="dash"/>
            <a:headEnd type="none" w="med" len="med"/>
            <a:tailEnd type="none" w="med" len="med"/>
          </a:ln>
          <a:effectLst/>
        </p:spPr>
      </p:cxnSp>
      <p:sp>
        <p:nvSpPr>
          <p:cNvPr id="20" name="テキスト プレースホルダー 6"/>
          <p:cNvSpPr txBox="1">
            <a:spLocks/>
          </p:cNvSpPr>
          <p:nvPr/>
        </p:nvSpPr>
        <p:spPr>
          <a:xfrm>
            <a:off x="2712010" y="2254331"/>
            <a:ext cx="3150657" cy="713316"/>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Geraham besar, rahang kuat, tonjolan kening </a:t>
            </a:r>
            <a:r>
              <a:rPr lang="id-ID" altLang="ja-JP" kern="2000" dirty="0" smtClean="0">
                <a:solidFill>
                  <a:srgbClr val="002060"/>
                </a:solidFill>
                <a:latin typeface="Arial" panose="020B0604020202020204" pitchFamily="34" charset="0"/>
                <a:cs typeface="Arial" panose="020B0604020202020204" pitchFamily="34" charset="0"/>
                <a:sym typeface="Arial"/>
              </a:rPr>
              <a:t>tebal</a:t>
            </a:r>
            <a:r>
              <a:rPr lang="en-US" altLang="ja-JP" kern="2000" dirty="0" smtClean="0">
                <a:solidFill>
                  <a:srgbClr val="002060"/>
                </a:solidFill>
                <a:latin typeface="Arial" panose="020B0604020202020204" pitchFamily="34" charset="0"/>
                <a:cs typeface="Arial" panose="020B0604020202020204" pitchFamily="34" charset="0"/>
                <a:sym typeface="Arial"/>
              </a:rPr>
              <a:t>.</a:t>
            </a:r>
            <a:endParaRPr lang="id-ID" altLang="ja-JP" kern="2000" dirty="0">
              <a:solidFill>
                <a:srgbClr val="002060"/>
              </a:solidFill>
              <a:latin typeface="Arial" panose="020B0604020202020204" pitchFamily="34" charset="0"/>
              <a:cs typeface="Arial" panose="020B0604020202020204" pitchFamily="34" charset="0"/>
              <a:sym typeface="Arial"/>
            </a:endParaRPr>
          </a:p>
        </p:txBody>
      </p:sp>
      <p:grpSp>
        <p:nvGrpSpPr>
          <p:cNvPr id="50" name="Group 49"/>
          <p:cNvGrpSpPr/>
          <p:nvPr/>
        </p:nvGrpSpPr>
        <p:grpSpPr>
          <a:xfrm rot="21220802">
            <a:off x="6314846" y="678619"/>
            <a:ext cx="2046345" cy="2564526"/>
            <a:chOff x="1251067" y="306711"/>
            <a:chExt cx="1691879" cy="2120301"/>
          </a:xfrm>
        </p:grpSpPr>
        <p:sp>
          <p:nvSpPr>
            <p:cNvPr id="51" name="Rectangle 107">
              <a:extLst>
                <a:ext uri="{FF2B5EF4-FFF2-40B4-BE49-F238E27FC236}">
                  <a16:creationId xmlns:a16="http://schemas.microsoft.com/office/drawing/2014/main" xmlns="" id="{4B7FAC01-147B-4E5B-BF40-03F45D4D65AB}"/>
                </a:ext>
              </a:extLst>
            </p:cNvPr>
            <p:cNvSpPr>
              <a:spLocks noChangeArrowheads="1"/>
            </p:cNvSpPr>
            <p:nvPr/>
          </p:nvSpPr>
          <p:spPr bwMode="auto">
            <a:xfrm>
              <a:off x="1251067" y="454346"/>
              <a:ext cx="1691879" cy="1972666"/>
            </a:xfrm>
            <a:prstGeom prst="rect">
              <a:avLst/>
            </a:prstGeom>
            <a:solidFill>
              <a:schemeClr val="bg1">
                <a:lumMod val="85000"/>
              </a:schemeClr>
            </a:solidFill>
            <a:ln w="9525">
              <a:solidFill>
                <a:srgbClr val="95A5A6">
                  <a:lumMod val="20000"/>
                  <a:lumOff val="80000"/>
                </a:srgbClr>
              </a:solidFill>
              <a:miter lim="800000"/>
              <a:headEnd/>
              <a:tailEnd/>
            </a:ln>
          </p:spPr>
          <p:txBody>
            <a:bodyPr vert="horz" wrap="square" lIns="68579" tIns="34289" rIns="68579" bIns="34289"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pic>
          <p:nvPicPr>
            <p:cNvPr id="52" name="Picture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578210">
              <a:off x="1361959" y="537886"/>
              <a:ext cx="1422964" cy="1644410"/>
            </a:xfrm>
            <a:prstGeom prst="rect">
              <a:avLst/>
            </a:prstGeom>
          </p:spPr>
        </p:pic>
        <p:grpSp>
          <p:nvGrpSpPr>
            <p:cNvPr id="53" name="Group 52">
              <a:extLst>
                <a:ext uri="{FF2B5EF4-FFF2-40B4-BE49-F238E27FC236}">
                  <a16:creationId xmlns:a16="http://schemas.microsoft.com/office/drawing/2014/main" xmlns="" id="{D8F83B54-FBCF-469C-9B76-28CCDD75853E}"/>
                </a:ext>
              </a:extLst>
            </p:cNvPr>
            <p:cNvGrpSpPr/>
            <p:nvPr/>
          </p:nvGrpSpPr>
          <p:grpSpPr>
            <a:xfrm>
              <a:off x="1952687" y="306711"/>
              <a:ext cx="288654" cy="729873"/>
              <a:chOff x="7627645" y="2872924"/>
              <a:chExt cx="384871" cy="973163"/>
            </a:xfrm>
          </p:grpSpPr>
          <p:sp>
            <p:nvSpPr>
              <p:cNvPr id="54" name="Freeform: Shape 113">
                <a:extLst>
                  <a:ext uri="{FF2B5EF4-FFF2-40B4-BE49-F238E27FC236}">
                    <a16:creationId xmlns:a16="http://schemas.microsoft.com/office/drawing/2014/main" xmlns="" id="{C62D1A42-3845-4BB6-9872-31A10D4C9A3F}"/>
                  </a:ext>
                </a:extLst>
              </p:cNvPr>
              <p:cNvSpPr>
                <a:spLocks/>
              </p:cNvSpPr>
              <p:nvPr/>
            </p:nvSpPr>
            <p:spPr bwMode="auto">
              <a:xfrm>
                <a:off x="7711814" y="3381263"/>
                <a:ext cx="300702" cy="464824"/>
              </a:xfrm>
              <a:custGeom>
                <a:avLst/>
                <a:gdLst>
                  <a:gd name="connsiteX0" fmla="*/ 29 w 300703"/>
                  <a:gd name="connsiteY0" fmla="*/ 0 h 464824"/>
                  <a:gd name="connsiteX1" fmla="*/ 38050 w 300703"/>
                  <a:gd name="connsiteY1" fmla="*/ 0 h 464824"/>
                  <a:gd name="connsiteX2" fmla="*/ 89469 w 300703"/>
                  <a:gd name="connsiteY2" fmla="*/ 113672 h 464824"/>
                  <a:gd name="connsiteX3" fmla="*/ 238070 w 300703"/>
                  <a:gd name="connsiteY3" fmla="*/ 159321 h 464824"/>
                  <a:gd name="connsiteX4" fmla="*/ 215960 w 300703"/>
                  <a:gd name="connsiteY4" fmla="*/ 268057 h 464824"/>
                  <a:gd name="connsiteX5" fmla="*/ 223159 w 300703"/>
                  <a:gd name="connsiteY5" fmla="*/ 283958 h 464824"/>
                  <a:gd name="connsiteX6" fmla="*/ 294117 w 300703"/>
                  <a:gd name="connsiteY6" fmla="*/ 330119 h 464824"/>
                  <a:gd name="connsiteX7" fmla="*/ 232928 w 300703"/>
                  <a:gd name="connsiteY7" fmla="*/ 453218 h 464824"/>
                  <a:gd name="connsiteX8" fmla="*/ 99753 w 300703"/>
                  <a:gd name="connsiteY8" fmla="*/ 418340 h 464824"/>
                  <a:gd name="connsiteX9" fmla="*/ 111579 w 300703"/>
                  <a:gd name="connsiteY9" fmla="*/ 334736 h 464824"/>
                  <a:gd name="connsiteX10" fmla="*/ 104381 w 300703"/>
                  <a:gd name="connsiteY10" fmla="*/ 318835 h 464824"/>
                  <a:gd name="connsiteX11" fmla="*/ 7713 w 300703"/>
                  <a:gd name="connsiteY11" fmla="*/ 263441 h 464824"/>
                  <a:gd name="connsiteX12" fmla="*/ 58104 w 300703"/>
                  <a:gd name="connsiteY12" fmla="*/ 129572 h 464824"/>
                  <a:gd name="connsiteX13" fmla="*/ 0 w 300703"/>
                  <a:gd name="connsiteY13" fmla="*/ 2371 h 46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703" h="464824">
                    <a:moveTo>
                      <a:pt x="29" y="0"/>
                    </a:moveTo>
                    <a:lnTo>
                      <a:pt x="38050" y="0"/>
                    </a:lnTo>
                    <a:lnTo>
                      <a:pt x="89469" y="113672"/>
                    </a:lnTo>
                    <a:cubicBezTo>
                      <a:pt x="150658" y="90591"/>
                      <a:pt x="215446" y="110082"/>
                      <a:pt x="238070" y="159321"/>
                    </a:cubicBezTo>
                    <a:cubicBezTo>
                      <a:pt x="254010" y="194199"/>
                      <a:pt x="244240" y="236257"/>
                      <a:pt x="215960" y="268057"/>
                    </a:cubicBezTo>
                    <a:lnTo>
                      <a:pt x="223159" y="283958"/>
                    </a:lnTo>
                    <a:cubicBezTo>
                      <a:pt x="255038" y="287035"/>
                      <a:pt x="281776" y="303448"/>
                      <a:pt x="294117" y="330119"/>
                    </a:cubicBezTo>
                    <a:cubicBezTo>
                      <a:pt x="314170" y="373717"/>
                      <a:pt x="286918" y="429111"/>
                      <a:pt x="232928" y="453218"/>
                    </a:cubicBezTo>
                    <a:cubicBezTo>
                      <a:pt x="179452" y="477837"/>
                      <a:pt x="119806" y="461937"/>
                      <a:pt x="99753" y="418340"/>
                    </a:cubicBezTo>
                    <a:cubicBezTo>
                      <a:pt x="87927" y="391156"/>
                      <a:pt x="93068" y="360381"/>
                      <a:pt x="111579" y="334736"/>
                    </a:cubicBezTo>
                    <a:lnTo>
                      <a:pt x="104381" y="318835"/>
                    </a:lnTo>
                    <a:cubicBezTo>
                      <a:pt x="61703" y="318835"/>
                      <a:pt x="23653" y="298832"/>
                      <a:pt x="7713" y="263441"/>
                    </a:cubicBezTo>
                    <a:cubicBezTo>
                      <a:pt x="-12855" y="217792"/>
                      <a:pt x="9255" y="161885"/>
                      <a:pt x="58104" y="129572"/>
                    </a:cubicBezTo>
                    <a:lnTo>
                      <a:pt x="0" y="2371"/>
                    </a:lnTo>
                    <a:close/>
                  </a:path>
                </a:pathLst>
              </a:custGeom>
              <a:solidFill>
                <a:srgbClr val="000000">
                  <a:alpha val="42000"/>
                </a:srgbClr>
              </a:solidFill>
              <a:ln>
                <a:noFill/>
              </a:ln>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55" name="Freeform: Shape 114">
                <a:extLst>
                  <a:ext uri="{FF2B5EF4-FFF2-40B4-BE49-F238E27FC236}">
                    <a16:creationId xmlns:a16="http://schemas.microsoft.com/office/drawing/2014/main" xmlns="" id="{8DE222EC-B62F-487D-AC2F-7262BB932EF8}"/>
                  </a:ext>
                </a:extLst>
              </p:cNvPr>
              <p:cNvSpPr>
                <a:spLocks/>
              </p:cNvSpPr>
              <p:nvPr/>
            </p:nvSpPr>
            <p:spPr bwMode="auto">
              <a:xfrm>
                <a:off x="7712183" y="3150737"/>
                <a:ext cx="55163" cy="227357"/>
              </a:xfrm>
              <a:custGeom>
                <a:avLst/>
                <a:gdLst>
                  <a:gd name="connsiteX0" fmla="*/ 20179 w 55163"/>
                  <a:gd name="connsiteY0" fmla="*/ 0 h 227357"/>
                  <a:gd name="connsiteX1" fmla="*/ 55163 w 55163"/>
                  <a:gd name="connsiteY1" fmla="*/ 3085 h 227357"/>
                  <a:gd name="connsiteX2" fmla="*/ 35756 w 55163"/>
                  <a:gd name="connsiteY2" fmla="*/ 227357 h 227357"/>
                  <a:gd name="connsiteX3" fmla="*/ 0 w 55163"/>
                  <a:gd name="connsiteY3" fmla="*/ 227357 h 227357"/>
                </a:gdLst>
                <a:ahLst/>
                <a:cxnLst>
                  <a:cxn ang="0">
                    <a:pos x="connsiteX0" y="connsiteY0"/>
                  </a:cxn>
                  <a:cxn ang="0">
                    <a:pos x="connsiteX1" y="connsiteY1"/>
                  </a:cxn>
                  <a:cxn ang="0">
                    <a:pos x="connsiteX2" y="connsiteY2"/>
                  </a:cxn>
                  <a:cxn ang="0">
                    <a:pos x="connsiteX3" y="connsiteY3"/>
                  </a:cxn>
                </a:cxnLst>
                <a:rect l="l" t="t" r="r" b="b"/>
                <a:pathLst>
                  <a:path w="55163" h="227357">
                    <a:moveTo>
                      <a:pt x="20179" y="0"/>
                    </a:moveTo>
                    <a:lnTo>
                      <a:pt x="55163" y="3085"/>
                    </a:lnTo>
                    <a:lnTo>
                      <a:pt x="35756" y="227357"/>
                    </a:lnTo>
                    <a:lnTo>
                      <a:pt x="0" y="22735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56" name="Freeform: Shape 115">
                <a:extLst>
                  <a:ext uri="{FF2B5EF4-FFF2-40B4-BE49-F238E27FC236}">
                    <a16:creationId xmlns:a16="http://schemas.microsoft.com/office/drawing/2014/main" xmlns="" id="{009AE9E5-29F1-44BF-9B64-0F811785B5B1}"/>
                  </a:ext>
                </a:extLst>
              </p:cNvPr>
              <p:cNvSpPr>
                <a:spLocks/>
              </p:cNvSpPr>
              <p:nvPr/>
            </p:nvSpPr>
            <p:spPr bwMode="auto">
              <a:xfrm>
                <a:off x="7721646" y="3152325"/>
                <a:ext cx="26650" cy="225769"/>
              </a:xfrm>
              <a:custGeom>
                <a:avLst/>
                <a:gdLst>
                  <a:gd name="connsiteX0" fmla="*/ 19521 w 26650"/>
                  <a:gd name="connsiteY0" fmla="*/ 0 h 225769"/>
                  <a:gd name="connsiteX1" fmla="*/ 26650 w 26650"/>
                  <a:gd name="connsiteY1" fmla="*/ 511 h 225769"/>
                  <a:gd name="connsiteX2" fmla="*/ 7173 w 26650"/>
                  <a:gd name="connsiteY2" fmla="*/ 225769 h 225769"/>
                  <a:gd name="connsiteX3" fmla="*/ 0 w 26650"/>
                  <a:gd name="connsiteY3" fmla="*/ 225769 h 225769"/>
                </a:gdLst>
                <a:ahLst/>
                <a:cxnLst>
                  <a:cxn ang="0">
                    <a:pos x="connsiteX0" y="connsiteY0"/>
                  </a:cxn>
                  <a:cxn ang="0">
                    <a:pos x="connsiteX1" y="connsiteY1"/>
                  </a:cxn>
                  <a:cxn ang="0">
                    <a:pos x="connsiteX2" y="connsiteY2"/>
                  </a:cxn>
                  <a:cxn ang="0">
                    <a:pos x="connsiteX3" y="connsiteY3"/>
                  </a:cxn>
                </a:cxnLst>
                <a:rect l="l" t="t" r="r" b="b"/>
                <a:pathLst>
                  <a:path w="26650" h="225769">
                    <a:moveTo>
                      <a:pt x="19521" y="0"/>
                    </a:moveTo>
                    <a:lnTo>
                      <a:pt x="26650" y="511"/>
                    </a:lnTo>
                    <a:lnTo>
                      <a:pt x="7173" y="225769"/>
                    </a:lnTo>
                    <a:lnTo>
                      <a:pt x="0" y="225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57" name="Freeform 194">
                <a:extLst>
                  <a:ext uri="{FF2B5EF4-FFF2-40B4-BE49-F238E27FC236}">
                    <a16:creationId xmlns:a16="http://schemas.microsoft.com/office/drawing/2014/main" xmlns="" id="{E4C3ECFC-9E1C-4E6B-976A-01A8A20F5972}"/>
                  </a:ext>
                </a:extLst>
              </p:cNvPr>
              <p:cNvSpPr>
                <a:spLocks/>
              </p:cNvSpPr>
              <p:nvPr/>
            </p:nvSpPr>
            <p:spPr bwMode="auto">
              <a:xfrm>
                <a:off x="7627645" y="3034849"/>
                <a:ext cx="260350" cy="217488"/>
              </a:xfrm>
              <a:custGeom>
                <a:avLst/>
                <a:gdLst>
                  <a:gd name="T0" fmla="*/ 272 w 509"/>
                  <a:gd name="T1" fmla="*/ 12 h 424"/>
                  <a:gd name="T2" fmla="*/ 500 w 509"/>
                  <a:gd name="T3" fmla="*/ 234 h 424"/>
                  <a:gd name="T4" fmla="*/ 237 w 509"/>
                  <a:gd name="T5" fmla="*/ 412 h 424"/>
                  <a:gd name="T6" fmla="*/ 10 w 509"/>
                  <a:gd name="T7" fmla="*/ 191 h 424"/>
                  <a:gd name="T8" fmla="*/ 272 w 509"/>
                  <a:gd name="T9" fmla="*/ 12 h 424"/>
                </a:gdLst>
                <a:ahLst/>
                <a:cxnLst>
                  <a:cxn ang="0">
                    <a:pos x="T0" y="T1"/>
                  </a:cxn>
                  <a:cxn ang="0">
                    <a:pos x="T2" y="T3"/>
                  </a:cxn>
                  <a:cxn ang="0">
                    <a:pos x="T4" y="T5"/>
                  </a:cxn>
                  <a:cxn ang="0">
                    <a:pos x="T6" y="T7"/>
                  </a:cxn>
                  <a:cxn ang="0">
                    <a:pos x="T8" y="T9"/>
                  </a:cxn>
                </a:cxnLst>
                <a:rect l="0" t="0" r="r" b="b"/>
                <a:pathLst>
                  <a:path w="509" h="424">
                    <a:moveTo>
                      <a:pt x="272" y="12"/>
                    </a:moveTo>
                    <a:cubicBezTo>
                      <a:pt x="407" y="24"/>
                      <a:pt x="509" y="123"/>
                      <a:pt x="500" y="234"/>
                    </a:cubicBezTo>
                    <a:cubicBezTo>
                      <a:pt x="490" y="344"/>
                      <a:pt x="372" y="424"/>
                      <a:pt x="237" y="412"/>
                    </a:cubicBezTo>
                    <a:cubicBezTo>
                      <a:pt x="102" y="400"/>
                      <a:pt x="0" y="301"/>
                      <a:pt x="10" y="191"/>
                    </a:cubicBezTo>
                    <a:cubicBezTo>
                      <a:pt x="20" y="80"/>
                      <a:pt x="137" y="0"/>
                      <a:pt x="272"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58" name="Freeform 195">
                <a:extLst>
                  <a:ext uri="{FF2B5EF4-FFF2-40B4-BE49-F238E27FC236}">
                    <a16:creationId xmlns:a16="http://schemas.microsoft.com/office/drawing/2014/main" xmlns="" id="{F53C79C5-62EE-42F4-B9FF-B1CD1570922F}"/>
                  </a:ext>
                </a:extLst>
              </p:cNvPr>
              <p:cNvSpPr>
                <a:spLocks/>
              </p:cNvSpPr>
              <p:nvPr/>
            </p:nvSpPr>
            <p:spPr bwMode="auto">
              <a:xfrm>
                <a:off x="7637170" y="3038024"/>
                <a:ext cx="242888" cy="200025"/>
              </a:xfrm>
              <a:custGeom>
                <a:avLst/>
                <a:gdLst>
                  <a:gd name="T0" fmla="*/ 252 w 471"/>
                  <a:gd name="T1" fmla="*/ 11 h 392"/>
                  <a:gd name="T2" fmla="*/ 462 w 471"/>
                  <a:gd name="T3" fmla="*/ 216 h 392"/>
                  <a:gd name="T4" fmla="*/ 219 w 471"/>
                  <a:gd name="T5" fmla="*/ 381 h 392"/>
                  <a:gd name="T6" fmla="*/ 9 w 471"/>
                  <a:gd name="T7" fmla="*/ 176 h 392"/>
                  <a:gd name="T8" fmla="*/ 252 w 471"/>
                  <a:gd name="T9" fmla="*/ 11 h 392"/>
                </a:gdLst>
                <a:ahLst/>
                <a:cxnLst>
                  <a:cxn ang="0">
                    <a:pos x="T0" y="T1"/>
                  </a:cxn>
                  <a:cxn ang="0">
                    <a:pos x="T2" y="T3"/>
                  </a:cxn>
                  <a:cxn ang="0">
                    <a:pos x="T4" y="T5"/>
                  </a:cxn>
                  <a:cxn ang="0">
                    <a:pos x="T6" y="T7"/>
                  </a:cxn>
                  <a:cxn ang="0">
                    <a:pos x="T8" y="T9"/>
                  </a:cxn>
                </a:cxnLst>
                <a:rect l="0" t="0" r="r" b="b"/>
                <a:pathLst>
                  <a:path w="471" h="392">
                    <a:moveTo>
                      <a:pt x="252" y="11"/>
                    </a:moveTo>
                    <a:cubicBezTo>
                      <a:pt x="377" y="22"/>
                      <a:pt x="471" y="114"/>
                      <a:pt x="462" y="216"/>
                    </a:cubicBezTo>
                    <a:cubicBezTo>
                      <a:pt x="453" y="318"/>
                      <a:pt x="345" y="392"/>
                      <a:pt x="219" y="381"/>
                    </a:cubicBezTo>
                    <a:cubicBezTo>
                      <a:pt x="94" y="370"/>
                      <a:pt x="0" y="279"/>
                      <a:pt x="9" y="176"/>
                    </a:cubicBezTo>
                    <a:cubicBezTo>
                      <a:pt x="18" y="74"/>
                      <a:pt x="127" y="0"/>
                      <a:pt x="252" y="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59" name="Freeform 196">
                <a:extLst>
                  <a:ext uri="{FF2B5EF4-FFF2-40B4-BE49-F238E27FC236}">
                    <a16:creationId xmlns:a16="http://schemas.microsoft.com/office/drawing/2014/main" xmlns="" id="{9A378B85-E216-4D5D-8335-93AC31015EB1}"/>
                  </a:ext>
                </a:extLst>
              </p:cNvPr>
              <p:cNvSpPr>
                <a:spLocks/>
              </p:cNvSpPr>
              <p:nvPr/>
            </p:nvSpPr>
            <p:spPr bwMode="auto">
              <a:xfrm>
                <a:off x="7697495" y="3009449"/>
                <a:ext cx="133350" cy="163513"/>
              </a:xfrm>
              <a:custGeom>
                <a:avLst/>
                <a:gdLst>
                  <a:gd name="T0" fmla="*/ 23 w 260"/>
                  <a:gd name="T1" fmla="*/ 0 h 318"/>
                  <a:gd name="T2" fmla="*/ 260 w 260"/>
                  <a:gd name="T3" fmla="*/ 21 h 318"/>
                  <a:gd name="T4" fmla="*/ 243 w 260"/>
                  <a:gd name="T5" fmla="*/ 225 h 318"/>
                  <a:gd name="T6" fmla="*/ 115 w 260"/>
                  <a:gd name="T7" fmla="*/ 312 h 318"/>
                  <a:gd name="T8" fmla="*/ 5 w 260"/>
                  <a:gd name="T9" fmla="*/ 204 h 318"/>
                  <a:gd name="T10" fmla="*/ 23 w 260"/>
                  <a:gd name="T11" fmla="*/ 0 h 318"/>
                </a:gdLst>
                <a:ahLst/>
                <a:cxnLst>
                  <a:cxn ang="0">
                    <a:pos x="T0" y="T1"/>
                  </a:cxn>
                  <a:cxn ang="0">
                    <a:pos x="T2" y="T3"/>
                  </a:cxn>
                  <a:cxn ang="0">
                    <a:pos x="T4" y="T5"/>
                  </a:cxn>
                  <a:cxn ang="0">
                    <a:pos x="T6" y="T7"/>
                  </a:cxn>
                  <a:cxn ang="0">
                    <a:pos x="T8" y="T9"/>
                  </a:cxn>
                  <a:cxn ang="0">
                    <a:pos x="T10" y="T11"/>
                  </a:cxn>
                </a:cxnLst>
                <a:rect l="0" t="0" r="r" b="b"/>
                <a:pathLst>
                  <a:path w="260" h="318">
                    <a:moveTo>
                      <a:pt x="23" y="0"/>
                    </a:moveTo>
                    <a:lnTo>
                      <a:pt x="260" y="21"/>
                    </a:lnTo>
                    <a:lnTo>
                      <a:pt x="243" y="225"/>
                    </a:lnTo>
                    <a:cubicBezTo>
                      <a:pt x="238" y="279"/>
                      <a:pt x="181" y="318"/>
                      <a:pt x="115" y="312"/>
                    </a:cubicBezTo>
                    <a:cubicBezTo>
                      <a:pt x="50" y="306"/>
                      <a:pt x="0" y="258"/>
                      <a:pt x="5" y="204"/>
                    </a:cubicBezTo>
                    <a:lnTo>
                      <a:pt x="23" y="0"/>
                    </a:ln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0" name="Freeform 197">
                <a:extLst>
                  <a:ext uri="{FF2B5EF4-FFF2-40B4-BE49-F238E27FC236}">
                    <a16:creationId xmlns:a16="http://schemas.microsoft.com/office/drawing/2014/main" xmlns="" id="{8E6E24E7-E831-4AFC-803C-28245D2E22F5}"/>
                  </a:ext>
                </a:extLst>
              </p:cNvPr>
              <p:cNvSpPr>
                <a:spLocks/>
              </p:cNvSpPr>
              <p:nvPr/>
            </p:nvSpPr>
            <p:spPr bwMode="auto">
              <a:xfrm>
                <a:off x="7705433" y="3020561"/>
                <a:ext cx="115888" cy="142875"/>
              </a:xfrm>
              <a:custGeom>
                <a:avLst/>
                <a:gdLst>
                  <a:gd name="T0" fmla="*/ 20 w 228"/>
                  <a:gd name="T1" fmla="*/ 0 h 278"/>
                  <a:gd name="T2" fmla="*/ 228 w 228"/>
                  <a:gd name="T3" fmla="*/ 18 h 278"/>
                  <a:gd name="T4" fmla="*/ 212 w 228"/>
                  <a:gd name="T5" fmla="*/ 197 h 278"/>
                  <a:gd name="T6" fmla="*/ 101 w 228"/>
                  <a:gd name="T7" fmla="*/ 273 h 278"/>
                  <a:gd name="T8" fmla="*/ 4 w 228"/>
                  <a:gd name="T9" fmla="*/ 179 h 278"/>
                  <a:gd name="T10" fmla="*/ 20 w 228"/>
                  <a:gd name="T11" fmla="*/ 0 h 278"/>
                </a:gdLst>
                <a:ahLst/>
                <a:cxnLst>
                  <a:cxn ang="0">
                    <a:pos x="T0" y="T1"/>
                  </a:cxn>
                  <a:cxn ang="0">
                    <a:pos x="T2" y="T3"/>
                  </a:cxn>
                  <a:cxn ang="0">
                    <a:pos x="T4" y="T5"/>
                  </a:cxn>
                  <a:cxn ang="0">
                    <a:pos x="T6" y="T7"/>
                  </a:cxn>
                  <a:cxn ang="0">
                    <a:pos x="T8" y="T9"/>
                  </a:cxn>
                  <a:cxn ang="0">
                    <a:pos x="T10" y="T11"/>
                  </a:cxn>
                </a:cxnLst>
                <a:rect l="0" t="0" r="r" b="b"/>
                <a:pathLst>
                  <a:path w="228" h="278">
                    <a:moveTo>
                      <a:pt x="20" y="0"/>
                    </a:moveTo>
                    <a:lnTo>
                      <a:pt x="228" y="18"/>
                    </a:lnTo>
                    <a:lnTo>
                      <a:pt x="212" y="197"/>
                    </a:lnTo>
                    <a:cubicBezTo>
                      <a:pt x="208" y="244"/>
                      <a:pt x="158" y="278"/>
                      <a:pt x="101" y="273"/>
                    </a:cubicBezTo>
                    <a:cubicBezTo>
                      <a:pt x="43" y="268"/>
                      <a:pt x="0" y="226"/>
                      <a:pt x="4" y="179"/>
                    </a:cubicBezTo>
                    <a:lnTo>
                      <a:pt x="2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1" name="Freeform 198">
                <a:extLst>
                  <a:ext uri="{FF2B5EF4-FFF2-40B4-BE49-F238E27FC236}">
                    <a16:creationId xmlns:a16="http://schemas.microsoft.com/office/drawing/2014/main" xmlns="" id="{66C58B07-6373-4101-9C82-20716F3F92FB}"/>
                  </a:ext>
                </a:extLst>
              </p:cNvPr>
              <p:cNvSpPr>
                <a:spLocks/>
              </p:cNvSpPr>
              <p:nvPr/>
            </p:nvSpPr>
            <p:spPr bwMode="auto">
              <a:xfrm>
                <a:off x="7705433" y="3020561"/>
                <a:ext cx="47625" cy="136525"/>
              </a:xfrm>
              <a:custGeom>
                <a:avLst/>
                <a:gdLst>
                  <a:gd name="T0" fmla="*/ 19 w 94"/>
                  <a:gd name="T1" fmla="*/ 0 h 267"/>
                  <a:gd name="T2" fmla="*/ 94 w 94"/>
                  <a:gd name="T3" fmla="*/ 7 h 267"/>
                  <a:gd name="T4" fmla="*/ 71 w 94"/>
                  <a:gd name="T5" fmla="*/ 267 h 267"/>
                  <a:gd name="T6" fmla="*/ 3 w 94"/>
                  <a:gd name="T7" fmla="*/ 179 h 267"/>
                  <a:gd name="T8" fmla="*/ 19 w 94"/>
                  <a:gd name="T9" fmla="*/ 0 h 267"/>
                </a:gdLst>
                <a:ahLst/>
                <a:cxnLst>
                  <a:cxn ang="0">
                    <a:pos x="T0" y="T1"/>
                  </a:cxn>
                  <a:cxn ang="0">
                    <a:pos x="T2" y="T3"/>
                  </a:cxn>
                  <a:cxn ang="0">
                    <a:pos x="T4" y="T5"/>
                  </a:cxn>
                  <a:cxn ang="0">
                    <a:pos x="T6" y="T7"/>
                  </a:cxn>
                  <a:cxn ang="0">
                    <a:pos x="T8" y="T9"/>
                  </a:cxn>
                </a:cxnLst>
                <a:rect l="0" t="0" r="r" b="b"/>
                <a:pathLst>
                  <a:path w="94" h="267">
                    <a:moveTo>
                      <a:pt x="19" y="0"/>
                    </a:moveTo>
                    <a:lnTo>
                      <a:pt x="94" y="7"/>
                    </a:lnTo>
                    <a:lnTo>
                      <a:pt x="71" y="267"/>
                    </a:lnTo>
                    <a:cubicBezTo>
                      <a:pt x="29" y="253"/>
                      <a:pt x="0" y="218"/>
                      <a:pt x="3" y="179"/>
                    </a:cubicBezTo>
                    <a:lnTo>
                      <a:pt x="19" y="0"/>
                    </a:lnTo>
                    <a:close/>
                  </a:path>
                </a:pathLst>
              </a:custGeom>
              <a:solidFill>
                <a:srgbClr val="FFBF35">
                  <a:lumMod val="60000"/>
                  <a:lumOff val="40000"/>
                  <a:alpha val="34000"/>
                </a:srgb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2" name="Freeform 199">
                <a:extLst>
                  <a:ext uri="{FF2B5EF4-FFF2-40B4-BE49-F238E27FC236}">
                    <a16:creationId xmlns:a16="http://schemas.microsoft.com/office/drawing/2014/main" xmlns="" id="{77ED6D08-0F75-428F-9BD7-40B52AA5C78C}"/>
                  </a:ext>
                </a:extLst>
              </p:cNvPr>
              <p:cNvSpPr>
                <a:spLocks/>
              </p:cNvSpPr>
              <p:nvPr/>
            </p:nvSpPr>
            <p:spPr bwMode="auto">
              <a:xfrm>
                <a:off x="7645108" y="3068186"/>
                <a:ext cx="115888" cy="153988"/>
              </a:xfrm>
              <a:custGeom>
                <a:avLst/>
                <a:gdLst>
                  <a:gd name="T0" fmla="*/ 168 w 228"/>
                  <a:gd name="T1" fmla="*/ 298 h 301"/>
                  <a:gd name="T2" fmla="*/ 6 w 228"/>
                  <a:gd name="T3" fmla="*/ 124 h 301"/>
                  <a:gd name="T4" fmla="*/ 89 w 228"/>
                  <a:gd name="T5" fmla="*/ 0 h 301"/>
                  <a:gd name="T6" fmla="*/ 80 w 228"/>
                  <a:gd name="T7" fmla="*/ 107 h 301"/>
                  <a:gd name="T8" fmla="*/ 192 w 228"/>
                  <a:gd name="T9" fmla="*/ 221 h 301"/>
                  <a:gd name="T10" fmla="*/ 220 w 228"/>
                  <a:gd name="T11" fmla="*/ 272 h 301"/>
                  <a:gd name="T12" fmla="*/ 168 w 228"/>
                  <a:gd name="T13" fmla="*/ 298 h 301"/>
                </a:gdLst>
                <a:ahLst/>
                <a:cxnLst>
                  <a:cxn ang="0">
                    <a:pos x="T0" y="T1"/>
                  </a:cxn>
                  <a:cxn ang="0">
                    <a:pos x="T2" y="T3"/>
                  </a:cxn>
                  <a:cxn ang="0">
                    <a:pos x="T4" y="T5"/>
                  </a:cxn>
                  <a:cxn ang="0">
                    <a:pos x="T6" y="T7"/>
                  </a:cxn>
                  <a:cxn ang="0">
                    <a:pos x="T8" y="T9"/>
                  </a:cxn>
                  <a:cxn ang="0">
                    <a:pos x="T10" y="T11"/>
                  </a:cxn>
                  <a:cxn ang="0">
                    <a:pos x="T12" y="T13"/>
                  </a:cxn>
                </a:cxnLst>
                <a:rect l="0" t="0" r="r" b="b"/>
                <a:pathLst>
                  <a:path w="228" h="301">
                    <a:moveTo>
                      <a:pt x="168" y="298"/>
                    </a:moveTo>
                    <a:cubicBezTo>
                      <a:pt x="70" y="281"/>
                      <a:pt x="0" y="194"/>
                      <a:pt x="6" y="124"/>
                    </a:cubicBezTo>
                    <a:cubicBezTo>
                      <a:pt x="12" y="54"/>
                      <a:pt x="46" y="24"/>
                      <a:pt x="89" y="0"/>
                    </a:cubicBezTo>
                    <a:cubicBezTo>
                      <a:pt x="103" y="45"/>
                      <a:pt x="84" y="62"/>
                      <a:pt x="80" y="107"/>
                    </a:cubicBezTo>
                    <a:cubicBezTo>
                      <a:pt x="76" y="159"/>
                      <a:pt x="129" y="215"/>
                      <a:pt x="192" y="221"/>
                    </a:cubicBezTo>
                    <a:cubicBezTo>
                      <a:pt x="216" y="224"/>
                      <a:pt x="228" y="246"/>
                      <a:pt x="220" y="272"/>
                    </a:cubicBezTo>
                    <a:cubicBezTo>
                      <a:pt x="213" y="299"/>
                      <a:pt x="197" y="301"/>
                      <a:pt x="168" y="298"/>
                    </a:cubicBezTo>
                    <a:close/>
                  </a:path>
                </a:pathLst>
              </a:custGeom>
              <a:solidFill>
                <a:schemeClr val="tx1">
                  <a:alpha val="34000"/>
                </a:scheme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3" name="Freeform 200">
                <a:extLst>
                  <a:ext uri="{FF2B5EF4-FFF2-40B4-BE49-F238E27FC236}">
                    <a16:creationId xmlns:a16="http://schemas.microsoft.com/office/drawing/2014/main" xmlns="" id="{EC3B339F-2DE4-4269-B15E-5664779A5B0A}"/>
                  </a:ext>
                </a:extLst>
              </p:cNvPr>
              <p:cNvSpPr>
                <a:spLocks/>
              </p:cNvSpPr>
              <p:nvPr/>
            </p:nvSpPr>
            <p:spPr bwMode="auto">
              <a:xfrm>
                <a:off x="7664158" y="2872924"/>
                <a:ext cx="220663" cy="184150"/>
              </a:xfrm>
              <a:custGeom>
                <a:avLst/>
                <a:gdLst>
                  <a:gd name="T0" fmla="*/ 230 w 430"/>
                  <a:gd name="T1" fmla="*/ 10 h 359"/>
                  <a:gd name="T2" fmla="*/ 422 w 430"/>
                  <a:gd name="T3" fmla="*/ 198 h 359"/>
                  <a:gd name="T4" fmla="*/ 200 w 430"/>
                  <a:gd name="T5" fmla="*/ 349 h 359"/>
                  <a:gd name="T6" fmla="*/ 8 w 430"/>
                  <a:gd name="T7" fmla="*/ 161 h 359"/>
                  <a:gd name="T8" fmla="*/ 230 w 430"/>
                  <a:gd name="T9" fmla="*/ 10 h 359"/>
                </a:gdLst>
                <a:ahLst/>
                <a:cxnLst>
                  <a:cxn ang="0">
                    <a:pos x="T0" y="T1"/>
                  </a:cxn>
                  <a:cxn ang="0">
                    <a:pos x="T2" y="T3"/>
                  </a:cxn>
                  <a:cxn ang="0">
                    <a:pos x="T4" y="T5"/>
                  </a:cxn>
                  <a:cxn ang="0">
                    <a:pos x="T6" y="T7"/>
                  </a:cxn>
                  <a:cxn ang="0">
                    <a:pos x="T8" y="T9"/>
                  </a:cxn>
                </a:cxnLst>
                <a:rect l="0" t="0" r="r" b="b"/>
                <a:pathLst>
                  <a:path w="430" h="359">
                    <a:moveTo>
                      <a:pt x="230" y="10"/>
                    </a:moveTo>
                    <a:cubicBezTo>
                      <a:pt x="344" y="20"/>
                      <a:pt x="430" y="104"/>
                      <a:pt x="422" y="198"/>
                    </a:cubicBezTo>
                    <a:cubicBezTo>
                      <a:pt x="414" y="291"/>
                      <a:pt x="314" y="359"/>
                      <a:pt x="200" y="349"/>
                    </a:cubicBezTo>
                    <a:cubicBezTo>
                      <a:pt x="86" y="339"/>
                      <a:pt x="0" y="255"/>
                      <a:pt x="8" y="161"/>
                    </a:cubicBezTo>
                    <a:cubicBezTo>
                      <a:pt x="17" y="68"/>
                      <a:pt x="116" y="0"/>
                      <a:pt x="230" y="10"/>
                    </a:cubicBez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4" name="Freeform 202">
                <a:extLst>
                  <a:ext uri="{FF2B5EF4-FFF2-40B4-BE49-F238E27FC236}">
                    <a16:creationId xmlns:a16="http://schemas.microsoft.com/office/drawing/2014/main" xmlns="" id="{3E0B02FA-DCAF-4D4C-9CCB-E2DD0DF93FC9}"/>
                  </a:ext>
                </a:extLst>
              </p:cNvPr>
              <p:cNvSpPr>
                <a:spLocks/>
              </p:cNvSpPr>
              <p:nvPr/>
            </p:nvSpPr>
            <p:spPr bwMode="auto">
              <a:xfrm>
                <a:off x="7699083" y="2890386"/>
                <a:ext cx="101600" cy="84138"/>
              </a:xfrm>
              <a:custGeom>
                <a:avLst/>
                <a:gdLst>
                  <a:gd name="T0" fmla="*/ 106 w 198"/>
                  <a:gd name="T1" fmla="*/ 5 h 166"/>
                  <a:gd name="T2" fmla="*/ 194 w 198"/>
                  <a:gd name="T3" fmla="*/ 91 h 166"/>
                  <a:gd name="T4" fmla="*/ 92 w 198"/>
                  <a:gd name="T5" fmla="*/ 161 h 166"/>
                  <a:gd name="T6" fmla="*/ 3 w 198"/>
                  <a:gd name="T7" fmla="*/ 75 h 166"/>
                  <a:gd name="T8" fmla="*/ 106 w 198"/>
                  <a:gd name="T9" fmla="*/ 5 h 166"/>
                </a:gdLst>
                <a:ahLst/>
                <a:cxnLst>
                  <a:cxn ang="0">
                    <a:pos x="T0" y="T1"/>
                  </a:cxn>
                  <a:cxn ang="0">
                    <a:pos x="T2" y="T3"/>
                  </a:cxn>
                  <a:cxn ang="0">
                    <a:pos x="T4" y="T5"/>
                  </a:cxn>
                  <a:cxn ang="0">
                    <a:pos x="T6" y="T7"/>
                  </a:cxn>
                  <a:cxn ang="0">
                    <a:pos x="T8" y="T9"/>
                  </a:cxn>
                </a:cxnLst>
                <a:rect l="0" t="0" r="r" b="b"/>
                <a:pathLst>
                  <a:path w="198" h="166">
                    <a:moveTo>
                      <a:pt x="106" y="5"/>
                    </a:moveTo>
                    <a:cubicBezTo>
                      <a:pt x="158" y="10"/>
                      <a:pt x="198" y="48"/>
                      <a:pt x="194" y="91"/>
                    </a:cubicBezTo>
                    <a:cubicBezTo>
                      <a:pt x="190" y="135"/>
                      <a:pt x="145" y="166"/>
                      <a:pt x="92" y="161"/>
                    </a:cubicBezTo>
                    <a:cubicBezTo>
                      <a:pt x="39" y="157"/>
                      <a:pt x="0" y="118"/>
                      <a:pt x="3" y="75"/>
                    </a:cubicBezTo>
                    <a:cubicBezTo>
                      <a:pt x="7" y="32"/>
                      <a:pt x="53" y="0"/>
                      <a:pt x="106" y="5"/>
                    </a:cubicBezTo>
                    <a:close/>
                  </a:path>
                </a:pathLst>
              </a:custGeom>
              <a:solidFill>
                <a:sysClr val="window" lastClr="FFFFFF">
                  <a:alpha val="34000"/>
                </a:sys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65" name="Freeform 201">
                <a:extLst>
                  <a:ext uri="{FF2B5EF4-FFF2-40B4-BE49-F238E27FC236}">
                    <a16:creationId xmlns:a16="http://schemas.microsoft.com/office/drawing/2014/main" xmlns="" id="{118DDFB1-9880-4C3F-9638-0EBA1DDBB17D}"/>
                  </a:ext>
                </a:extLst>
              </p:cNvPr>
              <p:cNvSpPr>
                <a:spLocks/>
              </p:cNvSpPr>
              <p:nvPr/>
            </p:nvSpPr>
            <p:spPr bwMode="auto">
              <a:xfrm>
                <a:off x="7675270" y="2879274"/>
                <a:ext cx="200025" cy="166688"/>
              </a:xfrm>
              <a:custGeom>
                <a:avLst/>
                <a:gdLst>
                  <a:gd name="T0" fmla="*/ 209 w 391"/>
                  <a:gd name="T1" fmla="*/ 9 h 326"/>
                  <a:gd name="T2" fmla="*/ 384 w 391"/>
                  <a:gd name="T3" fmla="*/ 180 h 326"/>
                  <a:gd name="T4" fmla="*/ 182 w 391"/>
                  <a:gd name="T5" fmla="*/ 317 h 326"/>
                  <a:gd name="T6" fmla="*/ 7 w 391"/>
                  <a:gd name="T7" fmla="*/ 147 h 326"/>
                  <a:gd name="T8" fmla="*/ 209 w 391"/>
                  <a:gd name="T9" fmla="*/ 9 h 326"/>
                </a:gdLst>
                <a:ahLst/>
                <a:cxnLst>
                  <a:cxn ang="0">
                    <a:pos x="T0" y="T1"/>
                  </a:cxn>
                  <a:cxn ang="0">
                    <a:pos x="T2" y="T3"/>
                  </a:cxn>
                  <a:cxn ang="0">
                    <a:pos x="T4" y="T5"/>
                  </a:cxn>
                  <a:cxn ang="0">
                    <a:pos x="T6" y="T7"/>
                  </a:cxn>
                  <a:cxn ang="0">
                    <a:pos x="T8" y="T9"/>
                  </a:cxn>
                </a:cxnLst>
                <a:rect l="0" t="0" r="r" b="b"/>
                <a:pathLst>
                  <a:path w="391" h="326">
                    <a:moveTo>
                      <a:pt x="209" y="9"/>
                    </a:moveTo>
                    <a:cubicBezTo>
                      <a:pt x="313" y="18"/>
                      <a:pt x="391" y="95"/>
                      <a:pt x="384" y="180"/>
                    </a:cubicBezTo>
                    <a:cubicBezTo>
                      <a:pt x="376" y="265"/>
                      <a:pt x="286" y="326"/>
                      <a:pt x="182" y="317"/>
                    </a:cubicBezTo>
                    <a:cubicBezTo>
                      <a:pt x="78" y="308"/>
                      <a:pt x="0" y="232"/>
                      <a:pt x="7" y="147"/>
                    </a:cubicBezTo>
                    <a:cubicBezTo>
                      <a:pt x="15" y="62"/>
                      <a:pt x="105" y="0"/>
                      <a:pt x="209" y="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grpSp>
      </p:grpSp>
      <p:grpSp>
        <p:nvGrpSpPr>
          <p:cNvPr id="67" name="Group 66"/>
          <p:cNvGrpSpPr/>
          <p:nvPr/>
        </p:nvGrpSpPr>
        <p:grpSpPr>
          <a:xfrm rot="475979">
            <a:off x="6374849" y="2565986"/>
            <a:ext cx="2375636" cy="2080054"/>
            <a:chOff x="1251067" y="306709"/>
            <a:chExt cx="1691879" cy="1481371"/>
          </a:xfrm>
        </p:grpSpPr>
        <p:sp>
          <p:nvSpPr>
            <p:cNvPr id="68" name="Rectangle 107">
              <a:extLst>
                <a:ext uri="{FF2B5EF4-FFF2-40B4-BE49-F238E27FC236}">
                  <a16:creationId xmlns:a16="http://schemas.microsoft.com/office/drawing/2014/main" xmlns="" id="{4B7FAC01-147B-4E5B-BF40-03F45D4D65AB}"/>
                </a:ext>
              </a:extLst>
            </p:cNvPr>
            <p:cNvSpPr>
              <a:spLocks noChangeArrowheads="1"/>
            </p:cNvSpPr>
            <p:nvPr/>
          </p:nvSpPr>
          <p:spPr bwMode="auto">
            <a:xfrm>
              <a:off x="1251067" y="454346"/>
              <a:ext cx="1691879" cy="1333734"/>
            </a:xfrm>
            <a:prstGeom prst="rect">
              <a:avLst/>
            </a:prstGeom>
            <a:solidFill>
              <a:schemeClr val="bg1">
                <a:lumMod val="85000"/>
              </a:schemeClr>
            </a:solidFill>
            <a:ln w="9525">
              <a:solidFill>
                <a:srgbClr val="95A5A6">
                  <a:lumMod val="20000"/>
                  <a:lumOff val="80000"/>
                </a:srgbClr>
              </a:solidFill>
              <a:miter lim="800000"/>
              <a:headEnd/>
              <a:tailEnd/>
            </a:ln>
          </p:spPr>
          <p:txBody>
            <a:bodyPr vert="horz" wrap="square" lIns="68579" tIns="34289" rIns="68579" bIns="34289"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pic>
          <p:nvPicPr>
            <p:cNvPr id="69" name="Picture 6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55451" y="563511"/>
              <a:ext cx="1445380" cy="1084035"/>
            </a:xfrm>
            <a:prstGeom prst="rect">
              <a:avLst/>
            </a:prstGeom>
          </p:spPr>
        </p:pic>
        <p:grpSp>
          <p:nvGrpSpPr>
            <p:cNvPr id="70" name="Group 69">
              <a:extLst>
                <a:ext uri="{FF2B5EF4-FFF2-40B4-BE49-F238E27FC236}">
                  <a16:creationId xmlns:a16="http://schemas.microsoft.com/office/drawing/2014/main" xmlns="" id="{D8F83B54-FBCF-469C-9B76-28CCDD75853E}"/>
                </a:ext>
              </a:extLst>
            </p:cNvPr>
            <p:cNvGrpSpPr/>
            <p:nvPr/>
          </p:nvGrpSpPr>
          <p:grpSpPr>
            <a:xfrm>
              <a:off x="1952677" y="306709"/>
              <a:ext cx="288661" cy="729874"/>
              <a:chOff x="7627645" y="2872924"/>
              <a:chExt cx="384881" cy="973165"/>
            </a:xfrm>
          </p:grpSpPr>
          <p:sp>
            <p:nvSpPr>
              <p:cNvPr id="71" name="Freeform: Shape 113">
                <a:extLst>
                  <a:ext uri="{FF2B5EF4-FFF2-40B4-BE49-F238E27FC236}">
                    <a16:creationId xmlns:a16="http://schemas.microsoft.com/office/drawing/2014/main" xmlns="" id="{C62D1A42-3845-4BB6-9872-31A10D4C9A3F}"/>
                  </a:ext>
                </a:extLst>
              </p:cNvPr>
              <p:cNvSpPr>
                <a:spLocks/>
              </p:cNvSpPr>
              <p:nvPr/>
            </p:nvSpPr>
            <p:spPr bwMode="auto">
              <a:xfrm>
                <a:off x="7711823" y="3381265"/>
                <a:ext cx="300703" cy="464824"/>
              </a:xfrm>
              <a:custGeom>
                <a:avLst/>
                <a:gdLst>
                  <a:gd name="connsiteX0" fmla="*/ 29 w 300703"/>
                  <a:gd name="connsiteY0" fmla="*/ 0 h 464824"/>
                  <a:gd name="connsiteX1" fmla="*/ 38050 w 300703"/>
                  <a:gd name="connsiteY1" fmla="*/ 0 h 464824"/>
                  <a:gd name="connsiteX2" fmla="*/ 89469 w 300703"/>
                  <a:gd name="connsiteY2" fmla="*/ 113672 h 464824"/>
                  <a:gd name="connsiteX3" fmla="*/ 238070 w 300703"/>
                  <a:gd name="connsiteY3" fmla="*/ 159321 h 464824"/>
                  <a:gd name="connsiteX4" fmla="*/ 215960 w 300703"/>
                  <a:gd name="connsiteY4" fmla="*/ 268057 h 464824"/>
                  <a:gd name="connsiteX5" fmla="*/ 223159 w 300703"/>
                  <a:gd name="connsiteY5" fmla="*/ 283958 h 464824"/>
                  <a:gd name="connsiteX6" fmla="*/ 294117 w 300703"/>
                  <a:gd name="connsiteY6" fmla="*/ 330119 h 464824"/>
                  <a:gd name="connsiteX7" fmla="*/ 232928 w 300703"/>
                  <a:gd name="connsiteY7" fmla="*/ 453218 h 464824"/>
                  <a:gd name="connsiteX8" fmla="*/ 99753 w 300703"/>
                  <a:gd name="connsiteY8" fmla="*/ 418340 h 464824"/>
                  <a:gd name="connsiteX9" fmla="*/ 111579 w 300703"/>
                  <a:gd name="connsiteY9" fmla="*/ 334736 h 464824"/>
                  <a:gd name="connsiteX10" fmla="*/ 104381 w 300703"/>
                  <a:gd name="connsiteY10" fmla="*/ 318835 h 464824"/>
                  <a:gd name="connsiteX11" fmla="*/ 7713 w 300703"/>
                  <a:gd name="connsiteY11" fmla="*/ 263441 h 464824"/>
                  <a:gd name="connsiteX12" fmla="*/ 58104 w 300703"/>
                  <a:gd name="connsiteY12" fmla="*/ 129572 h 464824"/>
                  <a:gd name="connsiteX13" fmla="*/ 0 w 300703"/>
                  <a:gd name="connsiteY13" fmla="*/ 2371 h 46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703" h="464824">
                    <a:moveTo>
                      <a:pt x="29" y="0"/>
                    </a:moveTo>
                    <a:lnTo>
                      <a:pt x="38050" y="0"/>
                    </a:lnTo>
                    <a:lnTo>
                      <a:pt x="89469" y="113672"/>
                    </a:lnTo>
                    <a:cubicBezTo>
                      <a:pt x="150658" y="90591"/>
                      <a:pt x="215446" y="110082"/>
                      <a:pt x="238070" y="159321"/>
                    </a:cubicBezTo>
                    <a:cubicBezTo>
                      <a:pt x="254010" y="194199"/>
                      <a:pt x="244240" y="236257"/>
                      <a:pt x="215960" y="268057"/>
                    </a:cubicBezTo>
                    <a:lnTo>
                      <a:pt x="223159" y="283958"/>
                    </a:lnTo>
                    <a:cubicBezTo>
                      <a:pt x="255038" y="287035"/>
                      <a:pt x="281776" y="303448"/>
                      <a:pt x="294117" y="330119"/>
                    </a:cubicBezTo>
                    <a:cubicBezTo>
                      <a:pt x="314170" y="373717"/>
                      <a:pt x="286918" y="429111"/>
                      <a:pt x="232928" y="453218"/>
                    </a:cubicBezTo>
                    <a:cubicBezTo>
                      <a:pt x="179452" y="477837"/>
                      <a:pt x="119806" y="461937"/>
                      <a:pt x="99753" y="418340"/>
                    </a:cubicBezTo>
                    <a:cubicBezTo>
                      <a:pt x="87927" y="391156"/>
                      <a:pt x="93068" y="360381"/>
                      <a:pt x="111579" y="334736"/>
                    </a:cubicBezTo>
                    <a:lnTo>
                      <a:pt x="104381" y="318835"/>
                    </a:lnTo>
                    <a:cubicBezTo>
                      <a:pt x="61703" y="318835"/>
                      <a:pt x="23653" y="298832"/>
                      <a:pt x="7713" y="263441"/>
                    </a:cubicBezTo>
                    <a:cubicBezTo>
                      <a:pt x="-12855" y="217792"/>
                      <a:pt x="9255" y="161885"/>
                      <a:pt x="58104" y="129572"/>
                    </a:cubicBezTo>
                    <a:lnTo>
                      <a:pt x="0" y="2371"/>
                    </a:lnTo>
                    <a:close/>
                  </a:path>
                </a:pathLst>
              </a:custGeom>
              <a:solidFill>
                <a:srgbClr val="000000">
                  <a:alpha val="42000"/>
                </a:srgbClr>
              </a:solidFill>
              <a:ln>
                <a:noFill/>
              </a:ln>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72" name="Freeform: Shape 114">
                <a:extLst>
                  <a:ext uri="{FF2B5EF4-FFF2-40B4-BE49-F238E27FC236}">
                    <a16:creationId xmlns:a16="http://schemas.microsoft.com/office/drawing/2014/main" xmlns="" id="{8DE222EC-B62F-487D-AC2F-7262BB932EF8}"/>
                  </a:ext>
                </a:extLst>
              </p:cNvPr>
              <p:cNvSpPr>
                <a:spLocks/>
              </p:cNvSpPr>
              <p:nvPr/>
            </p:nvSpPr>
            <p:spPr bwMode="auto">
              <a:xfrm>
                <a:off x="7712183" y="3150737"/>
                <a:ext cx="55163" cy="227357"/>
              </a:xfrm>
              <a:custGeom>
                <a:avLst/>
                <a:gdLst>
                  <a:gd name="connsiteX0" fmla="*/ 20179 w 55163"/>
                  <a:gd name="connsiteY0" fmla="*/ 0 h 227357"/>
                  <a:gd name="connsiteX1" fmla="*/ 55163 w 55163"/>
                  <a:gd name="connsiteY1" fmla="*/ 3085 h 227357"/>
                  <a:gd name="connsiteX2" fmla="*/ 35756 w 55163"/>
                  <a:gd name="connsiteY2" fmla="*/ 227357 h 227357"/>
                  <a:gd name="connsiteX3" fmla="*/ 0 w 55163"/>
                  <a:gd name="connsiteY3" fmla="*/ 227357 h 227357"/>
                </a:gdLst>
                <a:ahLst/>
                <a:cxnLst>
                  <a:cxn ang="0">
                    <a:pos x="connsiteX0" y="connsiteY0"/>
                  </a:cxn>
                  <a:cxn ang="0">
                    <a:pos x="connsiteX1" y="connsiteY1"/>
                  </a:cxn>
                  <a:cxn ang="0">
                    <a:pos x="connsiteX2" y="connsiteY2"/>
                  </a:cxn>
                  <a:cxn ang="0">
                    <a:pos x="connsiteX3" y="connsiteY3"/>
                  </a:cxn>
                </a:cxnLst>
                <a:rect l="l" t="t" r="r" b="b"/>
                <a:pathLst>
                  <a:path w="55163" h="227357">
                    <a:moveTo>
                      <a:pt x="20179" y="0"/>
                    </a:moveTo>
                    <a:lnTo>
                      <a:pt x="55163" y="3085"/>
                    </a:lnTo>
                    <a:lnTo>
                      <a:pt x="35756" y="227357"/>
                    </a:lnTo>
                    <a:lnTo>
                      <a:pt x="0" y="22735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73" name="Freeform: Shape 115">
                <a:extLst>
                  <a:ext uri="{FF2B5EF4-FFF2-40B4-BE49-F238E27FC236}">
                    <a16:creationId xmlns:a16="http://schemas.microsoft.com/office/drawing/2014/main" xmlns="" id="{009AE9E5-29F1-44BF-9B64-0F811785B5B1}"/>
                  </a:ext>
                </a:extLst>
              </p:cNvPr>
              <p:cNvSpPr>
                <a:spLocks/>
              </p:cNvSpPr>
              <p:nvPr/>
            </p:nvSpPr>
            <p:spPr bwMode="auto">
              <a:xfrm>
                <a:off x="7721646" y="3152325"/>
                <a:ext cx="26650" cy="225769"/>
              </a:xfrm>
              <a:custGeom>
                <a:avLst/>
                <a:gdLst>
                  <a:gd name="connsiteX0" fmla="*/ 19521 w 26650"/>
                  <a:gd name="connsiteY0" fmla="*/ 0 h 225769"/>
                  <a:gd name="connsiteX1" fmla="*/ 26650 w 26650"/>
                  <a:gd name="connsiteY1" fmla="*/ 511 h 225769"/>
                  <a:gd name="connsiteX2" fmla="*/ 7173 w 26650"/>
                  <a:gd name="connsiteY2" fmla="*/ 225769 h 225769"/>
                  <a:gd name="connsiteX3" fmla="*/ 0 w 26650"/>
                  <a:gd name="connsiteY3" fmla="*/ 225769 h 225769"/>
                </a:gdLst>
                <a:ahLst/>
                <a:cxnLst>
                  <a:cxn ang="0">
                    <a:pos x="connsiteX0" y="connsiteY0"/>
                  </a:cxn>
                  <a:cxn ang="0">
                    <a:pos x="connsiteX1" y="connsiteY1"/>
                  </a:cxn>
                  <a:cxn ang="0">
                    <a:pos x="connsiteX2" y="connsiteY2"/>
                  </a:cxn>
                  <a:cxn ang="0">
                    <a:pos x="connsiteX3" y="connsiteY3"/>
                  </a:cxn>
                </a:cxnLst>
                <a:rect l="l" t="t" r="r" b="b"/>
                <a:pathLst>
                  <a:path w="26650" h="225769">
                    <a:moveTo>
                      <a:pt x="19521" y="0"/>
                    </a:moveTo>
                    <a:lnTo>
                      <a:pt x="26650" y="511"/>
                    </a:lnTo>
                    <a:lnTo>
                      <a:pt x="7173" y="225769"/>
                    </a:lnTo>
                    <a:lnTo>
                      <a:pt x="0" y="225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latin typeface="Calibri"/>
                  <a:sym typeface="Arial"/>
                </a:endParaRPr>
              </a:p>
            </p:txBody>
          </p:sp>
          <p:sp>
            <p:nvSpPr>
              <p:cNvPr id="74" name="Freeform 194">
                <a:extLst>
                  <a:ext uri="{FF2B5EF4-FFF2-40B4-BE49-F238E27FC236}">
                    <a16:creationId xmlns:a16="http://schemas.microsoft.com/office/drawing/2014/main" xmlns="" id="{E4C3ECFC-9E1C-4E6B-976A-01A8A20F5972}"/>
                  </a:ext>
                </a:extLst>
              </p:cNvPr>
              <p:cNvSpPr>
                <a:spLocks/>
              </p:cNvSpPr>
              <p:nvPr/>
            </p:nvSpPr>
            <p:spPr bwMode="auto">
              <a:xfrm>
                <a:off x="7627645" y="3034849"/>
                <a:ext cx="260350" cy="217488"/>
              </a:xfrm>
              <a:custGeom>
                <a:avLst/>
                <a:gdLst>
                  <a:gd name="T0" fmla="*/ 272 w 509"/>
                  <a:gd name="T1" fmla="*/ 12 h 424"/>
                  <a:gd name="T2" fmla="*/ 500 w 509"/>
                  <a:gd name="T3" fmla="*/ 234 h 424"/>
                  <a:gd name="T4" fmla="*/ 237 w 509"/>
                  <a:gd name="T5" fmla="*/ 412 h 424"/>
                  <a:gd name="T6" fmla="*/ 10 w 509"/>
                  <a:gd name="T7" fmla="*/ 191 h 424"/>
                  <a:gd name="T8" fmla="*/ 272 w 509"/>
                  <a:gd name="T9" fmla="*/ 12 h 424"/>
                </a:gdLst>
                <a:ahLst/>
                <a:cxnLst>
                  <a:cxn ang="0">
                    <a:pos x="T0" y="T1"/>
                  </a:cxn>
                  <a:cxn ang="0">
                    <a:pos x="T2" y="T3"/>
                  </a:cxn>
                  <a:cxn ang="0">
                    <a:pos x="T4" y="T5"/>
                  </a:cxn>
                  <a:cxn ang="0">
                    <a:pos x="T6" y="T7"/>
                  </a:cxn>
                  <a:cxn ang="0">
                    <a:pos x="T8" y="T9"/>
                  </a:cxn>
                </a:cxnLst>
                <a:rect l="0" t="0" r="r" b="b"/>
                <a:pathLst>
                  <a:path w="509" h="424">
                    <a:moveTo>
                      <a:pt x="272" y="12"/>
                    </a:moveTo>
                    <a:cubicBezTo>
                      <a:pt x="407" y="24"/>
                      <a:pt x="509" y="123"/>
                      <a:pt x="500" y="234"/>
                    </a:cubicBezTo>
                    <a:cubicBezTo>
                      <a:pt x="490" y="344"/>
                      <a:pt x="372" y="424"/>
                      <a:pt x="237" y="412"/>
                    </a:cubicBezTo>
                    <a:cubicBezTo>
                      <a:pt x="102" y="400"/>
                      <a:pt x="0" y="301"/>
                      <a:pt x="10" y="191"/>
                    </a:cubicBezTo>
                    <a:cubicBezTo>
                      <a:pt x="20" y="80"/>
                      <a:pt x="137" y="0"/>
                      <a:pt x="272"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5" name="Freeform 195">
                <a:extLst>
                  <a:ext uri="{FF2B5EF4-FFF2-40B4-BE49-F238E27FC236}">
                    <a16:creationId xmlns:a16="http://schemas.microsoft.com/office/drawing/2014/main" xmlns="" id="{F53C79C5-62EE-42F4-B9FF-B1CD1570922F}"/>
                  </a:ext>
                </a:extLst>
              </p:cNvPr>
              <p:cNvSpPr>
                <a:spLocks/>
              </p:cNvSpPr>
              <p:nvPr/>
            </p:nvSpPr>
            <p:spPr bwMode="auto">
              <a:xfrm>
                <a:off x="7637170" y="3038024"/>
                <a:ext cx="242888" cy="200025"/>
              </a:xfrm>
              <a:custGeom>
                <a:avLst/>
                <a:gdLst>
                  <a:gd name="T0" fmla="*/ 252 w 471"/>
                  <a:gd name="T1" fmla="*/ 11 h 392"/>
                  <a:gd name="T2" fmla="*/ 462 w 471"/>
                  <a:gd name="T3" fmla="*/ 216 h 392"/>
                  <a:gd name="T4" fmla="*/ 219 w 471"/>
                  <a:gd name="T5" fmla="*/ 381 h 392"/>
                  <a:gd name="T6" fmla="*/ 9 w 471"/>
                  <a:gd name="T7" fmla="*/ 176 h 392"/>
                  <a:gd name="T8" fmla="*/ 252 w 471"/>
                  <a:gd name="T9" fmla="*/ 11 h 392"/>
                </a:gdLst>
                <a:ahLst/>
                <a:cxnLst>
                  <a:cxn ang="0">
                    <a:pos x="T0" y="T1"/>
                  </a:cxn>
                  <a:cxn ang="0">
                    <a:pos x="T2" y="T3"/>
                  </a:cxn>
                  <a:cxn ang="0">
                    <a:pos x="T4" y="T5"/>
                  </a:cxn>
                  <a:cxn ang="0">
                    <a:pos x="T6" y="T7"/>
                  </a:cxn>
                  <a:cxn ang="0">
                    <a:pos x="T8" y="T9"/>
                  </a:cxn>
                </a:cxnLst>
                <a:rect l="0" t="0" r="r" b="b"/>
                <a:pathLst>
                  <a:path w="471" h="392">
                    <a:moveTo>
                      <a:pt x="252" y="11"/>
                    </a:moveTo>
                    <a:cubicBezTo>
                      <a:pt x="377" y="22"/>
                      <a:pt x="471" y="114"/>
                      <a:pt x="462" y="216"/>
                    </a:cubicBezTo>
                    <a:cubicBezTo>
                      <a:pt x="453" y="318"/>
                      <a:pt x="345" y="392"/>
                      <a:pt x="219" y="381"/>
                    </a:cubicBezTo>
                    <a:cubicBezTo>
                      <a:pt x="94" y="370"/>
                      <a:pt x="0" y="279"/>
                      <a:pt x="9" y="176"/>
                    </a:cubicBezTo>
                    <a:cubicBezTo>
                      <a:pt x="18" y="74"/>
                      <a:pt x="127" y="0"/>
                      <a:pt x="252" y="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6" name="Freeform 196">
                <a:extLst>
                  <a:ext uri="{FF2B5EF4-FFF2-40B4-BE49-F238E27FC236}">
                    <a16:creationId xmlns:a16="http://schemas.microsoft.com/office/drawing/2014/main" xmlns="" id="{9A378B85-E216-4D5D-8335-93AC31015EB1}"/>
                  </a:ext>
                </a:extLst>
              </p:cNvPr>
              <p:cNvSpPr>
                <a:spLocks/>
              </p:cNvSpPr>
              <p:nvPr/>
            </p:nvSpPr>
            <p:spPr bwMode="auto">
              <a:xfrm>
                <a:off x="7697495" y="3009449"/>
                <a:ext cx="133350" cy="163513"/>
              </a:xfrm>
              <a:custGeom>
                <a:avLst/>
                <a:gdLst>
                  <a:gd name="T0" fmla="*/ 23 w 260"/>
                  <a:gd name="T1" fmla="*/ 0 h 318"/>
                  <a:gd name="T2" fmla="*/ 260 w 260"/>
                  <a:gd name="T3" fmla="*/ 21 h 318"/>
                  <a:gd name="T4" fmla="*/ 243 w 260"/>
                  <a:gd name="T5" fmla="*/ 225 h 318"/>
                  <a:gd name="T6" fmla="*/ 115 w 260"/>
                  <a:gd name="T7" fmla="*/ 312 h 318"/>
                  <a:gd name="T8" fmla="*/ 5 w 260"/>
                  <a:gd name="T9" fmla="*/ 204 h 318"/>
                  <a:gd name="T10" fmla="*/ 23 w 260"/>
                  <a:gd name="T11" fmla="*/ 0 h 318"/>
                </a:gdLst>
                <a:ahLst/>
                <a:cxnLst>
                  <a:cxn ang="0">
                    <a:pos x="T0" y="T1"/>
                  </a:cxn>
                  <a:cxn ang="0">
                    <a:pos x="T2" y="T3"/>
                  </a:cxn>
                  <a:cxn ang="0">
                    <a:pos x="T4" y="T5"/>
                  </a:cxn>
                  <a:cxn ang="0">
                    <a:pos x="T6" y="T7"/>
                  </a:cxn>
                  <a:cxn ang="0">
                    <a:pos x="T8" y="T9"/>
                  </a:cxn>
                  <a:cxn ang="0">
                    <a:pos x="T10" y="T11"/>
                  </a:cxn>
                </a:cxnLst>
                <a:rect l="0" t="0" r="r" b="b"/>
                <a:pathLst>
                  <a:path w="260" h="318">
                    <a:moveTo>
                      <a:pt x="23" y="0"/>
                    </a:moveTo>
                    <a:lnTo>
                      <a:pt x="260" y="21"/>
                    </a:lnTo>
                    <a:lnTo>
                      <a:pt x="243" y="225"/>
                    </a:lnTo>
                    <a:cubicBezTo>
                      <a:pt x="238" y="279"/>
                      <a:pt x="181" y="318"/>
                      <a:pt x="115" y="312"/>
                    </a:cubicBezTo>
                    <a:cubicBezTo>
                      <a:pt x="50" y="306"/>
                      <a:pt x="0" y="258"/>
                      <a:pt x="5" y="204"/>
                    </a:cubicBezTo>
                    <a:lnTo>
                      <a:pt x="23" y="0"/>
                    </a:ln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7" name="Freeform 197">
                <a:extLst>
                  <a:ext uri="{FF2B5EF4-FFF2-40B4-BE49-F238E27FC236}">
                    <a16:creationId xmlns:a16="http://schemas.microsoft.com/office/drawing/2014/main" xmlns="" id="{8E6E24E7-E831-4AFC-803C-28245D2E22F5}"/>
                  </a:ext>
                </a:extLst>
              </p:cNvPr>
              <p:cNvSpPr>
                <a:spLocks/>
              </p:cNvSpPr>
              <p:nvPr/>
            </p:nvSpPr>
            <p:spPr bwMode="auto">
              <a:xfrm>
                <a:off x="7705433" y="3020561"/>
                <a:ext cx="115888" cy="142875"/>
              </a:xfrm>
              <a:custGeom>
                <a:avLst/>
                <a:gdLst>
                  <a:gd name="T0" fmla="*/ 20 w 228"/>
                  <a:gd name="T1" fmla="*/ 0 h 278"/>
                  <a:gd name="T2" fmla="*/ 228 w 228"/>
                  <a:gd name="T3" fmla="*/ 18 h 278"/>
                  <a:gd name="T4" fmla="*/ 212 w 228"/>
                  <a:gd name="T5" fmla="*/ 197 h 278"/>
                  <a:gd name="T6" fmla="*/ 101 w 228"/>
                  <a:gd name="T7" fmla="*/ 273 h 278"/>
                  <a:gd name="T8" fmla="*/ 4 w 228"/>
                  <a:gd name="T9" fmla="*/ 179 h 278"/>
                  <a:gd name="T10" fmla="*/ 20 w 228"/>
                  <a:gd name="T11" fmla="*/ 0 h 278"/>
                </a:gdLst>
                <a:ahLst/>
                <a:cxnLst>
                  <a:cxn ang="0">
                    <a:pos x="T0" y="T1"/>
                  </a:cxn>
                  <a:cxn ang="0">
                    <a:pos x="T2" y="T3"/>
                  </a:cxn>
                  <a:cxn ang="0">
                    <a:pos x="T4" y="T5"/>
                  </a:cxn>
                  <a:cxn ang="0">
                    <a:pos x="T6" y="T7"/>
                  </a:cxn>
                  <a:cxn ang="0">
                    <a:pos x="T8" y="T9"/>
                  </a:cxn>
                  <a:cxn ang="0">
                    <a:pos x="T10" y="T11"/>
                  </a:cxn>
                </a:cxnLst>
                <a:rect l="0" t="0" r="r" b="b"/>
                <a:pathLst>
                  <a:path w="228" h="278">
                    <a:moveTo>
                      <a:pt x="20" y="0"/>
                    </a:moveTo>
                    <a:lnTo>
                      <a:pt x="228" y="18"/>
                    </a:lnTo>
                    <a:lnTo>
                      <a:pt x="212" y="197"/>
                    </a:lnTo>
                    <a:cubicBezTo>
                      <a:pt x="208" y="244"/>
                      <a:pt x="158" y="278"/>
                      <a:pt x="101" y="273"/>
                    </a:cubicBezTo>
                    <a:cubicBezTo>
                      <a:pt x="43" y="268"/>
                      <a:pt x="0" y="226"/>
                      <a:pt x="4" y="179"/>
                    </a:cubicBezTo>
                    <a:lnTo>
                      <a:pt x="2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8" name="Freeform 198">
                <a:extLst>
                  <a:ext uri="{FF2B5EF4-FFF2-40B4-BE49-F238E27FC236}">
                    <a16:creationId xmlns:a16="http://schemas.microsoft.com/office/drawing/2014/main" xmlns="" id="{66C58B07-6373-4101-9C82-20716F3F92FB}"/>
                  </a:ext>
                </a:extLst>
              </p:cNvPr>
              <p:cNvSpPr>
                <a:spLocks/>
              </p:cNvSpPr>
              <p:nvPr/>
            </p:nvSpPr>
            <p:spPr bwMode="auto">
              <a:xfrm>
                <a:off x="7705433" y="3020561"/>
                <a:ext cx="47625" cy="136525"/>
              </a:xfrm>
              <a:custGeom>
                <a:avLst/>
                <a:gdLst>
                  <a:gd name="T0" fmla="*/ 19 w 94"/>
                  <a:gd name="T1" fmla="*/ 0 h 267"/>
                  <a:gd name="T2" fmla="*/ 94 w 94"/>
                  <a:gd name="T3" fmla="*/ 7 h 267"/>
                  <a:gd name="T4" fmla="*/ 71 w 94"/>
                  <a:gd name="T5" fmla="*/ 267 h 267"/>
                  <a:gd name="T6" fmla="*/ 3 w 94"/>
                  <a:gd name="T7" fmla="*/ 179 h 267"/>
                  <a:gd name="T8" fmla="*/ 19 w 94"/>
                  <a:gd name="T9" fmla="*/ 0 h 267"/>
                </a:gdLst>
                <a:ahLst/>
                <a:cxnLst>
                  <a:cxn ang="0">
                    <a:pos x="T0" y="T1"/>
                  </a:cxn>
                  <a:cxn ang="0">
                    <a:pos x="T2" y="T3"/>
                  </a:cxn>
                  <a:cxn ang="0">
                    <a:pos x="T4" y="T5"/>
                  </a:cxn>
                  <a:cxn ang="0">
                    <a:pos x="T6" y="T7"/>
                  </a:cxn>
                  <a:cxn ang="0">
                    <a:pos x="T8" y="T9"/>
                  </a:cxn>
                </a:cxnLst>
                <a:rect l="0" t="0" r="r" b="b"/>
                <a:pathLst>
                  <a:path w="94" h="267">
                    <a:moveTo>
                      <a:pt x="19" y="0"/>
                    </a:moveTo>
                    <a:lnTo>
                      <a:pt x="94" y="7"/>
                    </a:lnTo>
                    <a:lnTo>
                      <a:pt x="71" y="267"/>
                    </a:lnTo>
                    <a:cubicBezTo>
                      <a:pt x="29" y="253"/>
                      <a:pt x="0" y="218"/>
                      <a:pt x="3" y="179"/>
                    </a:cubicBezTo>
                    <a:lnTo>
                      <a:pt x="19" y="0"/>
                    </a:lnTo>
                    <a:close/>
                  </a:path>
                </a:pathLst>
              </a:custGeom>
              <a:solidFill>
                <a:srgbClr val="FFBF35">
                  <a:lumMod val="60000"/>
                  <a:lumOff val="40000"/>
                  <a:alpha val="34000"/>
                </a:srgb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79" name="Freeform 199">
                <a:extLst>
                  <a:ext uri="{FF2B5EF4-FFF2-40B4-BE49-F238E27FC236}">
                    <a16:creationId xmlns:a16="http://schemas.microsoft.com/office/drawing/2014/main" xmlns="" id="{77ED6D08-0F75-428F-9BD7-40B52AA5C78C}"/>
                  </a:ext>
                </a:extLst>
              </p:cNvPr>
              <p:cNvSpPr>
                <a:spLocks/>
              </p:cNvSpPr>
              <p:nvPr/>
            </p:nvSpPr>
            <p:spPr bwMode="auto">
              <a:xfrm>
                <a:off x="7645108" y="3068186"/>
                <a:ext cx="115888" cy="153988"/>
              </a:xfrm>
              <a:custGeom>
                <a:avLst/>
                <a:gdLst>
                  <a:gd name="T0" fmla="*/ 168 w 228"/>
                  <a:gd name="T1" fmla="*/ 298 h 301"/>
                  <a:gd name="T2" fmla="*/ 6 w 228"/>
                  <a:gd name="T3" fmla="*/ 124 h 301"/>
                  <a:gd name="T4" fmla="*/ 89 w 228"/>
                  <a:gd name="T5" fmla="*/ 0 h 301"/>
                  <a:gd name="T6" fmla="*/ 80 w 228"/>
                  <a:gd name="T7" fmla="*/ 107 h 301"/>
                  <a:gd name="T8" fmla="*/ 192 w 228"/>
                  <a:gd name="T9" fmla="*/ 221 h 301"/>
                  <a:gd name="T10" fmla="*/ 220 w 228"/>
                  <a:gd name="T11" fmla="*/ 272 h 301"/>
                  <a:gd name="T12" fmla="*/ 168 w 228"/>
                  <a:gd name="T13" fmla="*/ 298 h 301"/>
                </a:gdLst>
                <a:ahLst/>
                <a:cxnLst>
                  <a:cxn ang="0">
                    <a:pos x="T0" y="T1"/>
                  </a:cxn>
                  <a:cxn ang="0">
                    <a:pos x="T2" y="T3"/>
                  </a:cxn>
                  <a:cxn ang="0">
                    <a:pos x="T4" y="T5"/>
                  </a:cxn>
                  <a:cxn ang="0">
                    <a:pos x="T6" y="T7"/>
                  </a:cxn>
                  <a:cxn ang="0">
                    <a:pos x="T8" y="T9"/>
                  </a:cxn>
                  <a:cxn ang="0">
                    <a:pos x="T10" y="T11"/>
                  </a:cxn>
                  <a:cxn ang="0">
                    <a:pos x="T12" y="T13"/>
                  </a:cxn>
                </a:cxnLst>
                <a:rect l="0" t="0" r="r" b="b"/>
                <a:pathLst>
                  <a:path w="228" h="301">
                    <a:moveTo>
                      <a:pt x="168" y="298"/>
                    </a:moveTo>
                    <a:cubicBezTo>
                      <a:pt x="70" y="281"/>
                      <a:pt x="0" y="194"/>
                      <a:pt x="6" y="124"/>
                    </a:cubicBezTo>
                    <a:cubicBezTo>
                      <a:pt x="12" y="54"/>
                      <a:pt x="46" y="24"/>
                      <a:pt x="89" y="0"/>
                    </a:cubicBezTo>
                    <a:cubicBezTo>
                      <a:pt x="103" y="45"/>
                      <a:pt x="84" y="62"/>
                      <a:pt x="80" y="107"/>
                    </a:cubicBezTo>
                    <a:cubicBezTo>
                      <a:pt x="76" y="159"/>
                      <a:pt x="129" y="215"/>
                      <a:pt x="192" y="221"/>
                    </a:cubicBezTo>
                    <a:cubicBezTo>
                      <a:pt x="216" y="224"/>
                      <a:pt x="228" y="246"/>
                      <a:pt x="220" y="272"/>
                    </a:cubicBezTo>
                    <a:cubicBezTo>
                      <a:pt x="213" y="299"/>
                      <a:pt x="197" y="301"/>
                      <a:pt x="168" y="298"/>
                    </a:cubicBezTo>
                    <a:close/>
                  </a:path>
                </a:pathLst>
              </a:custGeom>
              <a:solidFill>
                <a:schemeClr val="tx1">
                  <a:alpha val="34000"/>
                </a:scheme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80" name="Freeform 200">
                <a:extLst>
                  <a:ext uri="{FF2B5EF4-FFF2-40B4-BE49-F238E27FC236}">
                    <a16:creationId xmlns:a16="http://schemas.microsoft.com/office/drawing/2014/main" xmlns="" id="{EC3B339F-2DE4-4269-B15E-5664779A5B0A}"/>
                  </a:ext>
                </a:extLst>
              </p:cNvPr>
              <p:cNvSpPr>
                <a:spLocks/>
              </p:cNvSpPr>
              <p:nvPr/>
            </p:nvSpPr>
            <p:spPr bwMode="auto">
              <a:xfrm>
                <a:off x="7664158" y="2872924"/>
                <a:ext cx="220663" cy="184150"/>
              </a:xfrm>
              <a:custGeom>
                <a:avLst/>
                <a:gdLst>
                  <a:gd name="T0" fmla="*/ 230 w 430"/>
                  <a:gd name="T1" fmla="*/ 10 h 359"/>
                  <a:gd name="T2" fmla="*/ 422 w 430"/>
                  <a:gd name="T3" fmla="*/ 198 h 359"/>
                  <a:gd name="T4" fmla="*/ 200 w 430"/>
                  <a:gd name="T5" fmla="*/ 349 h 359"/>
                  <a:gd name="T6" fmla="*/ 8 w 430"/>
                  <a:gd name="T7" fmla="*/ 161 h 359"/>
                  <a:gd name="T8" fmla="*/ 230 w 430"/>
                  <a:gd name="T9" fmla="*/ 10 h 359"/>
                </a:gdLst>
                <a:ahLst/>
                <a:cxnLst>
                  <a:cxn ang="0">
                    <a:pos x="T0" y="T1"/>
                  </a:cxn>
                  <a:cxn ang="0">
                    <a:pos x="T2" y="T3"/>
                  </a:cxn>
                  <a:cxn ang="0">
                    <a:pos x="T4" y="T5"/>
                  </a:cxn>
                  <a:cxn ang="0">
                    <a:pos x="T6" y="T7"/>
                  </a:cxn>
                  <a:cxn ang="0">
                    <a:pos x="T8" y="T9"/>
                  </a:cxn>
                </a:cxnLst>
                <a:rect l="0" t="0" r="r" b="b"/>
                <a:pathLst>
                  <a:path w="430" h="359">
                    <a:moveTo>
                      <a:pt x="230" y="10"/>
                    </a:moveTo>
                    <a:cubicBezTo>
                      <a:pt x="344" y="20"/>
                      <a:pt x="430" y="104"/>
                      <a:pt x="422" y="198"/>
                    </a:cubicBezTo>
                    <a:cubicBezTo>
                      <a:pt x="414" y="291"/>
                      <a:pt x="314" y="359"/>
                      <a:pt x="200" y="349"/>
                    </a:cubicBezTo>
                    <a:cubicBezTo>
                      <a:pt x="86" y="339"/>
                      <a:pt x="0" y="255"/>
                      <a:pt x="8" y="161"/>
                    </a:cubicBezTo>
                    <a:cubicBezTo>
                      <a:pt x="17" y="68"/>
                      <a:pt x="116" y="0"/>
                      <a:pt x="230" y="10"/>
                    </a:cubicBez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81" name="Freeform 202">
                <a:extLst>
                  <a:ext uri="{FF2B5EF4-FFF2-40B4-BE49-F238E27FC236}">
                    <a16:creationId xmlns:a16="http://schemas.microsoft.com/office/drawing/2014/main" xmlns="" id="{3E0B02FA-DCAF-4D4C-9CCB-E2DD0DF93FC9}"/>
                  </a:ext>
                </a:extLst>
              </p:cNvPr>
              <p:cNvSpPr>
                <a:spLocks/>
              </p:cNvSpPr>
              <p:nvPr/>
            </p:nvSpPr>
            <p:spPr bwMode="auto">
              <a:xfrm>
                <a:off x="7699083" y="2890386"/>
                <a:ext cx="101600" cy="84138"/>
              </a:xfrm>
              <a:custGeom>
                <a:avLst/>
                <a:gdLst>
                  <a:gd name="T0" fmla="*/ 106 w 198"/>
                  <a:gd name="T1" fmla="*/ 5 h 166"/>
                  <a:gd name="T2" fmla="*/ 194 w 198"/>
                  <a:gd name="T3" fmla="*/ 91 h 166"/>
                  <a:gd name="T4" fmla="*/ 92 w 198"/>
                  <a:gd name="T5" fmla="*/ 161 h 166"/>
                  <a:gd name="T6" fmla="*/ 3 w 198"/>
                  <a:gd name="T7" fmla="*/ 75 h 166"/>
                  <a:gd name="T8" fmla="*/ 106 w 198"/>
                  <a:gd name="T9" fmla="*/ 5 h 166"/>
                </a:gdLst>
                <a:ahLst/>
                <a:cxnLst>
                  <a:cxn ang="0">
                    <a:pos x="T0" y="T1"/>
                  </a:cxn>
                  <a:cxn ang="0">
                    <a:pos x="T2" y="T3"/>
                  </a:cxn>
                  <a:cxn ang="0">
                    <a:pos x="T4" y="T5"/>
                  </a:cxn>
                  <a:cxn ang="0">
                    <a:pos x="T6" y="T7"/>
                  </a:cxn>
                  <a:cxn ang="0">
                    <a:pos x="T8" y="T9"/>
                  </a:cxn>
                </a:cxnLst>
                <a:rect l="0" t="0" r="r" b="b"/>
                <a:pathLst>
                  <a:path w="198" h="166">
                    <a:moveTo>
                      <a:pt x="106" y="5"/>
                    </a:moveTo>
                    <a:cubicBezTo>
                      <a:pt x="158" y="10"/>
                      <a:pt x="198" y="48"/>
                      <a:pt x="194" y="91"/>
                    </a:cubicBezTo>
                    <a:cubicBezTo>
                      <a:pt x="190" y="135"/>
                      <a:pt x="145" y="166"/>
                      <a:pt x="92" y="161"/>
                    </a:cubicBezTo>
                    <a:cubicBezTo>
                      <a:pt x="39" y="157"/>
                      <a:pt x="0" y="118"/>
                      <a:pt x="3" y="75"/>
                    </a:cubicBezTo>
                    <a:cubicBezTo>
                      <a:pt x="7" y="32"/>
                      <a:pt x="53" y="0"/>
                      <a:pt x="106" y="5"/>
                    </a:cubicBezTo>
                    <a:close/>
                  </a:path>
                </a:pathLst>
              </a:custGeom>
              <a:solidFill>
                <a:sysClr val="window" lastClr="FFFFFF">
                  <a:alpha val="34000"/>
                </a:sys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sp>
            <p:nvSpPr>
              <p:cNvPr id="82" name="Freeform 201">
                <a:extLst>
                  <a:ext uri="{FF2B5EF4-FFF2-40B4-BE49-F238E27FC236}">
                    <a16:creationId xmlns:a16="http://schemas.microsoft.com/office/drawing/2014/main" xmlns="" id="{118DDFB1-9880-4C3F-9638-0EBA1DDBB17D}"/>
                  </a:ext>
                </a:extLst>
              </p:cNvPr>
              <p:cNvSpPr>
                <a:spLocks/>
              </p:cNvSpPr>
              <p:nvPr/>
            </p:nvSpPr>
            <p:spPr bwMode="auto">
              <a:xfrm>
                <a:off x="7675270" y="2879274"/>
                <a:ext cx="200025" cy="166688"/>
              </a:xfrm>
              <a:custGeom>
                <a:avLst/>
                <a:gdLst>
                  <a:gd name="T0" fmla="*/ 209 w 391"/>
                  <a:gd name="T1" fmla="*/ 9 h 326"/>
                  <a:gd name="T2" fmla="*/ 384 w 391"/>
                  <a:gd name="T3" fmla="*/ 180 h 326"/>
                  <a:gd name="T4" fmla="*/ 182 w 391"/>
                  <a:gd name="T5" fmla="*/ 317 h 326"/>
                  <a:gd name="T6" fmla="*/ 7 w 391"/>
                  <a:gd name="T7" fmla="*/ 147 h 326"/>
                  <a:gd name="T8" fmla="*/ 209 w 391"/>
                  <a:gd name="T9" fmla="*/ 9 h 326"/>
                </a:gdLst>
                <a:ahLst/>
                <a:cxnLst>
                  <a:cxn ang="0">
                    <a:pos x="T0" y="T1"/>
                  </a:cxn>
                  <a:cxn ang="0">
                    <a:pos x="T2" y="T3"/>
                  </a:cxn>
                  <a:cxn ang="0">
                    <a:pos x="T4" y="T5"/>
                  </a:cxn>
                  <a:cxn ang="0">
                    <a:pos x="T6" y="T7"/>
                  </a:cxn>
                  <a:cxn ang="0">
                    <a:pos x="T8" y="T9"/>
                  </a:cxn>
                </a:cxnLst>
                <a:rect l="0" t="0" r="r" b="b"/>
                <a:pathLst>
                  <a:path w="391" h="326">
                    <a:moveTo>
                      <a:pt x="209" y="9"/>
                    </a:moveTo>
                    <a:cubicBezTo>
                      <a:pt x="313" y="18"/>
                      <a:pt x="391" y="95"/>
                      <a:pt x="384" y="180"/>
                    </a:cubicBezTo>
                    <a:cubicBezTo>
                      <a:pt x="376" y="265"/>
                      <a:pt x="286" y="326"/>
                      <a:pt x="182" y="317"/>
                    </a:cubicBezTo>
                    <a:cubicBezTo>
                      <a:pt x="78" y="308"/>
                      <a:pt x="0" y="232"/>
                      <a:pt x="7" y="147"/>
                    </a:cubicBezTo>
                    <a:cubicBezTo>
                      <a:pt x="15" y="62"/>
                      <a:pt x="105" y="0"/>
                      <a:pt x="209" y="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latin typeface="Calibri"/>
                  <a:sym typeface="Arial"/>
                </a:endParaRPr>
              </a:p>
            </p:txBody>
          </p:sp>
        </p:grpSp>
      </p:grpSp>
      <p:sp>
        <p:nvSpPr>
          <p:cNvPr id="83" name="円/楕円 11"/>
          <p:cNvSpPr/>
          <p:nvPr/>
        </p:nvSpPr>
        <p:spPr>
          <a:xfrm>
            <a:off x="2057419" y="3227517"/>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84" name="直線コネクタ 5"/>
          <p:cNvCxnSpPr>
            <a:stCxn id="83" idx="6"/>
            <a:endCxn id="85" idx="1"/>
          </p:cNvCxnSpPr>
          <p:nvPr/>
        </p:nvCxnSpPr>
        <p:spPr>
          <a:xfrm flipV="1">
            <a:off x="2223621" y="3308237"/>
            <a:ext cx="512423" cy="2381"/>
          </a:xfrm>
          <a:prstGeom prst="line">
            <a:avLst/>
          </a:prstGeom>
          <a:noFill/>
          <a:ln w="12700" cap="flat" cmpd="sng" algn="ctr">
            <a:solidFill>
              <a:srgbClr val="0098BF"/>
            </a:solidFill>
            <a:prstDash val="dash"/>
            <a:headEnd type="none" w="med" len="med"/>
            <a:tailEnd type="none" w="med" len="med"/>
          </a:ln>
          <a:effectLst/>
        </p:spPr>
      </p:cxnSp>
      <p:sp>
        <p:nvSpPr>
          <p:cNvPr id="85" name="テキスト プレースホルダー 6"/>
          <p:cNvSpPr txBox="1">
            <a:spLocks/>
          </p:cNvSpPr>
          <p:nvPr/>
        </p:nvSpPr>
        <p:spPr>
          <a:xfrm>
            <a:off x="2736044" y="3075116"/>
            <a:ext cx="2971800" cy="466241"/>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sv-SE" altLang="ja-JP" kern="2000" dirty="0">
                <a:solidFill>
                  <a:srgbClr val="002060"/>
                </a:solidFill>
                <a:latin typeface="Arial" panose="020B0604020202020204" pitchFamily="34" charset="0"/>
                <a:cs typeface="Arial" panose="020B0604020202020204" pitchFamily="34" charset="0"/>
                <a:sym typeface="Arial"/>
              </a:rPr>
              <a:t>Dagu belum ada.</a:t>
            </a:r>
          </a:p>
        </p:txBody>
      </p:sp>
      <p:sp>
        <p:nvSpPr>
          <p:cNvPr id="86" name="円/楕円 11"/>
          <p:cNvSpPr/>
          <p:nvPr/>
        </p:nvSpPr>
        <p:spPr>
          <a:xfrm>
            <a:off x="2058191" y="3688536"/>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87" name="直線コネクタ 5"/>
          <p:cNvCxnSpPr>
            <a:stCxn id="86" idx="6"/>
          </p:cNvCxnSpPr>
          <p:nvPr/>
        </p:nvCxnSpPr>
        <p:spPr>
          <a:xfrm>
            <a:off x="2224393" y="3771637"/>
            <a:ext cx="527417" cy="0"/>
          </a:xfrm>
          <a:prstGeom prst="line">
            <a:avLst/>
          </a:prstGeom>
          <a:noFill/>
          <a:ln w="12700" cap="flat" cmpd="sng" algn="ctr">
            <a:solidFill>
              <a:srgbClr val="0098BF"/>
            </a:solidFill>
            <a:prstDash val="dash"/>
            <a:headEnd type="none" w="med" len="med"/>
            <a:tailEnd type="none" w="med" len="med"/>
          </a:ln>
          <a:effectLst/>
        </p:spPr>
      </p:cxnSp>
      <p:sp>
        <p:nvSpPr>
          <p:cNvPr id="88" name="テキスト プレースホルダー 6"/>
          <p:cNvSpPr txBox="1">
            <a:spLocks/>
          </p:cNvSpPr>
          <p:nvPr/>
        </p:nvSpPr>
        <p:spPr>
          <a:xfrm>
            <a:off x="2751810" y="3522578"/>
            <a:ext cx="3150657" cy="498117"/>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Hidung lebar.</a:t>
            </a:r>
          </a:p>
        </p:txBody>
      </p:sp>
      <p:sp>
        <p:nvSpPr>
          <p:cNvPr id="91" name="円/楕円 11"/>
          <p:cNvSpPr/>
          <p:nvPr/>
        </p:nvSpPr>
        <p:spPr>
          <a:xfrm>
            <a:off x="2058190" y="4298116"/>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92" name="直線コネクタ 5"/>
          <p:cNvCxnSpPr>
            <a:stCxn id="91" idx="6"/>
          </p:cNvCxnSpPr>
          <p:nvPr/>
        </p:nvCxnSpPr>
        <p:spPr>
          <a:xfrm flipV="1">
            <a:off x="2224392" y="4377353"/>
            <a:ext cx="572087" cy="3864"/>
          </a:xfrm>
          <a:prstGeom prst="line">
            <a:avLst/>
          </a:prstGeom>
          <a:noFill/>
          <a:ln w="12700" cap="flat" cmpd="sng" algn="ctr">
            <a:solidFill>
              <a:srgbClr val="0098BF"/>
            </a:solidFill>
            <a:prstDash val="dash"/>
            <a:headEnd type="none" w="med" len="med"/>
            <a:tailEnd type="none" w="med" len="med"/>
          </a:ln>
          <a:effectLst/>
        </p:spPr>
      </p:cxnSp>
      <p:sp>
        <p:nvSpPr>
          <p:cNvPr id="93" name="テキスト プレースホルダー 6"/>
          <p:cNvSpPr txBox="1">
            <a:spLocks/>
          </p:cNvSpPr>
          <p:nvPr/>
        </p:nvSpPr>
        <p:spPr>
          <a:xfrm>
            <a:off x="2796479" y="4020695"/>
            <a:ext cx="3150657" cy="713316"/>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Volume otak berkisar antara 750–1.300 cc. </a:t>
            </a:r>
          </a:p>
        </p:txBody>
      </p:sp>
    </p:spTree>
    <p:custDataLst>
      <p:tags r:id="rId1"/>
    </p:custDataLst>
    <p:extLst>
      <p:ext uri="{BB962C8B-B14F-4D97-AF65-F5344CB8AC3E}">
        <p14:creationId xmlns:p14="http://schemas.microsoft.com/office/powerpoint/2010/main" val="179056568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25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25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500"/>
                                        <p:tgtEl>
                                          <p:spTgt spid="83"/>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wipe(left)">
                                      <p:cBhvr>
                                        <p:cTn id="54" dur="500"/>
                                        <p:tgtEl>
                                          <p:spTgt spid="84"/>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wipe(left)">
                                      <p:cBhvr>
                                        <p:cTn id="58" dur="250"/>
                                        <p:tgtEl>
                                          <p:spTgt spid="8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500"/>
                                        <p:tgtEl>
                                          <p:spTgt spid="86"/>
                                        </p:tgtEl>
                                      </p:cBhvr>
                                    </p:animEffect>
                                  </p:childTnLst>
                                </p:cTn>
                              </p:par>
                            </p:childTnLst>
                          </p:cTn>
                        </p:par>
                        <p:par>
                          <p:cTn id="64" fill="hold">
                            <p:stCondLst>
                              <p:cond delay="500"/>
                            </p:stCondLst>
                            <p:childTnLst>
                              <p:par>
                                <p:cTn id="65" presetID="22" presetClass="entr" presetSubtype="8" fill="hold" nodeType="after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wipe(left)">
                                      <p:cBhvr>
                                        <p:cTn id="67" dur="500"/>
                                        <p:tgtEl>
                                          <p:spTgt spid="87"/>
                                        </p:tgtEl>
                                      </p:cBhvr>
                                    </p:animEffect>
                                  </p:childTnLst>
                                </p:cTn>
                              </p:par>
                            </p:childTnLst>
                          </p:cTn>
                        </p:par>
                        <p:par>
                          <p:cTn id="68" fill="hold">
                            <p:stCondLst>
                              <p:cond delay="1000"/>
                            </p:stCondLst>
                            <p:childTnLst>
                              <p:par>
                                <p:cTn id="69" presetID="22" presetClass="entr" presetSubtype="8"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wipe(left)">
                                      <p:cBhvr>
                                        <p:cTn id="71" dur="250"/>
                                        <p:tgtEl>
                                          <p:spTgt spid="8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91"/>
                                        </p:tgtEl>
                                        <p:attrNameLst>
                                          <p:attrName>style.visibility</p:attrName>
                                        </p:attrNameLst>
                                      </p:cBhvr>
                                      <p:to>
                                        <p:strVal val="visible"/>
                                      </p:to>
                                    </p:set>
                                    <p:animEffect transition="in" filter="fade">
                                      <p:cBhvr>
                                        <p:cTn id="76" dur="500"/>
                                        <p:tgtEl>
                                          <p:spTgt spid="91"/>
                                        </p:tgtEl>
                                      </p:cBhvr>
                                    </p:animEffect>
                                  </p:childTnLst>
                                </p:cTn>
                              </p:par>
                            </p:childTnLst>
                          </p:cTn>
                        </p:par>
                        <p:par>
                          <p:cTn id="77" fill="hold">
                            <p:stCondLst>
                              <p:cond delay="500"/>
                            </p:stCondLst>
                            <p:childTnLst>
                              <p:par>
                                <p:cTn id="78" presetID="22" presetClass="entr" presetSubtype="8" fill="hold" nodeType="afterEffect">
                                  <p:stCondLst>
                                    <p:cond delay="0"/>
                                  </p:stCondLst>
                                  <p:childTnLst>
                                    <p:set>
                                      <p:cBhvr>
                                        <p:cTn id="79" dur="1" fill="hold">
                                          <p:stCondLst>
                                            <p:cond delay="0"/>
                                          </p:stCondLst>
                                        </p:cTn>
                                        <p:tgtEl>
                                          <p:spTgt spid="92"/>
                                        </p:tgtEl>
                                        <p:attrNameLst>
                                          <p:attrName>style.visibility</p:attrName>
                                        </p:attrNameLst>
                                      </p:cBhvr>
                                      <p:to>
                                        <p:strVal val="visible"/>
                                      </p:to>
                                    </p:set>
                                    <p:animEffect transition="in" filter="wipe(left)">
                                      <p:cBhvr>
                                        <p:cTn id="80" dur="500"/>
                                        <p:tgtEl>
                                          <p:spTgt spid="92"/>
                                        </p:tgtEl>
                                      </p:cBhvr>
                                    </p:animEffect>
                                  </p:childTnLst>
                                </p:cTn>
                              </p:par>
                            </p:childTnLst>
                          </p:cTn>
                        </p:par>
                        <p:par>
                          <p:cTn id="81" fill="hold">
                            <p:stCondLst>
                              <p:cond delay="1000"/>
                            </p:stCondLst>
                            <p:childTnLst>
                              <p:par>
                                <p:cTn id="82" presetID="22" presetClass="entr" presetSubtype="8" fill="hold" grpId="0" nodeType="afterEffect">
                                  <p:stCondLst>
                                    <p:cond delay="0"/>
                                  </p:stCondLst>
                                  <p:childTnLst>
                                    <p:set>
                                      <p:cBhvr>
                                        <p:cTn id="83" dur="1" fill="hold">
                                          <p:stCondLst>
                                            <p:cond delay="0"/>
                                          </p:stCondLst>
                                        </p:cTn>
                                        <p:tgtEl>
                                          <p:spTgt spid="93"/>
                                        </p:tgtEl>
                                        <p:attrNameLst>
                                          <p:attrName>style.visibility</p:attrName>
                                        </p:attrNameLst>
                                      </p:cBhvr>
                                      <p:to>
                                        <p:strVal val="visible"/>
                                      </p:to>
                                    </p:set>
                                    <p:animEffect transition="in" filter="wipe(left)">
                                      <p:cBhvr>
                                        <p:cTn id="84" dur="25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18" grpId="0" animBg="1"/>
      <p:bldP spid="20" grpId="0"/>
      <p:bldP spid="83" grpId="0" animBg="1"/>
      <p:bldP spid="85" grpId="0"/>
      <p:bldP spid="86" grpId="0" animBg="1"/>
      <p:bldP spid="88" grpId="0"/>
      <p:bldP spid="91" grpId="0" animBg="1"/>
      <p:bldP spid="93" grpId="0"/>
    </p:bldLst>
  </p:timing>
  <p:extLst mod="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a:ext>
            </a:extLst>
          </a:blip>
          <a:srcRect l="3007" t="5470" r="1738" b="16963"/>
          <a:stretch/>
        </p:blipFill>
        <p:spPr>
          <a:xfrm>
            <a:off x="1" y="-38101"/>
            <a:ext cx="9144000" cy="5181601"/>
          </a:xfrm>
          <a:prstGeom prst="rect">
            <a:avLst/>
          </a:prstGeom>
        </p:spPr>
      </p:pic>
      <p:sp>
        <p:nvSpPr>
          <p:cNvPr id="13" name="Rectangle 12"/>
          <p:cNvSpPr/>
          <p:nvPr/>
        </p:nvSpPr>
        <p:spPr>
          <a:xfrm>
            <a:off x="-342899" y="-413309"/>
            <a:ext cx="9829800" cy="5916854"/>
          </a:xfrm>
          <a:prstGeom prst="rect">
            <a:avLst/>
          </a:prstGeom>
          <a:solidFill>
            <a:srgbClr val="1E1C11">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200739" y="3740370"/>
            <a:ext cx="8665427" cy="994769"/>
            <a:chOff x="0" y="2872381"/>
            <a:chExt cx="8915400" cy="994769"/>
          </a:xfrm>
        </p:grpSpPr>
        <p:sp>
          <p:nvSpPr>
            <p:cNvPr id="25" name="Google Shape;192;p4"/>
            <p:cNvSpPr/>
            <p:nvPr/>
          </p:nvSpPr>
          <p:spPr>
            <a:xfrm>
              <a:off x="0" y="2872381"/>
              <a:ext cx="8915400" cy="994769"/>
            </a:xfrm>
            <a:prstGeom prst="rect">
              <a:avLst/>
            </a:prstGeom>
            <a:solidFill>
              <a:srgbClr val="FBF880">
                <a:alpha val="92157"/>
              </a:srgbClr>
            </a:solidFill>
            <a:ln>
              <a:noFill/>
            </a:ln>
          </p:spPr>
          <p:txBody>
            <a:bodyPr spcFirstLastPara="1" wrap="square" lIns="91425" tIns="91425" rIns="91425" bIns="91425" anchor="ctr" anchorCtr="0">
              <a:noAutofit/>
            </a:bodyPr>
            <a:lstStyle/>
            <a:p>
              <a:pPr defTabSz="914400">
                <a:defRPr/>
              </a:pPr>
              <a:endParaRPr sz="1800" kern="0" smtClean="0">
                <a:solidFill>
                  <a:sysClr val="windowText" lastClr="000000"/>
                </a:solidFill>
                <a:latin typeface="Arial"/>
                <a:cs typeface="Arial"/>
                <a:sym typeface="Arial"/>
              </a:endParaRPr>
            </a:p>
          </p:txBody>
        </p:sp>
        <p:sp>
          <p:nvSpPr>
            <p:cNvPr id="26" name="Rectangle 25"/>
            <p:cNvSpPr/>
            <p:nvPr/>
          </p:nvSpPr>
          <p:spPr>
            <a:xfrm>
              <a:off x="232297" y="2954266"/>
              <a:ext cx="8450806" cy="707886"/>
            </a:xfrm>
            <a:prstGeom prst="rect">
              <a:avLst/>
            </a:prstGeom>
          </p:spPr>
          <p:txBody>
            <a:bodyPr wrap="square">
              <a:spAutoFit/>
            </a:bodyPr>
            <a:lstStyle/>
            <a:p>
              <a:pPr defTabSz="914400">
                <a:buClr>
                  <a:srgbClr val="000000"/>
                </a:buClr>
                <a:buFont typeface="Arial"/>
                <a:buNone/>
              </a:pPr>
              <a:r>
                <a:rPr lang="en-US" sz="2000" kern="0" dirty="0">
                  <a:solidFill>
                    <a:srgbClr val="000000"/>
                  </a:solidFill>
                  <a:latin typeface="Arial" panose="020B0604020202020204" pitchFamily="34" charset="0"/>
                  <a:cs typeface="Arial" panose="020B0604020202020204" pitchFamily="34" charset="0"/>
                  <a:sym typeface="Arial"/>
                </a:rPr>
                <a:t>Temuan fosil manusia modern awal yang paling tua di Indonesia adalah fosil </a:t>
              </a:r>
              <a:r>
                <a:rPr lang="en-US" sz="2000" i="1" kern="0" dirty="0">
                  <a:solidFill>
                    <a:srgbClr val="000000"/>
                  </a:solidFill>
                  <a:latin typeface="Arial" panose="020B0604020202020204" pitchFamily="34" charset="0"/>
                  <a:cs typeface="Arial" panose="020B0604020202020204" pitchFamily="34" charset="0"/>
                  <a:sym typeface="Arial"/>
                </a:rPr>
                <a:t>Homo </a:t>
              </a:r>
              <a:r>
                <a:rPr lang="en-US" sz="2000" i="1" kern="0" dirty="0" err="1" smtClean="0">
                  <a:solidFill>
                    <a:srgbClr val="000000"/>
                  </a:solidFill>
                  <a:latin typeface="Arial" panose="020B0604020202020204" pitchFamily="34" charset="0"/>
                  <a:cs typeface="Arial" panose="020B0604020202020204" pitchFamily="34" charset="0"/>
                  <a:sym typeface="Arial"/>
                </a:rPr>
                <a:t>wajakensis</a:t>
              </a:r>
              <a:r>
                <a:rPr lang="en-US" sz="2000" i="1" kern="0" dirty="0" smtClean="0">
                  <a:solidFill>
                    <a:srgbClr val="000000"/>
                  </a:solidFill>
                  <a:latin typeface="Arial" panose="020B0604020202020204" pitchFamily="34" charset="0"/>
                  <a:cs typeface="Arial" panose="020B0604020202020204" pitchFamily="34" charset="0"/>
                  <a:sym typeface="Arial"/>
                </a:rPr>
                <a:t>.</a:t>
              </a:r>
              <a:endParaRPr lang="en-US" sz="2000" kern="0" dirty="0">
                <a:solidFill>
                  <a:srgbClr val="000000"/>
                </a:solidFill>
                <a:latin typeface="Arial" panose="020B0604020202020204" pitchFamily="34" charset="0"/>
                <a:cs typeface="Arial" panose="020B0604020202020204" pitchFamily="34" charset="0"/>
                <a:sym typeface="Arial"/>
              </a:endParaRPr>
            </a:p>
          </p:txBody>
        </p:sp>
      </p:grpSp>
      <p:grpSp>
        <p:nvGrpSpPr>
          <p:cNvPr id="31" name="Group 30"/>
          <p:cNvGrpSpPr/>
          <p:nvPr/>
        </p:nvGrpSpPr>
        <p:grpSpPr>
          <a:xfrm>
            <a:off x="200739" y="3740368"/>
            <a:ext cx="8644055" cy="994769"/>
            <a:chOff x="0" y="2872381"/>
            <a:chExt cx="8915400" cy="994769"/>
          </a:xfrm>
        </p:grpSpPr>
        <p:sp>
          <p:nvSpPr>
            <p:cNvPr id="32" name="Google Shape;192;p4"/>
            <p:cNvSpPr/>
            <p:nvPr/>
          </p:nvSpPr>
          <p:spPr>
            <a:xfrm>
              <a:off x="0" y="2872381"/>
              <a:ext cx="8915400" cy="994769"/>
            </a:xfrm>
            <a:prstGeom prst="rect">
              <a:avLst/>
            </a:prstGeom>
            <a:solidFill>
              <a:srgbClr val="FBF880">
                <a:alpha val="92157"/>
              </a:srgbClr>
            </a:solidFill>
            <a:ln>
              <a:noFill/>
            </a:ln>
          </p:spPr>
          <p:txBody>
            <a:bodyPr spcFirstLastPara="1" wrap="square" lIns="91425" tIns="91425" rIns="91425" bIns="91425" anchor="ctr" anchorCtr="0">
              <a:noAutofit/>
            </a:bodyPr>
            <a:lstStyle/>
            <a:p>
              <a:pPr defTabSz="914400">
                <a:defRPr/>
              </a:pPr>
              <a:endParaRPr sz="1800" kern="0" smtClean="0">
                <a:solidFill>
                  <a:sysClr val="windowText" lastClr="000000"/>
                </a:solidFill>
                <a:latin typeface="Arial"/>
                <a:cs typeface="Arial"/>
                <a:sym typeface="Arial"/>
              </a:endParaRPr>
            </a:p>
          </p:txBody>
        </p:sp>
        <p:sp>
          <p:nvSpPr>
            <p:cNvPr id="33" name="Rectangle 32"/>
            <p:cNvSpPr/>
            <p:nvPr/>
          </p:nvSpPr>
          <p:spPr>
            <a:xfrm>
              <a:off x="232296" y="2974274"/>
              <a:ext cx="8450806" cy="707886"/>
            </a:xfrm>
            <a:prstGeom prst="rect">
              <a:avLst/>
            </a:prstGeom>
          </p:spPr>
          <p:txBody>
            <a:bodyPr wrap="square">
              <a:spAutoFit/>
            </a:bodyPr>
            <a:lstStyle/>
            <a:p>
              <a:pPr defTabSz="914400">
                <a:buClr>
                  <a:srgbClr val="000000"/>
                </a:buClr>
                <a:buFont typeface="Arial"/>
                <a:buNone/>
              </a:pPr>
              <a:r>
                <a:rPr lang="en-US" sz="2000" kern="0" dirty="0">
                  <a:solidFill>
                    <a:srgbClr val="000000"/>
                  </a:solidFill>
                  <a:latin typeface="Arial" panose="020B0604020202020204" pitchFamily="34" charset="0"/>
                  <a:cs typeface="Arial" panose="020B0604020202020204" pitchFamily="34" charset="0"/>
                  <a:sym typeface="Arial"/>
                </a:rPr>
                <a:t>Fosil tengkorak manusia </a:t>
              </a:r>
              <a:r>
                <a:rPr lang="en-US" sz="2000" kern="0" dirty="0" err="1">
                  <a:solidFill>
                    <a:srgbClr val="000000"/>
                  </a:solidFill>
                  <a:latin typeface="Arial" panose="020B0604020202020204" pitchFamily="34" charset="0"/>
                  <a:cs typeface="Arial" panose="020B0604020202020204" pitchFamily="34" charset="0"/>
                  <a:sym typeface="Arial"/>
                </a:rPr>
                <a:t>Wajak</a:t>
              </a:r>
              <a:r>
                <a:rPr lang="en-US" sz="2000" kern="0" dirty="0">
                  <a:solidFill>
                    <a:srgbClr val="000000"/>
                  </a:solidFill>
                  <a:latin typeface="Arial" panose="020B0604020202020204" pitchFamily="34" charset="0"/>
                  <a:cs typeface="Arial" panose="020B0604020202020204" pitchFamily="34" charset="0"/>
                  <a:sym typeface="Arial"/>
                </a:rPr>
                <a:t> ditemukan pertama kali oleh B.D. van </a:t>
              </a:r>
              <a:r>
                <a:rPr lang="en-US" sz="2000" kern="0" dirty="0" err="1">
                  <a:solidFill>
                    <a:srgbClr val="000000"/>
                  </a:solidFill>
                  <a:latin typeface="Arial" panose="020B0604020202020204" pitchFamily="34" charset="0"/>
                  <a:cs typeface="Arial" panose="020B0604020202020204" pitchFamily="34" charset="0"/>
                  <a:sym typeface="Arial"/>
                </a:rPr>
                <a:t>Rietschoten</a:t>
              </a:r>
              <a:r>
                <a:rPr lang="en-US" sz="2000" kern="0" dirty="0">
                  <a:solidFill>
                    <a:srgbClr val="000000"/>
                  </a:solidFill>
                  <a:latin typeface="Arial" panose="020B0604020202020204" pitchFamily="34" charset="0"/>
                  <a:cs typeface="Arial" panose="020B0604020202020204" pitchFamily="34" charset="0"/>
                  <a:sym typeface="Arial"/>
                </a:rPr>
                <a:t> di </a:t>
              </a:r>
              <a:r>
                <a:rPr lang="en-US" sz="2000" kern="0" dirty="0" err="1">
                  <a:solidFill>
                    <a:srgbClr val="000000"/>
                  </a:solidFill>
                  <a:latin typeface="Arial" panose="020B0604020202020204" pitchFamily="34" charset="0"/>
                  <a:cs typeface="Arial" panose="020B0604020202020204" pitchFamily="34" charset="0"/>
                  <a:sym typeface="Arial"/>
                </a:rPr>
                <a:t>Campurdarat</a:t>
              </a:r>
              <a:r>
                <a:rPr lang="en-US" sz="2000" kern="0" dirty="0">
                  <a:solidFill>
                    <a:srgbClr val="000000"/>
                  </a:solidFill>
                  <a:latin typeface="Arial" panose="020B0604020202020204" pitchFamily="34" charset="0"/>
                  <a:cs typeface="Arial" panose="020B0604020202020204" pitchFamily="34" charset="0"/>
                  <a:sym typeface="Arial"/>
                </a:rPr>
                <a:t>, Jawa Timur, tahun 1889.</a:t>
              </a:r>
            </a:p>
          </p:txBody>
        </p:sp>
      </p:grpSp>
      <p:pic>
        <p:nvPicPr>
          <p:cNvPr id="34" name="Picture 33">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35" name="Picture 34"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36" name="Picture 35"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37" name="Picture 36">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
        <p:nvSpPr>
          <p:cNvPr id="27" name="Freeform 53"/>
          <p:cNvSpPr>
            <a:spLocks noChangeArrowheads="1"/>
          </p:cNvSpPr>
          <p:nvPr/>
        </p:nvSpPr>
        <p:spPr bwMode="auto">
          <a:xfrm>
            <a:off x="414056" y="417872"/>
            <a:ext cx="1609868" cy="1804307"/>
          </a:xfrm>
          <a:custGeom>
            <a:avLst/>
            <a:gdLst>
              <a:gd name="T0" fmla="*/ 965 w 1930"/>
              <a:gd name="T1" fmla="*/ 0 h 2601"/>
              <a:gd name="T2" fmla="*/ 0 w 1930"/>
              <a:gd name="T3" fmla="*/ 0 h 2601"/>
              <a:gd name="T4" fmla="*/ 0 w 1930"/>
              <a:gd name="T5" fmla="*/ 2106 h 2601"/>
              <a:gd name="T6" fmla="*/ 965 w 1930"/>
              <a:gd name="T7" fmla="*/ 2600 h 2601"/>
              <a:gd name="T8" fmla="*/ 1929 w 1930"/>
              <a:gd name="T9" fmla="*/ 2106 h 2601"/>
              <a:gd name="T10" fmla="*/ 1929 w 1930"/>
              <a:gd name="T11" fmla="*/ 0 h 2601"/>
              <a:gd name="T12" fmla="*/ 965 w 1930"/>
              <a:gd name="T13" fmla="*/ 0 h 2601"/>
            </a:gdLst>
            <a:ahLst/>
            <a:cxnLst>
              <a:cxn ang="0">
                <a:pos x="T0" y="T1"/>
              </a:cxn>
              <a:cxn ang="0">
                <a:pos x="T2" y="T3"/>
              </a:cxn>
              <a:cxn ang="0">
                <a:pos x="T4" y="T5"/>
              </a:cxn>
              <a:cxn ang="0">
                <a:pos x="T6" y="T7"/>
              </a:cxn>
              <a:cxn ang="0">
                <a:pos x="T8" y="T9"/>
              </a:cxn>
              <a:cxn ang="0">
                <a:pos x="T10" y="T11"/>
              </a:cxn>
              <a:cxn ang="0">
                <a:pos x="T12" y="T13"/>
              </a:cxn>
            </a:cxnLst>
            <a:rect l="0" t="0" r="r" b="b"/>
            <a:pathLst>
              <a:path w="1930" h="2601">
                <a:moveTo>
                  <a:pt x="965" y="0"/>
                </a:moveTo>
                <a:lnTo>
                  <a:pt x="0" y="0"/>
                </a:lnTo>
                <a:lnTo>
                  <a:pt x="0" y="2106"/>
                </a:lnTo>
                <a:lnTo>
                  <a:pt x="965" y="2600"/>
                </a:lnTo>
                <a:lnTo>
                  <a:pt x="1929" y="2106"/>
                </a:lnTo>
                <a:lnTo>
                  <a:pt x="1929" y="0"/>
                </a:lnTo>
                <a:lnTo>
                  <a:pt x="965" y="0"/>
                </a:lnTo>
              </a:path>
            </a:pathLst>
          </a:custGeom>
          <a:solidFill>
            <a:srgbClr val="2980B9"/>
          </a:solidFill>
          <a:ln>
            <a:noFill/>
          </a:ln>
          <a:effectLst/>
        </p:spPr>
        <p:txBody>
          <a:bodyPr wrap="none" anchor="ctr"/>
          <a:lstStyle/>
          <a:p>
            <a:pPr defTabSz="914400">
              <a:defRPr/>
            </a:pPr>
            <a:endParaRPr lang="en-US" sz="5400" kern="0">
              <a:solidFill>
                <a:sysClr val="windowText" lastClr="000000"/>
              </a:solidFill>
            </a:endParaRPr>
          </a:p>
        </p:txBody>
      </p:sp>
      <p:sp>
        <p:nvSpPr>
          <p:cNvPr id="29" name="TextBox 28"/>
          <p:cNvSpPr txBox="1"/>
          <p:nvPr/>
        </p:nvSpPr>
        <p:spPr bwMode="auto">
          <a:xfrm>
            <a:off x="414056" y="563720"/>
            <a:ext cx="1606190" cy="369332"/>
          </a:xfrm>
          <a:prstGeom prst="rect">
            <a:avLst/>
          </a:prstGeom>
          <a:noFill/>
        </p:spPr>
        <p:txBody>
          <a:bodyPr wrap="square" lIns="0" tIns="0" rIns="0" bIns="0">
            <a:spAutoFit/>
          </a:bodyPr>
          <a:lstStyle/>
          <a:p>
            <a:pPr algn="ctr" defTabSz="914400">
              <a:defRPr/>
            </a:pPr>
            <a:r>
              <a:rPr lang="en-US" sz="2400" b="1" kern="0" dirty="0" smtClean="0">
                <a:solidFill>
                  <a:sysClr val="window" lastClr="FFFFFF"/>
                </a:solidFill>
                <a:ea typeface="linea-basic-10" charset="0"/>
                <a:cs typeface="linea-basic-10" charset="0"/>
              </a:rPr>
              <a:t>03</a:t>
            </a:r>
            <a:endParaRPr lang="en-US" sz="2400" b="1" kern="0" dirty="0">
              <a:solidFill>
                <a:sysClr val="window" lastClr="FFFFFF"/>
              </a:solidFill>
              <a:ea typeface="EverSlide Office" charset="0"/>
              <a:cs typeface="EverSlide Office" charset="0"/>
            </a:endParaRPr>
          </a:p>
        </p:txBody>
      </p:sp>
      <p:sp>
        <p:nvSpPr>
          <p:cNvPr id="30" name="TextBox 29"/>
          <p:cNvSpPr txBox="1"/>
          <p:nvPr/>
        </p:nvSpPr>
        <p:spPr bwMode="auto">
          <a:xfrm>
            <a:off x="414056" y="1078905"/>
            <a:ext cx="1606190" cy="430887"/>
          </a:xfrm>
          <a:prstGeom prst="rect">
            <a:avLst/>
          </a:prstGeom>
          <a:noFill/>
        </p:spPr>
        <p:txBody>
          <a:bodyPr wrap="square" lIns="0" tIns="0" rIns="0" bIns="0">
            <a:spAutoFit/>
          </a:bodyPr>
          <a:lstStyle/>
          <a:p>
            <a:pPr algn="ctr" defTabSz="914400"/>
            <a:r>
              <a:rPr lang="en-US" sz="2800" b="1" i="1" kern="0" dirty="0">
                <a:solidFill>
                  <a:sysClr val="window" lastClr="FFFFFF"/>
                </a:solidFill>
                <a:ea typeface="linea-basic-10" charset="0"/>
                <a:cs typeface="linea-basic-10" charset="0"/>
              </a:rPr>
              <a:t> </a:t>
            </a:r>
            <a:r>
              <a:rPr lang="en-US" sz="2800" b="1" i="1" kern="0" dirty="0" smtClean="0">
                <a:solidFill>
                  <a:sysClr val="window" lastClr="FFFFFF"/>
                </a:solidFill>
                <a:ea typeface="linea-basic-10" charset="0"/>
                <a:cs typeface="linea-basic-10" charset="0"/>
              </a:rPr>
              <a:t>Homo</a:t>
            </a:r>
            <a:endParaRPr lang="en-US" sz="2800" b="1" i="1" kern="0" dirty="0">
              <a:solidFill>
                <a:sysClr val="window" lastClr="FFFFFF"/>
              </a:solidFill>
              <a:ea typeface="EverSlide Office" charset="0"/>
              <a:cs typeface="EverSlide Office" charset="0"/>
            </a:endParaRPr>
          </a:p>
        </p:txBody>
      </p:sp>
      <p:grpSp>
        <p:nvGrpSpPr>
          <p:cNvPr id="38" name="Group 37"/>
          <p:cNvGrpSpPr/>
          <p:nvPr/>
        </p:nvGrpSpPr>
        <p:grpSpPr>
          <a:xfrm>
            <a:off x="200739" y="3740369"/>
            <a:ext cx="8665427" cy="994769"/>
            <a:chOff x="0" y="2872381"/>
            <a:chExt cx="8915400" cy="994769"/>
          </a:xfrm>
        </p:grpSpPr>
        <p:sp>
          <p:nvSpPr>
            <p:cNvPr id="39" name="Google Shape;192;p4"/>
            <p:cNvSpPr/>
            <p:nvPr/>
          </p:nvSpPr>
          <p:spPr>
            <a:xfrm>
              <a:off x="0" y="2872381"/>
              <a:ext cx="8915400" cy="994769"/>
            </a:xfrm>
            <a:prstGeom prst="rect">
              <a:avLst/>
            </a:prstGeom>
            <a:solidFill>
              <a:srgbClr val="FBF880">
                <a:alpha val="92157"/>
              </a:srgbClr>
            </a:solidFill>
            <a:ln>
              <a:noFill/>
            </a:ln>
          </p:spPr>
          <p:txBody>
            <a:bodyPr spcFirstLastPara="1" wrap="square" lIns="91425" tIns="91425" rIns="91425" bIns="91425" anchor="ctr" anchorCtr="0">
              <a:noAutofit/>
            </a:bodyPr>
            <a:lstStyle/>
            <a:p>
              <a:pPr defTabSz="914400">
                <a:defRPr/>
              </a:pPr>
              <a:endParaRPr sz="1800" kern="0" smtClean="0">
                <a:solidFill>
                  <a:sysClr val="windowText" lastClr="000000"/>
                </a:solidFill>
                <a:latin typeface="Arial"/>
                <a:cs typeface="Arial"/>
                <a:sym typeface="Arial"/>
              </a:endParaRPr>
            </a:p>
          </p:txBody>
        </p:sp>
        <p:sp>
          <p:nvSpPr>
            <p:cNvPr id="40" name="Rectangle 39"/>
            <p:cNvSpPr/>
            <p:nvPr/>
          </p:nvSpPr>
          <p:spPr>
            <a:xfrm>
              <a:off x="232297" y="2954266"/>
              <a:ext cx="8450806" cy="707886"/>
            </a:xfrm>
            <a:prstGeom prst="rect">
              <a:avLst/>
            </a:prstGeom>
          </p:spPr>
          <p:txBody>
            <a:bodyPr wrap="square">
              <a:spAutoFit/>
            </a:bodyPr>
            <a:lstStyle/>
            <a:p>
              <a:pPr defTabSz="914400">
                <a:buClr>
                  <a:srgbClr val="000000"/>
                </a:buClr>
                <a:buFont typeface="Arial"/>
                <a:buNone/>
              </a:pPr>
              <a:r>
                <a:rPr lang="en-US" sz="2000" kern="0" dirty="0" smtClean="0">
                  <a:solidFill>
                    <a:srgbClr val="000000"/>
                  </a:solidFill>
                  <a:latin typeface="Arial" panose="020B0604020202020204" pitchFamily="34" charset="0"/>
                  <a:cs typeface="Arial" panose="020B0604020202020204" pitchFamily="34" charset="0"/>
                  <a:sym typeface="Arial"/>
                </a:rPr>
                <a:t>Ada </a:t>
              </a:r>
              <a:r>
                <a:rPr lang="en-US" sz="2000" kern="0" dirty="0">
                  <a:solidFill>
                    <a:srgbClr val="000000"/>
                  </a:solidFill>
                  <a:latin typeface="Arial" panose="020B0604020202020204" pitchFamily="34" charset="0"/>
                  <a:cs typeface="Arial" panose="020B0604020202020204" pitchFamily="34" charset="0"/>
                  <a:sym typeface="Arial"/>
                </a:rPr>
                <a:t>beberapa manusia purba jenis ini, yaitu </a:t>
              </a:r>
              <a:r>
                <a:rPr lang="en-US" sz="2000" i="1" kern="0" dirty="0">
                  <a:solidFill>
                    <a:srgbClr val="000000"/>
                  </a:solidFill>
                  <a:latin typeface="Arial" panose="020B0604020202020204" pitchFamily="34" charset="0"/>
                  <a:cs typeface="Arial" panose="020B0604020202020204" pitchFamily="34" charset="0"/>
                  <a:sym typeface="Arial"/>
                </a:rPr>
                <a:t>Homo </a:t>
              </a:r>
              <a:r>
                <a:rPr lang="en-US" sz="2000" i="1" kern="0" dirty="0" err="1">
                  <a:solidFill>
                    <a:srgbClr val="000000"/>
                  </a:solidFill>
                  <a:latin typeface="Arial" panose="020B0604020202020204" pitchFamily="34" charset="0"/>
                  <a:cs typeface="Arial" panose="020B0604020202020204" pitchFamily="34" charset="0"/>
                  <a:sym typeface="Arial"/>
                </a:rPr>
                <a:t>wajakensis</a:t>
              </a:r>
              <a:r>
                <a:rPr lang="en-US" sz="2000" i="1" kern="0" dirty="0">
                  <a:solidFill>
                    <a:srgbClr val="000000"/>
                  </a:solidFill>
                  <a:latin typeface="Arial" panose="020B0604020202020204" pitchFamily="34" charset="0"/>
                  <a:cs typeface="Arial" panose="020B0604020202020204" pitchFamily="34" charset="0"/>
                  <a:sym typeface="Arial"/>
                </a:rPr>
                <a:t> </a:t>
              </a:r>
              <a:r>
                <a:rPr lang="en-US" sz="2000" kern="0" dirty="0">
                  <a:solidFill>
                    <a:srgbClr val="000000"/>
                  </a:solidFill>
                  <a:latin typeface="Arial" panose="020B0604020202020204" pitchFamily="34" charset="0"/>
                  <a:cs typeface="Arial" panose="020B0604020202020204" pitchFamily="34" charset="0"/>
                  <a:sym typeface="Arial"/>
                </a:rPr>
                <a:t>dan </a:t>
              </a:r>
              <a:r>
                <a:rPr lang="en-US" sz="2000" i="1" kern="0" dirty="0">
                  <a:solidFill>
                    <a:srgbClr val="000000"/>
                  </a:solidFill>
                  <a:latin typeface="Arial" panose="020B0604020202020204" pitchFamily="34" charset="0"/>
                  <a:cs typeface="Arial" panose="020B0604020202020204" pitchFamily="34" charset="0"/>
                  <a:sym typeface="Arial"/>
                </a:rPr>
                <a:t>Homo </a:t>
              </a:r>
              <a:r>
                <a:rPr lang="en-US" sz="2000" i="1" kern="0" dirty="0" err="1">
                  <a:solidFill>
                    <a:srgbClr val="000000"/>
                  </a:solidFill>
                  <a:latin typeface="Arial" panose="020B0604020202020204" pitchFamily="34" charset="0"/>
                  <a:cs typeface="Arial" panose="020B0604020202020204" pitchFamily="34" charset="0"/>
                  <a:sym typeface="Arial"/>
                </a:rPr>
                <a:t>floresiensis</a:t>
              </a:r>
              <a:r>
                <a:rPr lang="en-US" sz="2000" kern="0" dirty="0">
                  <a:solidFill>
                    <a:srgbClr val="000000"/>
                  </a:solidFill>
                  <a:latin typeface="Arial" panose="020B0604020202020204" pitchFamily="34" charset="0"/>
                  <a:cs typeface="Arial" panose="020B0604020202020204" pitchFamily="34" charset="0"/>
                  <a:sym typeface="Arial"/>
                </a:rPr>
                <a:t>.</a:t>
              </a:r>
            </a:p>
          </p:txBody>
        </p:sp>
      </p:grpSp>
    </p:spTree>
    <p:extLst>
      <p:ext uri="{BB962C8B-B14F-4D97-AF65-F5344CB8AC3E}">
        <p14:creationId xmlns:p14="http://schemas.microsoft.com/office/powerpoint/2010/main" val="3952067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100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xit" presetSubtype="2" fill="hold" nodeType="clickEffect">
                                  <p:stCondLst>
                                    <p:cond delay="0"/>
                                  </p:stCondLst>
                                  <p:childTnLst>
                                    <p:animEffect transition="out" filter="wipe(right)">
                                      <p:cBhvr>
                                        <p:cTn id="15" dur="500"/>
                                        <p:tgtEl>
                                          <p:spTgt spid="38"/>
                                        </p:tgtEl>
                                      </p:cBhvr>
                                    </p:animEffect>
                                    <p:set>
                                      <p:cBhvr>
                                        <p:cTn id="16" dur="1" fill="hold">
                                          <p:stCondLst>
                                            <p:cond delay="499"/>
                                          </p:stCondLst>
                                        </p:cTn>
                                        <p:tgtEl>
                                          <p:spTgt spid="38"/>
                                        </p:tgtEl>
                                        <p:attrNameLst>
                                          <p:attrName>style.visibility</p:attrName>
                                        </p:attrNameLst>
                                      </p:cBhvr>
                                      <p:to>
                                        <p:strVal val="hidden"/>
                                      </p:to>
                                    </p:se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10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2" fill="hold" nodeType="clickEffect">
                                  <p:stCondLst>
                                    <p:cond delay="0"/>
                                  </p:stCondLst>
                                  <p:childTnLst>
                                    <p:animEffect transition="out" filter="wipe(right)">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9076" y="1385422"/>
            <a:ext cx="2004986" cy="3007478"/>
          </a:xfrm>
          <a:prstGeom prst="rect">
            <a:avLst/>
          </a:prstGeom>
        </p:spPr>
      </p:pic>
      <p:sp>
        <p:nvSpPr>
          <p:cNvPr id="4" name="Rectangle 3"/>
          <p:cNvSpPr/>
          <p:nvPr/>
        </p:nvSpPr>
        <p:spPr>
          <a:xfrm>
            <a:off x="325777" y="374226"/>
            <a:ext cx="4745757" cy="461665"/>
          </a:xfrm>
          <a:prstGeom prst="rect">
            <a:avLst/>
          </a:prstGeom>
          <a:solidFill>
            <a:schemeClr val="accent2">
              <a:lumMod val="60000"/>
              <a:lumOff val="40000"/>
            </a:schemeClr>
          </a:solidFill>
        </p:spPr>
        <p:txBody>
          <a:bodyPr wrap="square" anchor="ctr">
            <a:spAutoFit/>
          </a:bodyPr>
          <a:lstStyle/>
          <a:p>
            <a:pPr algn="ctr" defTabSz="914400">
              <a:buClr>
                <a:srgbClr val="000000"/>
              </a:buClr>
              <a:buFont typeface="Arial"/>
              <a:buNone/>
            </a:pPr>
            <a:r>
              <a:rPr lang="en-US" sz="2400" b="1" kern="0" dirty="0">
                <a:latin typeface="Arial" panose="020B0604020202020204" pitchFamily="34" charset="0"/>
                <a:cs typeface="Arial" panose="020B0604020202020204" pitchFamily="34" charset="0"/>
                <a:sym typeface="Arial"/>
              </a:rPr>
              <a:t>Ciri-ciri </a:t>
            </a:r>
            <a:r>
              <a:rPr lang="en-US" sz="2400" b="1" i="1" kern="0" dirty="0">
                <a:latin typeface="Arial" panose="020B0604020202020204" pitchFamily="34" charset="0"/>
                <a:cs typeface="Arial" panose="020B0604020202020204" pitchFamily="34" charset="0"/>
                <a:sym typeface="Arial"/>
              </a:rPr>
              <a:t>Homo </a:t>
            </a:r>
            <a:r>
              <a:rPr lang="en-US" sz="2400" b="1" i="1" kern="0" dirty="0" err="1" smtClean="0">
                <a:latin typeface="Arial" panose="020B0604020202020204" pitchFamily="34" charset="0"/>
                <a:cs typeface="Arial" panose="020B0604020202020204" pitchFamily="34" charset="0"/>
                <a:sym typeface="Arial"/>
              </a:rPr>
              <a:t>wajakensis</a:t>
            </a:r>
            <a:r>
              <a:rPr lang="en-US" sz="2400" b="1" i="1" kern="0" dirty="0" smtClean="0">
                <a:latin typeface="Arial" panose="020B0604020202020204" pitchFamily="34" charset="0"/>
                <a:cs typeface="Arial" panose="020B0604020202020204" pitchFamily="34" charset="0"/>
                <a:sym typeface="Arial"/>
              </a:rPr>
              <a:t>: </a:t>
            </a:r>
            <a:endParaRPr lang="en-US" sz="2400" b="1" i="1" kern="0" dirty="0">
              <a:latin typeface="Arial" panose="020B0604020202020204" pitchFamily="34" charset="0"/>
              <a:cs typeface="Arial" panose="020B0604020202020204" pitchFamily="34" charset="0"/>
              <a:sym typeface="Arial"/>
            </a:endParaRPr>
          </a:p>
        </p:txBody>
      </p:sp>
      <p:sp>
        <p:nvSpPr>
          <p:cNvPr id="5" name="Google Shape;393;p9"/>
          <p:cNvSpPr/>
          <p:nvPr/>
        </p:nvSpPr>
        <p:spPr>
          <a:xfrm>
            <a:off x="0" y="101412"/>
            <a:ext cx="389467" cy="895350"/>
          </a:xfrm>
          <a:prstGeom prst="rect">
            <a:avLst/>
          </a:prstGeom>
          <a:solidFill>
            <a:schemeClr val="bg2">
              <a:lumMod val="10000"/>
            </a:schemeClr>
          </a:solidFill>
          <a:ln>
            <a:noFill/>
          </a:ln>
          <a:scene3d>
            <a:camera prst="perspectiveRelaxedModerately"/>
            <a:lightRig rig="threePt" dir="t"/>
          </a:scene3d>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sp>
        <p:nvSpPr>
          <p:cNvPr id="6" name="円/楕円 11"/>
          <p:cNvSpPr/>
          <p:nvPr/>
        </p:nvSpPr>
        <p:spPr>
          <a:xfrm>
            <a:off x="1880710" y="1658986"/>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7" name="直線コネクタ 5"/>
          <p:cNvCxnSpPr>
            <a:stCxn id="6" idx="6"/>
            <a:endCxn id="8" idx="1"/>
          </p:cNvCxnSpPr>
          <p:nvPr/>
        </p:nvCxnSpPr>
        <p:spPr>
          <a:xfrm flipV="1">
            <a:off x="2046912" y="1739706"/>
            <a:ext cx="528188" cy="2381"/>
          </a:xfrm>
          <a:prstGeom prst="line">
            <a:avLst/>
          </a:prstGeom>
          <a:noFill/>
          <a:ln w="12700" cap="flat" cmpd="sng" algn="ctr">
            <a:solidFill>
              <a:srgbClr val="0098BF"/>
            </a:solidFill>
            <a:prstDash val="dash"/>
            <a:headEnd type="none" w="med" len="med"/>
            <a:tailEnd type="none" w="med" len="med"/>
          </a:ln>
          <a:effectLst/>
        </p:spPr>
      </p:cxnSp>
      <p:sp>
        <p:nvSpPr>
          <p:cNvPr id="8" name="テキスト プレースホルダー 6"/>
          <p:cNvSpPr txBox="1">
            <a:spLocks/>
          </p:cNvSpPr>
          <p:nvPr/>
        </p:nvSpPr>
        <p:spPr>
          <a:xfrm>
            <a:off x="2575100" y="1506585"/>
            <a:ext cx="3508438" cy="466241"/>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sv-SE" altLang="ja-JP" kern="2000" dirty="0">
                <a:solidFill>
                  <a:srgbClr val="002060"/>
                </a:solidFill>
                <a:latin typeface="Arial" panose="020B0604020202020204" pitchFamily="34" charset="0"/>
                <a:cs typeface="Arial" panose="020B0604020202020204" pitchFamily="34" charset="0"/>
                <a:sym typeface="Arial"/>
              </a:rPr>
              <a:t>Tinggi badan sekitar 170 cm.</a:t>
            </a:r>
          </a:p>
        </p:txBody>
      </p:sp>
      <p:sp>
        <p:nvSpPr>
          <p:cNvPr id="18" name="円/楕円 11"/>
          <p:cNvSpPr/>
          <p:nvPr/>
        </p:nvSpPr>
        <p:spPr>
          <a:xfrm>
            <a:off x="1881482" y="2367242"/>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19" name="直線コネクタ 5"/>
          <p:cNvCxnSpPr>
            <a:stCxn id="18" idx="6"/>
          </p:cNvCxnSpPr>
          <p:nvPr/>
        </p:nvCxnSpPr>
        <p:spPr>
          <a:xfrm>
            <a:off x="2047684" y="2450343"/>
            <a:ext cx="553693" cy="0"/>
          </a:xfrm>
          <a:prstGeom prst="line">
            <a:avLst/>
          </a:prstGeom>
          <a:noFill/>
          <a:ln w="12700" cap="flat" cmpd="sng" algn="ctr">
            <a:solidFill>
              <a:srgbClr val="0098BF"/>
            </a:solidFill>
            <a:prstDash val="dash"/>
            <a:headEnd type="none" w="med" len="med"/>
            <a:tailEnd type="none" w="med" len="med"/>
          </a:ln>
          <a:effectLst/>
        </p:spPr>
      </p:cxnSp>
      <p:sp>
        <p:nvSpPr>
          <p:cNvPr id="20" name="テキスト プレースホルダー 6"/>
          <p:cNvSpPr txBox="1">
            <a:spLocks/>
          </p:cNvSpPr>
          <p:nvPr/>
        </p:nvSpPr>
        <p:spPr>
          <a:xfrm>
            <a:off x="2561578" y="2032199"/>
            <a:ext cx="2850590" cy="713316"/>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Volume otak sekitar 1.550 cc– 1.650 cc.</a:t>
            </a:r>
          </a:p>
        </p:txBody>
      </p:sp>
      <p:grpSp>
        <p:nvGrpSpPr>
          <p:cNvPr id="67" name="Group 66"/>
          <p:cNvGrpSpPr/>
          <p:nvPr/>
        </p:nvGrpSpPr>
        <p:grpSpPr>
          <a:xfrm rot="350565">
            <a:off x="6286603" y="1760392"/>
            <a:ext cx="2628893" cy="2257540"/>
            <a:chOff x="1251067" y="306709"/>
            <a:chExt cx="1872244" cy="1607773"/>
          </a:xfrm>
        </p:grpSpPr>
        <p:sp>
          <p:nvSpPr>
            <p:cNvPr id="68" name="Rectangle 107">
              <a:extLst>
                <a:ext uri="{FF2B5EF4-FFF2-40B4-BE49-F238E27FC236}">
                  <a16:creationId xmlns:a16="http://schemas.microsoft.com/office/drawing/2014/main" xmlns="" id="{4B7FAC01-147B-4E5B-BF40-03F45D4D65AB}"/>
                </a:ext>
              </a:extLst>
            </p:cNvPr>
            <p:cNvSpPr>
              <a:spLocks noChangeArrowheads="1"/>
            </p:cNvSpPr>
            <p:nvPr/>
          </p:nvSpPr>
          <p:spPr bwMode="auto">
            <a:xfrm>
              <a:off x="1251067" y="454345"/>
              <a:ext cx="1872244" cy="1460137"/>
            </a:xfrm>
            <a:prstGeom prst="rect">
              <a:avLst/>
            </a:prstGeom>
            <a:solidFill>
              <a:schemeClr val="bg1">
                <a:lumMod val="85000"/>
              </a:schemeClr>
            </a:solidFill>
            <a:ln w="9525">
              <a:solidFill>
                <a:srgbClr val="95A5A6">
                  <a:lumMod val="20000"/>
                  <a:lumOff val="80000"/>
                </a:srgbClr>
              </a:solidFill>
              <a:miter lim="800000"/>
              <a:headEnd/>
              <a:tailEnd/>
            </a:ln>
          </p:spPr>
          <p:txBody>
            <a:bodyPr vert="horz" wrap="square" lIns="68579" tIns="34289" rIns="68579" bIns="34289" numCol="1" anchor="t" anchorCtr="0" compatLnSpc="1">
              <a:prstTxWarp prst="textNoShape">
                <a:avLst/>
              </a:prstTxWarp>
            </a:bodyPr>
            <a:lstStyle/>
            <a:p>
              <a:pPr defTabSz="685749">
                <a:defRPr/>
              </a:pPr>
              <a:endParaRPr lang="en-US" sz="1800">
                <a:solidFill>
                  <a:srgbClr val="95A5A6"/>
                </a:solidFill>
                <a:sym typeface="Arial"/>
              </a:endParaRPr>
            </a:p>
          </p:txBody>
        </p:sp>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21598091">
              <a:off x="1354538" y="565053"/>
              <a:ext cx="1680283" cy="1120188"/>
            </a:xfrm>
            <a:prstGeom prst="rect">
              <a:avLst/>
            </a:prstGeom>
          </p:spPr>
        </p:pic>
        <p:grpSp>
          <p:nvGrpSpPr>
            <p:cNvPr id="70" name="Group 69">
              <a:extLst>
                <a:ext uri="{FF2B5EF4-FFF2-40B4-BE49-F238E27FC236}">
                  <a16:creationId xmlns:a16="http://schemas.microsoft.com/office/drawing/2014/main" xmlns="" id="{D8F83B54-FBCF-469C-9B76-28CCDD75853E}"/>
                </a:ext>
              </a:extLst>
            </p:cNvPr>
            <p:cNvGrpSpPr/>
            <p:nvPr/>
          </p:nvGrpSpPr>
          <p:grpSpPr>
            <a:xfrm>
              <a:off x="1952677" y="306709"/>
              <a:ext cx="288661" cy="729874"/>
              <a:chOff x="7627645" y="2872924"/>
              <a:chExt cx="384881" cy="973165"/>
            </a:xfrm>
          </p:grpSpPr>
          <p:sp>
            <p:nvSpPr>
              <p:cNvPr id="71" name="Freeform: Shape 113">
                <a:extLst>
                  <a:ext uri="{FF2B5EF4-FFF2-40B4-BE49-F238E27FC236}">
                    <a16:creationId xmlns:a16="http://schemas.microsoft.com/office/drawing/2014/main" xmlns="" id="{C62D1A42-3845-4BB6-9872-31A10D4C9A3F}"/>
                  </a:ext>
                </a:extLst>
              </p:cNvPr>
              <p:cNvSpPr>
                <a:spLocks/>
              </p:cNvSpPr>
              <p:nvPr/>
            </p:nvSpPr>
            <p:spPr bwMode="auto">
              <a:xfrm>
                <a:off x="7711823" y="3381265"/>
                <a:ext cx="300703" cy="464824"/>
              </a:xfrm>
              <a:custGeom>
                <a:avLst/>
                <a:gdLst>
                  <a:gd name="connsiteX0" fmla="*/ 29 w 300703"/>
                  <a:gd name="connsiteY0" fmla="*/ 0 h 464824"/>
                  <a:gd name="connsiteX1" fmla="*/ 38050 w 300703"/>
                  <a:gd name="connsiteY1" fmla="*/ 0 h 464824"/>
                  <a:gd name="connsiteX2" fmla="*/ 89469 w 300703"/>
                  <a:gd name="connsiteY2" fmla="*/ 113672 h 464824"/>
                  <a:gd name="connsiteX3" fmla="*/ 238070 w 300703"/>
                  <a:gd name="connsiteY3" fmla="*/ 159321 h 464824"/>
                  <a:gd name="connsiteX4" fmla="*/ 215960 w 300703"/>
                  <a:gd name="connsiteY4" fmla="*/ 268057 h 464824"/>
                  <a:gd name="connsiteX5" fmla="*/ 223159 w 300703"/>
                  <a:gd name="connsiteY5" fmla="*/ 283958 h 464824"/>
                  <a:gd name="connsiteX6" fmla="*/ 294117 w 300703"/>
                  <a:gd name="connsiteY6" fmla="*/ 330119 h 464824"/>
                  <a:gd name="connsiteX7" fmla="*/ 232928 w 300703"/>
                  <a:gd name="connsiteY7" fmla="*/ 453218 h 464824"/>
                  <a:gd name="connsiteX8" fmla="*/ 99753 w 300703"/>
                  <a:gd name="connsiteY8" fmla="*/ 418340 h 464824"/>
                  <a:gd name="connsiteX9" fmla="*/ 111579 w 300703"/>
                  <a:gd name="connsiteY9" fmla="*/ 334736 h 464824"/>
                  <a:gd name="connsiteX10" fmla="*/ 104381 w 300703"/>
                  <a:gd name="connsiteY10" fmla="*/ 318835 h 464824"/>
                  <a:gd name="connsiteX11" fmla="*/ 7713 w 300703"/>
                  <a:gd name="connsiteY11" fmla="*/ 263441 h 464824"/>
                  <a:gd name="connsiteX12" fmla="*/ 58104 w 300703"/>
                  <a:gd name="connsiteY12" fmla="*/ 129572 h 464824"/>
                  <a:gd name="connsiteX13" fmla="*/ 0 w 300703"/>
                  <a:gd name="connsiteY13" fmla="*/ 2371 h 46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703" h="464824">
                    <a:moveTo>
                      <a:pt x="29" y="0"/>
                    </a:moveTo>
                    <a:lnTo>
                      <a:pt x="38050" y="0"/>
                    </a:lnTo>
                    <a:lnTo>
                      <a:pt x="89469" y="113672"/>
                    </a:lnTo>
                    <a:cubicBezTo>
                      <a:pt x="150658" y="90591"/>
                      <a:pt x="215446" y="110082"/>
                      <a:pt x="238070" y="159321"/>
                    </a:cubicBezTo>
                    <a:cubicBezTo>
                      <a:pt x="254010" y="194199"/>
                      <a:pt x="244240" y="236257"/>
                      <a:pt x="215960" y="268057"/>
                    </a:cubicBezTo>
                    <a:lnTo>
                      <a:pt x="223159" y="283958"/>
                    </a:lnTo>
                    <a:cubicBezTo>
                      <a:pt x="255038" y="287035"/>
                      <a:pt x="281776" y="303448"/>
                      <a:pt x="294117" y="330119"/>
                    </a:cubicBezTo>
                    <a:cubicBezTo>
                      <a:pt x="314170" y="373717"/>
                      <a:pt x="286918" y="429111"/>
                      <a:pt x="232928" y="453218"/>
                    </a:cubicBezTo>
                    <a:cubicBezTo>
                      <a:pt x="179452" y="477837"/>
                      <a:pt x="119806" y="461937"/>
                      <a:pt x="99753" y="418340"/>
                    </a:cubicBezTo>
                    <a:cubicBezTo>
                      <a:pt x="87927" y="391156"/>
                      <a:pt x="93068" y="360381"/>
                      <a:pt x="111579" y="334736"/>
                    </a:cubicBezTo>
                    <a:lnTo>
                      <a:pt x="104381" y="318835"/>
                    </a:lnTo>
                    <a:cubicBezTo>
                      <a:pt x="61703" y="318835"/>
                      <a:pt x="23653" y="298832"/>
                      <a:pt x="7713" y="263441"/>
                    </a:cubicBezTo>
                    <a:cubicBezTo>
                      <a:pt x="-12855" y="217792"/>
                      <a:pt x="9255" y="161885"/>
                      <a:pt x="58104" y="129572"/>
                    </a:cubicBezTo>
                    <a:lnTo>
                      <a:pt x="0" y="2371"/>
                    </a:lnTo>
                    <a:close/>
                  </a:path>
                </a:pathLst>
              </a:custGeom>
              <a:solidFill>
                <a:srgbClr val="000000">
                  <a:alpha val="42000"/>
                </a:srgbClr>
              </a:solidFill>
              <a:ln>
                <a:noFill/>
              </a:ln>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sym typeface="Arial"/>
                </a:endParaRPr>
              </a:p>
            </p:txBody>
          </p:sp>
          <p:sp>
            <p:nvSpPr>
              <p:cNvPr id="72" name="Freeform: Shape 114">
                <a:extLst>
                  <a:ext uri="{FF2B5EF4-FFF2-40B4-BE49-F238E27FC236}">
                    <a16:creationId xmlns:a16="http://schemas.microsoft.com/office/drawing/2014/main" xmlns="" id="{8DE222EC-B62F-487D-AC2F-7262BB932EF8}"/>
                  </a:ext>
                </a:extLst>
              </p:cNvPr>
              <p:cNvSpPr>
                <a:spLocks/>
              </p:cNvSpPr>
              <p:nvPr/>
            </p:nvSpPr>
            <p:spPr bwMode="auto">
              <a:xfrm>
                <a:off x="7712183" y="3150737"/>
                <a:ext cx="55163" cy="227357"/>
              </a:xfrm>
              <a:custGeom>
                <a:avLst/>
                <a:gdLst>
                  <a:gd name="connsiteX0" fmla="*/ 20179 w 55163"/>
                  <a:gd name="connsiteY0" fmla="*/ 0 h 227357"/>
                  <a:gd name="connsiteX1" fmla="*/ 55163 w 55163"/>
                  <a:gd name="connsiteY1" fmla="*/ 3085 h 227357"/>
                  <a:gd name="connsiteX2" fmla="*/ 35756 w 55163"/>
                  <a:gd name="connsiteY2" fmla="*/ 227357 h 227357"/>
                  <a:gd name="connsiteX3" fmla="*/ 0 w 55163"/>
                  <a:gd name="connsiteY3" fmla="*/ 227357 h 227357"/>
                </a:gdLst>
                <a:ahLst/>
                <a:cxnLst>
                  <a:cxn ang="0">
                    <a:pos x="connsiteX0" y="connsiteY0"/>
                  </a:cxn>
                  <a:cxn ang="0">
                    <a:pos x="connsiteX1" y="connsiteY1"/>
                  </a:cxn>
                  <a:cxn ang="0">
                    <a:pos x="connsiteX2" y="connsiteY2"/>
                  </a:cxn>
                  <a:cxn ang="0">
                    <a:pos x="connsiteX3" y="connsiteY3"/>
                  </a:cxn>
                </a:cxnLst>
                <a:rect l="l" t="t" r="r" b="b"/>
                <a:pathLst>
                  <a:path w="55163" h="227357">
                    <a:moveTo>
                      <a:pt x="20179" y="0"/>
                    </a:moveTo>
                    <a:lnTo>
                      <a:pt x="55163" y="3085"/>
                    </a:lnTo>
                    <a:lnTo>
                      <a:pt x="35756" y="227357"/>
                    </a:lnTo>
                    <a:lnTo>
                      <a:pt x="0" y="22735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sym typeface="Arial"/>
                </a:endParaRPr>
              </a:p>
            </p:txBody>
          </p:sp>
          <p:sp>
            <p:nvSpPr>
              <p:cNvPr id="73" name="Freeform: Shape 115">
                <a:extLst>
                  <a:ext uri="{FF2B5EF4-FFF2-40B4-BE49-F238E27FC236}">
                    <a16:creationId xmlns:a16="http://schemas.microsoft.com/office/drawing/2014/main" xmlns="" id="{009AE9E5-29F1-44BF-9B64-0F811785B5B1}"/>
                  </a:ext>
                </a:extLst>
              </p:cNvPr>
              <p:cNvSpPr>
                <a:spLocks/>
              </p:cNvSpPr>
              <p:nvPr/>
            </p:nvSpPr>
            <p:spPr bwMode="auto">
              <a:xfrm>
                <a:off x="7721646" y="3152325"/>
                <a:ext cx="26650" cy="225769"/>
              </a:xfrm>
              <a:custGeom>
                <a:avLst/>
                <a:gdLst>
                  <a:gd name="connsiteX0" fmla="*/ 19521 w 26650"/>
                  <a:gd name="connsiteY0" fmla="*/ 0 h 225769"/>
                  <a:gd name="connsiteX1" fmla="*/ 26650 w 26650"/>
                  <a:gd name="connsiteY1" fmla="*/ 511 h 225769"/>
                  <a:gd name="connsiteX2" fmla="*/ 7173 w 26650"/>
                  <a:gd name="connsiteY2" fmla="*/ 225769 h 225769"/>
                  <a:gd name="connsiteX3" fmla="*/ 0 w 26650"/>
                  <a:gd name="connsiteY3" fmla="*/ 225769 h 225769"/>
                </a:gdLst>
                <a:ahLst/>
                <a:cxnLst>
                  <a:cxn ang="0">
                    <a:pos x="connsiteX0" y="connsiteY0"/>
                  </a:cxn>
                  <a:cxn ang="0">
                    <a:pos x="connsiteX1" y="connsiteY1"/>
                  </a:cxn>
                  <a:cxn ang="0">
                    <a:pos x="connsiteX2" y="connsiteY2"/>
                  </a:cxn>
                  <a:cxn ang="0">
                    <a:pos x="connsiteX3" y="connsiteY3"/>
                  </a:cxn>
                </a:cxnLst>
                <a:rect l="l" t="t" r="r" b="b"/>
                <a:pathLst>
                  <a:path w="26650" h="225769">
                    <a:moveTo>
                      <a:pt x="19521" y="0"/>
                    </a:moveTo>
                    <a:lnTo>
                      <a:pt x="26650" y="511"/>
                    </a:lnTo>
                    <a:lnTo>
                      <a:pt x="7173" y="225769"/>
                    </a:lnTo>
                    <a:lnTo>
                      <a:pt x="0" y="225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sym typeface="Arial"/>
                </a:endParaRPr>
              </a:p>
            </p:txBody>
          </p:sp>
          <p:sp>
            <p:nvSpPr>
              <p:cNvPr id="74" name="Freeform 194">
                <a:extLst>
                  <a:ext uri="{FF2B5EF4-FFF2-40B4-BE49-F238E27FC236}">
                    <a16:creationId xmlns:a16="http://schemas.microsoft.com/office/drawing/2014/main" xmlns="" id="{E4C3ECFC-9E1C-4E6B-976A-01A8A20F5972}"/>
                  </a:ext>
                </a:extLst>
              </p:cNvPr>
              <p:cNvSpPr>
                <a:spLocks/>
              </p:cNvSpPr>
              <p:nvPr/>
            </p:nvSpPr>
            <p:spPr bwMode="auto">
              <a:xfrm>
                <a:off x="7627645" y="3034849"/>
                <a:ext cx="260350" cy="217488"/>
              </a:xfrm>
              <a:custGeom>
                <a:avLst/>
                <a:gdLst>
                  <a:gd name="T0" fmla="*/ 272 w 509"/>
                  <a:gd name="T1" fmla="*/ 12 h 424"/>
                  <a:gd name="T2" fmla="*/ 500 w 509"/>
                  <a:gd name="T3" fmla="*/ 234 h 424"/>
                  <a:gd name="T4" fmla="*/ 237 w 509"/>
                  <a:gd name="T5" fmla="*/ 412 h 424"/>
                  <a:gd name="T6" fmla="*/ 10 w 509"/>
                  <a:gd name="T7" fmla="*/ 191 h 424"/>
                  <a:gd name="T8" fmla="*/ 272 w 509"/>
                  <a:gd name="T9" fmla="*/ 12 h 424"/>
                </a:gdLst>
                <a:ahLst/>
                <a:cxnLst>
                  <a:cxn ang="0">
                    <a:pos x="T0" y="T1"/>
                  </a:cxn>
                  <a:cxn ang="0">
                    <a:pos x="T2" y="T3"/>
                  </a:cxn>
                  <a:cxn ang="0">
                    <a:pos x="T4" y="T5"/>
                  </a:cxn>
                  <a:cxn ang="0">
                    <a:pos x="T6" y="T7"/>
                  </a:cxn>
                  <a:cxn ang="0">
                    <a:pos x="T8" y="T9"/>
                  </a:cxn>
                </a:cxnLst>
                <a:rect l="0" t="0" r="r" b="b"/>
                <a:pathLst>
                  <a:path w="509" h="424">
                    <a:moveTo>
                      <a:pt x="272" y="12"/>
                    </a:moveTo>
                    <a:cubicBezTo>
                      <a:pt x="407" y="24"/>
                      <a:pt x="509" y="123"/>
                      <a:pt x="500" y="234"/>
                    </a:cubicBezTo>
                    <a:cubicBezTo>
                      <a:pt x="490" y="344"/>
                      <a:pt x="372" y="424"/>
                      <a:pt x="237" y="412"/>
                    </a:cubicBezTo>
                    <a:cubicBezTo>
                      <a:pt x="102" y="400"/>
                      <a:pt x="0" y="301"/>
                      <a:pt x="10" y="191"/>
                    </a:cubicBezTo>
                    <a:cubicBezTo>
                      <a:pt x="20" y="80"/>
                      <a:pt x="137" y="0"/>
                      <a:pt x="272"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75" name="Freeform 195">
                <a:extLst>
                  <a:ext uri="{FF2B5EF4-FFF2-40B4-BE49-F238E27FC236}">
                    <a16:creationId xmlns:a16="http://schemas.microsoft.com/office/drawing/2014/main" xmlns="" id="{F53C79C5-62EE-42F4-B9FF-B1CD1570922F}"/>
                  </a:ext>
                </a:extLst>
              </p:cNvPr>
              <p:cNvSpPr>
                <a:spLocks/>
              </p:cNvSpPr>
              <p:nvPr/>
            </p:nvSpPr>
            <p:spPr bwMode="auto">
              <a:xfrm>
                <a:off x="7637170" y="3038024"/>
                <a:ext cx="242888" cy="200025"/>
              </a:xfrm>
              <a:custGeom>
                <a:avLst/>
                <a:gdLst>
                  <a:gd name="T0" fmla="*/ 252 w 471"/>
                  <a:gd name="T1" fmla="*/ 11 h 392"/>
                  <a:gd name="T2" fmla="*/ 462 w 471"/>
                  <a:gd name="T3" fmla="*/ 216 h 392"/>
                  <a:gd name="T4" fmla="*/ 219 w 471"/>
                  <a:gd name="T5" fmla="*/ 381 h 392"/>
                  <a:gd name="T6" fmla="*/ 9 w 471"/>
                  <a:gd name="T7" fmla="*/ 176 h 392"/>
                  <a:gd name="T8" fmla="*/ 252 w 471"/>
                  <a:gd name="T9" fmla="*/ 11 h 392"/>
                </a:gdLst>
                <a:ahLst/>
                <a:cxnLst>
                  <a:cxn ang="0">
                    <a:pos x="T0" y="T1"/>
                  </a:cxn>
                  <a:cxn ang="0">
                    <a:pos x="T2" y="T3"/>
                  </a:cxn>
                  <a:cxn ang="0">
                    <a:pos x="T4" y="T5"/>
                  </a:cxn>
                  <a:cxn ang="0">
                    <a:pos x="T6" y="T7"/>
                  </a:cxn>
                  <a:cxn ang="0">
                    <a:pos x="T8" y="T9"/>
                  </a:cxn>
                </a:cxnLst>
                <a:rect l="0" t="0" r="r" b="b"/>
                <a:pathLst>
                  <a:path w="471" h="392">
                    <a:moveTo>
                      <a:pt x="252" y="11"/>
                    </a:moveTo>
                    <a:cubicBezTo>
                      <a:pt x="377" y="22"/>
                      <a:pt x="471" y="114"/>
                      <a:pt x="462" y="216"/>
                    </a:cubicBezTo>
                    <a:cubicBezTo>
                      <a:pt x="453" y="318"/>
                      <a:pt x="345" y="392"/>
                      <a:pt x="219" y="381"/>
                    </a:cubicBezTo>
                    <a:cubicBezTo>
                      <a:pt x="94" y="370"/>
                      <a:pt x="0" y="279"/>
                      <a:pt x="9" y="176"/>
                    </a:cubicBezTo>
                    <a:cubicBezTo>
                      <a:pt x="18" y="74"/>
                      <a:pt x="127" y="0"/>
                      <a:pt x="252" y="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76" name="Freeform 196">
                <a:extLst>
                  <a:ext uri="{FF2B5EF4-FFF2-40B4-BE49-F238E27FC236}">
                    <a16:creationId xmlns:a16="http://schemas.microsoft.com/office/drawing/2014/main" xmlns="" id="{9A378B85-E216-4D5D-8335-93AC31015EB1}"/>
                  </a:ext>
                </a:extLst>
              </p:cNvPr>
              <p:cNvSpPr>
                <a:spLocks/>
              </p:cNvSpPr>
              <p:nvPr/>
            </p:nvSpPr>
            <p:spPr bwMode="auto">
              <a:xfrm>
                <a:off x="7697495" y="3009449"/>
                <a:ext cx="133350" cy="163513"/>
              </a:xfrm>
              <a:custGeom>
                <a:avLst/>
                <a:gdLst>
                  <a:gd name="T0" fmla="*/ 23 w 260"/>
                  <a:gd name="T1" fmla="*/ 0 h 318"/>
                  <a:gd name="T2" fmla="*/ 260 w 260"/>
                  <a:gd name="T3" fmla="*/ 21 h 318"/>
                  <a:gd name="T4" fmla="*/ 243 w 260"/>
                  <a:gd name="T5" fmla="*/ 225 h 318"/>
                  <a:gd name="T6" fmla="*/ 115 w 260"/>
                  <a:gd name="T7" fmla="*/ 312 h 318"/>
                  <a:gd name="T8" fmla="*/ 5 w 260"/>
                  <a:gd name="T9" fmla="*/ 204 h 318"/>
                  <a:gd name="T10" fmla="*/ 23 w 260"/>
                  <a:gd name="T11" fmla="*/ 0 h 318"/>
                </a:gdLst>
                <a:ahLst/>
                <a:cxnLst>
                  <a:cxn ang="0">
                    <a:pos x="T0" y="T1"/>
                  </a:cxn>
                  <a:cxn ang="0">
                    <a:pos x="T2" y="T3"/>
                  </a:cxn>
                  <a:cxn ang="0">
                    <a:pos x="T4" y="T5"/>
                  </a:cxn>
                  <a:cxn ang="0">
                    <a:pos x="T6" y="T7"/>
                  </a:cxn>
                  <a:cxn ang="0">
                    <a:pos x="T8" y="T9"/>
                  </a:cxn>
                  <a:cxn ang="0">
                    <a:pos x="T10" y="T11"/>
                  </a:cxn>
                </a:cxnLst>
                <a:rect l="0" t="0" r="r" b="b"/>
                <a:pathLst>
                  <a:path w="260" h="318">
                    <a:moveTo>
                      <a:pt x="23" y="0"/>
                    </a:moveTo>
                    <a:lnTo>
                      <a:pt x="260" y="21"/>
                    </a:lnTo>
                    <a:lnTo>
                      <a:pt x="243" y="225"/>
                    </a:lnTo>
                    <a:cubicBezTo>
                      <a:pt x="238" y="279"/>
                      <a:pt x="181" y="318"/>
                      <a:pt x="115" y="312"/>
                    </a:cubicBezTo>
                    <a:cubicBezTo>
                      <a:pt x="50" y="306"/>
                      <a:pt x="0" y="258"/>
                      <a:pt x="5" y="204"/>
                    </a:cubicBezTo>
                    <a:lnTo>
                      <a:pt x="23" y="0"/>
                    </a:ln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77" name="Freeform 197">
                <a:extLst>
                  <a:ext uri="{FF2B5EF4-FFF2-40B4-BE49-F238E27FC236}">
                    <a16:creationId xmlns:a16="http://schemas.microsoft.com/office/drawing/2014/main" xmlns="" id="{8E6E24E7-E831-4AFC-803C-28245D2E22F5}"/>
                  </a:ext>
                </a:extLst>
              </p:cNvPr>
              <p:cNvSpPr>
                <a:spLocks/>
              </p:cNvSpPr>
              <p:nvPr/>
            </p:nvSpPr>
            <p:spPr bwMode="auto">
              <a:xfrm>
                <a:off x="7705433" y="3020561"/>
                <a:ext cx="115888" cy="142875"/>
              </a:xfrm>
              <a:custGeom>
                <a:avLst/>
                <a:gdLst>
                  <a:gd name="T0" fmla="*/ 20 w 228"/>
                  <a:gd name="T1" fmla="*/ 0 h 278"/>
                  <a:gd name="T2" fmla="*/ 228 w 228"/>
                  <a:gd name="T3" fmla="*/ 18 h 278"/>
                  <a:gd name="T4" fmla="*/ 212 w 228"/>
                  <a:gd name="T5" fmla="*/ 197 h 278"/>
                  <a:gd name="T6" fmla="*/ 101 w 228"/>
                  <a:gd name="T7" fmla="*/ 273 h 278"/>
                  <a:gd name="T8" fmla="*/ 4 w 228"/>
                  <a:gd name="T9" fmla="*/ 179 h 278"/>
                  <a:gd name="T10" fmla="*/ 20 w 228"/>
                  <a:gd name="T11" fmla="*/ 0 h 278"/>
                </a:gdLst>
                <a:ahLst/>
                <a:cxnLst>
                  <a:cxn ang="0">
                    <a:pos x="T0" y="T1"/>
                  </a:cxn>
                  <a:cxn ang="0">
                    <a:pos x="T2" y="T3"/>
                  </a:cxn>
                  <a:cxn ang="0">
                    <a:pos x="T4" y="T5"/>
                  </a:cxn>
                  <a:cxn ang="0">
                    <a:pos x="T6" y="T7"/>
                  </a:cxn>
                  <a:cxn ang="0">
                    <a:pos x="T8" y="T9"/>
                  </a:cxn>
                  <a:cxn ang="0">
                    <a:pos x="T10" y="T11"/>
                  </a:cxn>
                </a:cxnLst>
                <a:rect l="0" t="0" r="r" b="b"/>
                <a:pathLst>
                  <a:path w="228" h="278">
                    <a:moveTo>
                      <a:pt x="20" y="0"/>
                    </a:moveTo>
                    <a:lnTo>
                      <a:pt x="228" y="18"/>
                    </a:lnTo>
                    <a:lnTo>
                      <a:pt x="212" y="197"/>
                    </a:lnTo>
                    <a:cubicBezTo>
                      <a:pt x="208" y="244"/>
                      <a:pt x="158" y="278"/>
                      <a:pt x="101" y="273"/>
                    </a:cubicBezTo>
                    <a:cubicBezTo>
                      <a:pt x="43" y="268"/>
                      <a:pt x="0" y="226"/>
                      <a:pt x="4" y="179"/>
                    </a:cubicBezTo>
                    <a:lnTo>
                      <a:pt x="2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78" name="Freeform 198">
                <a:extLst>
                  <a:ext uri="{FF2B5EF4-FFF2-40B4-BE49-F238E27FC236}">
                    <a16:creationId xmlns:a16="http://schemas.microsoft.com/office/drawing/2014/main" xmlns="" id="{66C58B07-6373-4101-9C82-20716F3F92FB}"/>
                  </a:ext>
                </a:extLst>
              </p:cNvPr>
              <p:cNvSpPr>
                <a:spLocks/>
              </p:cNvSpPr>
              <p:nvPr/>
            </p:nvSpPr>
            <p:spPr bwMode="auto">
              <a:xfrm>
                <a:off x="7705433" y="3020561"/>
                <a:ext cx="47625" cy="136525"/>
              </a:xfrm>
              <a:custGeom>
                <a:avLst/>
                <a:gdLst>
                  <a:gd name="T0" fmla="*/ 19 w 94"/>
                  <a:gd name="T1" fmla="*/ 0 h 267"/>
                  <a:gd name="T2" fmla="*/ 94 w 94"/>
                  <a:gd name="T3" fmla="*/ 7 h 267"/>
                  <a:gd name="T4" fmla="*/ 71 w 94"/>
                  <a:gd name="T5" fmla="*/ 267 h 267"/>
                  <a:gd name="T6" fmla="*/ 3 w 94"/>
                  <a:gd name="T7" fmla="*/ 179 h 267"/>
                  <a:gd name="T8" fmla="*/ 19 w 94"/>
                  <a:gd name="T9" fmla="*/ 0 h 267"/>
                </a:gdLst>
                <a:ahLst/>
                <a:cxnLst>
                  <a:cxn ang="0">
                    <a:pos x="T0" y="T1"/>
                  </a:cxn>
                  <a:cxn ang="0">
                    <a:pos x="T2" y="T3"/>
                  </a:cxn>
                  <a:cxn ang="0">
                    <a:pos x="T4" y="T5"/>
                  </a:cxn>
                  <a:cxn ang="0">
                    <a:pos x="T6" y="T7"/>
                  </a:cxn>
                  <a:cxn ang="0">
                    <a:pos x="T8" y="T9"/>
                  </a:cxn>
                </a:cxnLst>
                <a:rect l="0" t="0" r="r" b="b"/>
                <a:pathLst>
                  <a:path w="94" h="267">
                    <a:moveTo>
                      <a:pt x="19" y="0"/>
                    </a:moveTo>
                    <a:lnTo>
                      <a:pt x="94" y="7"/>
                    </a:lnTo>
                    <a:lnTo>
                      <a:pt x="71" y="267"/>
                    </a:lnTo>
                    <a:cubicBezTo>
                      <a:pt x="29" y="253"/>
                      <a:pt x="0" y="218"/>
                      <a:pt x="3" y="179"/>
                    </a:cubicBezTo>
                    <a:lnTo>
                      <a:pt x="19" y="0"/>
                    </a:lnTo>
                    <a:close/>
                  </a:path>
                </a:pathLst>
              </a:custGeom>
              <a:solidFill>
                <a:srgbClr val="FFBF35">
                  <a:lumMod val="60000"/>
                  <a:lumOff val="40000"/>
                  <a:alpha val="34000"/>
                </a:srgb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79" name="Freeform 199">
                <a:extLst>
                  <a:ext uri="{FF2B5EF4-FFF2-40B4-BE49-F238E27FC236}">
                    <a16:creationId xmlns:a16="http://schemas.microsoft.com/office/drawing/2014/main" xmlns="" id="{77ED6D08-0F75-428F-9BD7-40B52AA5C78C}"/>
                  </a:ext>
                </a:extLst>
              </p:cNvPr>
              <p:cNvSpPr>
                <a:spLocks/>
              </p:cNvSpPr>
              <p:nvPr/>
            </p:nvSpPr>
            <p:spPr bwMode="auto">
              <a:xfrm>
                <a:off x="7645108" y="3068186"/>
                <a:ext cx="115888" cy="153988"/>
              </a:xfrm>
              <a:custGeom>
                <a:avLst/>
                <a:gdLst>
                  <a:gd name="T0" fmla="*/ 168 w 228"/>
                  <a:gd name="T1" fmla="*/ 298 h 301"/>
                  <a:gd name="T2" fmla="*/ 6 w 228"/>
                  <a:gd name="T3" fmla="*/ 124 h 301"/>
                  <a:gd name="T4" fmla="*/ 89 w 228"/>
                  <a:gd name="T5" fmla="*/ 0 h 301"/>
                  <a:gd name="T6" fmla="*/ 80 w 228"/>
                  <a:gd name="T7" fmla="*/ 107 h 301"/>
                  <a:gd name="T8" fmla="*/ 192 w 228"/>
                  <a:gd name="T9" fmla="*/ 221 h 301"/>
                  <a:gd name="T10" fmla="*/ 220 w 228"/>
                  <a:gd name="T11" fmla="*/ 272 h 301"/>
                  <a:gd name="T12" fmla="*/ 168 w 228"/>
                  <a:gd name="T13" fmla="*/ 298 h 301"/>
                </a:gdLst>
                <a:ahLst/>
                <a:cxnLst>
                  <a:cxn ang="0">
                    <a:pos x="T0" y="T1"/>
                  </a:cxn>
                  <a:cxn ang="0">
                    <a:pos x="T2" y="T3"/>
                  </a:cxn>
                  <a:cxn ang="0">
                    <a:pos x="T4" y="T5"/>
                  </a:cxn>
                  <a:cxn ang="0">
                    <a:pos x="T6" y="T7"/>
                  </a:cxn>
                  <a:cxn ang="0">
                    <a:pos x="T8" y="T9"/>
                  </a:cxn>
                  <a:cxn ang="0">
                    <a:pos x="T10" y="T11"/>
                  </a:cxn>
                  <a:cxn ang="0">
                    <a:pos x="T12" y="T13"/>
                  </a:cxn>
                </a:cxnLst>
                <a:rect l="0" t="0" r="r" b="b"/>
                <a:pathLst>
                  <a:path w="228" h="301">
                    <a:moveTo>
                      <a:pt x="168" y="298"/>
                    </a:moveTo>
                    <a:cubicBezTo>
                      <a:pt x="70" y="281"/>
                      <a:pt x="0" y="194"/>
                      <a:pt x="6" y="124"/>
                    </a:cubicBezTo>
                    <a:cubicBezTo>
                      <a:pt x="12" y="54"/>
                      <a:pt x="46" y="24"/>
                      <a:pt x="89" y="0"/>
                    </a:cubicBezTo>
                    <a:cubicBezTo>
                      <a:pt x="103" y="45"/>
                      <a:pt x="84" y="62"/>
                      <a:pt x="80" y="107"/>
                    </a:cubicBezTo>
                    <a:cubicBezTo>
                      <a:pt x="76" y="159"/>
                      <a:pt x="129" y="215"/>
                      <a:pt x="192" y="221"/>
                    </a:cubicBezTo>
                    <a:cubicBezTo>
                      <a:pt x="216" y="224"/>
                      <a:pt x="228" y="246"/>
                      <a:pt x="220" y="272"/>
                    </a:cubicBezTo>
                    <a:cubicBezTo>
                      <a:pt x="213" y="299"/>
                      <a:pt x="197" y="301"/>
                      <a:pt x="168" y="298"/>
                    </a:cubicBezTo>
                    <a:close/>
                  </a:path>
                </a:pathLst>
              </a:custGeom>
              <a:solidFill>
                <a:schemeClr val="tx1">
                  <a:alpha val="34000"/>
                </a:scheme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80" name="Freeform 200">
                <a:extLst>
                  <a:ext uri="{FF2B5EF4-FFF2-40B4-BE49-F238E27FC236}">
                    <a16:creationId xmlns:a16="http://schemas.microsoft.com/office/drawing/2014/main" xmlns="" id="{EC3B339F-2DE4-4269-B15E-5664779A5B0A}"/>
                  </a:ext>
                </a:extLst>
              </p:cNvPr>
              <p:cNvSpPr>
                <a:spLocks/>
              </p:cNvSpPr>
              <p:nvPr/>
            </p:nvSpPr>
            <p:spPr bwMode="auto">
              <a:xfrm>
                <a:off x="7664158" y="2872924"/>
                <a:ext cx="220663" cy="184150"/>
              </a:xfrm>
              <a:custGeom>
                <a:avLst/>
                <a:gdLst>
                  <a:gd name="T0" fmla="*/ 230 w 430"/>
                  <a:gd name="T1" fmla="*/ 10 h 359"/>
                  <a:gd name="T2" fmla="*/ 422 w 430"/>
                  <a:gd name="T3" fmla="*/ 198 h 359"/>
                  <a:gd name="T4" fmla="*/ 200 w 430"/>
                  <a:gd name="T5" fmla="*/ 349 h 359"/>
                  <a:gd name="T6" fmla="*/ 8 w 430"/>
                  <a:gd name="T7" fmla="*/ 161 h 359"/>
                  <a:gd name="T8" fmla="*/ 230 w 430"/>
                  <a:gd name="T9" fmla="*/ 10 h 359"/>
                </a:gdLst>
                <a:ahLst/>
                <a:cxnLst>
                  <a:cxn ang="0">
                    <a:pos x="T0" y="T1"/>
                  </a:cxn>
                  <a:cxn ang="0">
                    <a:pos x="T2" y="T3"/>
                  </a:cxn>
                  <a:cxn ang="0">
                    <a:pos x="T4" y="T5"/>
                  </a:cxn>
                  <a:cxn ang="0">
                    <a:pos x="T6" y="T7"/>
                  </a:cxn>
                  <a:cxn ang="0">
                    <a:pos x="T8" y="T9"/>
                  </a:cxn>
                </a:cxnLst>
                <a:rect l="0" t="0" r="r" b="b"/>
                <a:pathLst>
                  <a:path w="430" h="359">
                    <a:moveTo>
                      <a:pt x="230" y="10"/>
                    </a:moveTo>
                    <a:cubicBezTo>
                      <a:pt x="344" y="20"/>
                      <a:pt x="430" y="104"/>
                      <a:pt x="422" y="198"/>
                    </a:cubicBezTo>
                    <a:cubicBezTo>
                      <a:pt x="414" y="291"/>
                      <a:pt x="314" y="359"/>
                      <a:pt x="200" y="349"/>
                    </a:cubicBezTo>
                    <a:cubicBezTo>
                      <a:pt x="86" y="339"/>
                      <a:pt x="0" y="255"/>
                      <a:pt x="8" y="161"/>
                    </a:cubicBezTo>
                    <a:cubicBezTo>
                      <a:pt x="17" y="68"/>
                      <a:pt x="116" y="0"/>
                      <a:pt x="230" y="10"/>
                    </a:cubicBez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81" name="Freeform 202">
                <a:extLst>
                  <a:ext uri="{FF2B5EF4-FFF2-40B4-BE49-F238E27FC236}">
                    <a16:creationId xmlns:a16="http://schemas.microsoft.com/office/drawing/2014/main" xmlns="" id="{3E0B02FA-DCAF-4D4C-9CCB-E2DD0DF93FC9}"/>
                  </a:ext>
                </a:extLst>
              </p:cNvPr>
              <p:cNvSpPr>
                <a:spLocks/>
              </p:cNvSpPr>
              <p:nvPr/>
            </p:nvSpPr>
            <p:spPr bwMode="auto">
              <a:xfrm>
                <a:off x="7699083" y="2890386"/>
                <a:ext cx="101600" cy="84138"/>
              </a:xfrm>
              <a:custGeom>
                <a:avLst/>
                <a:gdLst>
                  <a:gd name="T0" fmla="*/ 106 w 198"/>
                  <a:gd name="T1" fmla="*/ 5 h 166"/>
                  <a:gd name="T2" fmla="*/ 194 w 198"/>
                  <a:gd name="T3" fmla="*/ 91 h 166"/>
                  <a:gd name="T4" fmla="*/ 92 w 198"/>
                  <a:gd name="T5" fmla="*/ 161 h 166"/>
                  <a:gd name="T6" fmla="*/ 3 w 198"/>
                  <a:gd name="T7" fmla="*/ 75 h 166"/>
                  <a:gd name="T8" fmla="*/ 106 w 198"/>
                  <a:gd name="T9" fmla="*/ 5 h 166"/>
                </a:gdLst>
                <a:ahLst/>
                <a:cxnLst>
                  <a:cxn ang="0">
                    <a:pos x="T0" y="T1"/>
                  </a:cxn>
                  <a:cxn ang="0">
                    <a:pos x="T2" y="T3"/>
                  </a:cxn>
                  <a:cxn ang="0">
                    <a:pos x="T4" y="T5"/>
                  </a:cxn>
                  <a:cxn ang="0">
                    <a:pos x="T6" y="T7"/>
                  </a:cxn>
                  <a:cxn ang="0">
                    <a:pos x="T8" y="T9"/>
                  </a:cxn>
                </a:cxnLst>
                <a:rect l="0" t="0" r="r" b="b"/>
                <a:pathLst>
                  <a:path w="198" h="166">
                    <a:moveTo>
                      <a:pt x="106" y="5"/>
                    </a:moveTo>
                    <a:cubicBezTo>
                      <a:pt x="158" y="10"/>
                      <a:pt x="198" y="48"/>
                      <a:pt x="194" y="91"/>
                    </a:cubicBezTo>
                    <a:cubicBezTo>
                      <a:pt x="190" y="135"/>
                      <a:pt x="145" y="166"/>
                      <a:pt x="92" y="161"/>
                    </a:cubicBezTo>
                    <a:cubicBezTo>
                      <a:pt x="39" y="157"/>
                      <a:pt x="0" y="118"/>
                      <a:pt x="3" y="75"/>
                    </a:cubicBezTo>
                    <a:cubicBezTo>
                      <a:pt x="7" y="32"/>
                      <a:pt x="53" y="0"/>
                      <a:pt x="106" y="5"/>
                    </a:cubicBezTo>
                    <a:close/>
                  </a:path>
                </a:pathLst>
              </a:custGeom>
              <a:solidFill>
                <a:sysClr val="window" lastClr="FFFFFF">
                  <a:alpha val="34000"/>
                </a:sys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82" name="Freeform 201">
                <a:extLst>
                  <a:ext uri="{FF2B5EF4-FFF2-40B4-BE49-F238E27FC236}">
                    <a16:creationId xmlns:a16="http://schemas.microsoft.com/office/drawing/2014/main" xmlns="" id="{118DDFB1-9880-4C3F-9638-0EBA1DDBB17D}"/>
                  </a:ext>
                </a:extLst>
              </p:cNvPr>
              <p:cNvSpPr>
                <a:spLocks/>
              </p:cNvSpPr>
              <p:nvPr/>
            </p:nvSpPr>
            <p:spPr bwMode="auto">
              <a:xfrm>
                <a:off x="7675270" y="2879274"/>
                <a:ext cx="200025" cy="166688"/>
              </a:xfrm>
              <a:custGeom>
                <a:avLst/>
                <a:gdLst>
                  <a:gd name="T0" fmla="*/ 209 w 391"/>
                  <a:gd name="T1" fmla="*/ 9 h 326"/>
                  <a:gd name="T2" fmla="*/ 384 w 391"/>
                  <a:gd name="T3" fmla="*/ 180 h 326"/>
                  <a:gd name="T4" fmla="*/ 182 w 391"/>
                  <a:gd name="T5" fmla="*/ 317 h 326"/>
                  <a:gd name="T6" fmla="*/ 7 w 391"/>
                  <a:gd name="T7" fmla="*/ 147 h 326"/>
                  <a:gd name="T8" fmla="*/ 209 w 391"/>
                  <a:gd name="T9" fmla="*/ 9 h 326"/>
                </a:gdLst>
                <a:ahLst/>
                <a:cxnLst>
                  <a:cxn ang="0">
                    <a:pos x="T0" y="T1"/>
                  </a:cxn>
                  <a:cxn ang="0">
                    <a:pos x="T2" y="T3"/>
                  </a:cxn>
                  <a:cxn ang="0">
                    <a:pos x="T4" y="T5"/>
                  </a:cxn>
                  <a:cxn ang="0">
                    <a:pos x="T6" y="T7"/>
                  </a:cxn>
                  <a:cxn ang="0">
                    <a:pos x="T8" y="T9"/>
                  </a:cxn>
                </a:cxnLst>
                <a:rect l="0" t="0" r="r" b="b"/>
                <a:pathLst>
                  <a:path w="391" h="326">
                    <a:moveTo>
                      <a:pt x="209" y="9"/>
                    </a:moveTo>
                    <a:cubicBezTo>
                      <a:pt x="313" y="18"/>
                      <a:pt x="391" y="95"/>
                      <a:pt x="384" y="180"/>
                    </a:cubicBezTo>
                    <a:cubicBezTo>
                      <a:pt x="376" y="265"/>
                      <a:pt x="286" y="326"/>
                      <a:pt x="182" y="317"/>
                    </a:cubicBezTo>
                    <a:cubicBezTo>
                      <a:pt x="78" y="308"/>
                      <a:pt x="0" y="232"/>
                      <a:pt x="7" y="147"/>
                    </a:cubicBezTo>
                    <a:cubicBezTo>
                      <a:pt x="15" y="62"/>
                      <a:pt x="105" y="0"/>
                      <a:pt x="209" y="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grpSp>
      </p:grpSp>
      <p:sp>
        <p:nvSpPr>
          <p:cNvPr id="83" name="円/楕円 11"/>
          <p:cNvSpPr/>
          <p:nvPr/>
        </p:nvSpPr>
        <p:spPr>
          <a:xfrm>
            <a:off x="1880710" y="3081162"/>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84" name="直線コネクタ 5"/>
          <p:cNvCxnSpPr>
            <a:stCxn id="83" idx="6"/>
            <a:endCxn id="85" idx="1"/>
          </p:cNvCxnSpPr>
          <p:nvPr/>
        </p:nvCxnSpPr>
        <p:spPr>
          <a:xfrm flipV="1">
            <a:off x="2046912" y="3163987"/>
            <a:ext cx="538698" cy="276"/>
          </a:xfrm>
          <a:prstGeom prst="line">
            <a:avLst/>
          </a:prstGeom>
          <a:noFill/>
          <a:ln w="12700" cap="flat" cmpd="sng" algn="ctr">
            <a:solidFill>
              <a:srgbClr val="0098BF"/>
            </a:solidFill>
            <a:prstDash val="dash"/>
            <a:headEnd type="none" w="med" len="med"/>
            <a:tailEnd type="none" w="med" len="med"/>
          </a:ln>
          <a:effectLst/>
        </p:spPr>
      </p:cxnSp>
      <p:sp>
        <p:nvSpPr>
          <p:cNvPr id="85" name="テキスト プレースホルダー 6"/>
          <p:cNvSpPr txBox="1">
            <a:spLocks/>
          </p:cNvSpPr>
          <p:nvPr/>
        </p:nvSpPr>
        <p:spPr>
          <a:xfrm>
            <a:off x="2585610" y="2930866"/>
            <a:ext cx="3610461" cy="466241"/>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de-DE" altLang="ja-JP" kern="2000" dirty="0">
                <a:solidFill>
                  <a:srgbClr val="002060"/>
                </a:solidFill>
                <a:latin typeface="Arial" panose="020B0604020202020204" pitchFamily="34" charset="0"/>
                <a:cs typeface="Arial" panose="020B0604020202020204" pitchFamily="34" charset="0"/>
                <a:sym typeface="Arial"/>
              </a:rPr>
              <a:t>Bermuka lebar dan berhidung lebar, namun rata.</a:t>
            </a:r>
          </a:p>
        </p:txBody>
      </p:sp>
      <p:sp>
        <p:nvSpPr>
          <p:cNvPr id="86" name="円/楕円 11"/>
          <p:cNvSpPr/>
          <p:nvPr/>
        </p:nvSpPr>
        <p:spPr>
          <a:xfrm>
            <a:off x="1880710" y="3850032"/>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87" name="直線コネクタ 5"/>
          <p:cNvCxnSpPr>
            <a:stCxn id="86" idx="6"/>
            <a:endCxn id="88" idx="1"/>
          </p:cNvCxnSpPr>
          <p:nvPr/>
        </p:nvCxnSpPr>
        <p:spPr>
          <a:xfrm>
            <a:off x="2046912" y="3933133"/>
            <a:ext cx="554465" cy="6070"/>
          </a:xfrm>
          <a:prstGeom prst="line">
            <a:avLst/>
          </a:prstGeom>
          <a:noFill/>
          <a:ln w="12700" cap="flat" cmpd="sng" algn="ctr">
            <a:solidFill>
              <a:srgbClr val="0098BF"/>
            </a:solidFill>
            <a:prstDash val="dash"/>
            <a:headEnd type="none" w="med" len="med"/>
            <a:tailEnd type="none" w="med" len="med"/>
          </a:ln>
          <a:effectLst/>
        </p:spPr>
      </p:cxnSp>
      <p:sp>
        <p:nvSpPr>
          <p:cNvPr id="88" name="テキスト プレースホルダー 6"/>
          <p:cNvSpPr txBox="1">
            <a:spLocks/>
          </p:cNvSpPr>
          <p:nvPr/>
        </p:nvSpPr>
        <p:spPr>
          <a:xfrm>
            <a:off x="2601377" y="3690144"/>
            <a:ext cx="3150657" cy="498117"/>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Rahang bawah dan gigi berukuran besar.</a:t>
            </a:r>
          </a:p>
        </p:txBody>
      </p:sp>
      <p:pic>
        <p:nvPicPr>
          <p:cNvPr id="2" name="10.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0058400" y="1916904"/>
            <a:ext cx="609600" cy="609600"/>
          </a:xfrm>
          <a:prstGeom prst="rect">
            <a:avLst/>
          </a:prstGeom>
        </p:spPr>
      </p:pic>
    </p:spTree>
    <p:custDataLst>
      <p:tags r:id="rId1"/>
    </p:custDataLst>
    <p:extLst>
      <p:ext uri="{BB962C8B-B14F-4D97-AF65-F5344CB8AC3E}">
        <p14:creationId xmlns:p14="http://schemas.microsoft.com/office/powerpoint/2010/main" val="22596219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288"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25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25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fade">
                                      <p:cBhvr>
                                        <p:cTn id="54" dur="500"/>
                                        <p:tgtEl>
                                          <p:spTgt spid="83"/>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wipe(left)">
                                      <p:cBhvr>
                                        <p:cTn id="58" dur="500"/>
                                        <p:tgtEl>
                                          <p:spTgt spid="84"/>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left)">
                                      <p:cBhvr>
                                        <p:cTn id="62" dur="25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6"/>
                                        </p:tgtEl>
                                        <p:attrNameLst>
                                          <p:attrName>style.visibility</p:attrName>
                                        </p:attrNameLst>
                                      </p:cBhvr>
                                      <p:to>
                                        <p:strVal val="visible"/>
                                      </p:to>
                                    </p:set>
                                    <p:animEffect transition="in" filter="fade">
                                      <p:cBhvr>
                                        <p:cTn id="67" dur="500"/>
                                        <p:tgtEl>
                                          <p:spTgt spid="86"/>
                                        </p:tgtEl>
                                      </p:cBhvr>
                                    </p:animEffect>
                                  </p:childTnLst>
                                </p:cTn>
                              </p:par>
                            </p:childTnLst>
                          </p:cTn>
                        </p:par>
                        <p:par>
                          <p:cTn id="68" fill="hold">
                            <p:stCondLst>
                              <p:cond delay="500"/>
                            </p:stCondLst>
                            <p:childTnLst>
                              <p:par>
                                <p:cTn id="69" presetID="22" presetClass="entr" presetSubtype="8"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Effect transition="in" filter="wipe(left)">
                                      <p:cBhvr>
                                        <p:cTn id="71" dur="500"/>
                                        <p:tgtEl>
                                          <p:spTgt spid="87"/>
                                        </p:tgtEl>
                                      </p:cBhvr>
                                    </p:animEffect>
                                  </p:childTnLst>
                                </p:cTn>
                              </p:par>
                            </p:childTnLst>
                          </p:cTn>
                        </p:par>
                        <p:par>
                          <p:cTn id="72" fill="hold">
                            <p:stCondLst>
                              <p:cond delay="1000"/>
                            </p:stCondLst>
                            <p:childTnLst>
                              <p:par>
                                <p:cTn id="73" presetID="22" presetClass="entr" presetSubtype="8" fill="hold" grpId="0" nodeType="afterEffect">
                                  <p:stCondLst>
                                    <p:cond delay="0"/>
                                  </p:stCondLst>
                                  <p:childTnLst>
                                    <p:set>
                                      <p:cBhvr>
                                        <p:cTn id="74" dur="1" fill="hold">
                                          <p:stCondLst>
                                            <p:cond delay="0"/>
                                          </p:stCondLst>
                                        </p:cTn>
                                        <p:tgtEl>
                                          <p:spTgt spid="88"/>
                                        </p:tgtEl>
                                        <p:attrNameLst>
                                          <p:attrName>style.visibility</p:attrName>
                                        </p:attrNameLst>
                                      </p:cBhvr>
                                      <p:to>
                                        <p:strVal val="visible"/>
                                      </p:to>
                                    </p:set>
                                    <p:animEffect transition="in" filter="wipe(left)">
                                      <p:cBhvr>
                                        <p:cTn id="75" dur="2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6" fill="hold" display="0">
                  <p:stCondLst>
                    <p:cond delay="indefinite"/>
                  </p:stCondLst>
                  <p:endCondLst>
                    <p:cond evt="onStopAudio" delay="0">
                      <p:tgtEl>
                        <p:sldTgt/>
                      </p:tgtEl>
                    </p:cond>
                  </p:endCondLst>
                </p:cTn>
                <p:tgtEl>
                  <p:spTgt spid="2"/>
                </p:tgtEl>
              </p:cMediaNode>
            </p:audio>
          </p:childTnLst>
        </p:cTn>
      </p:par>
    </p:tnLst>
    <p:bldLst>
      <p:bldP spid="4" grpId="0" animBg="1"/>
      <p:bldP spid="5" grpId="0" animBg="1"/>
      <p:bldP spid="6" grpId="0" animBg="1"/>
      <p:bldP spid="8" grpId="0"/>
      <p:bldP spid="18" grpId="0" animBg="1"/>
      <p:bldP spid="20" grpId="0"/>
      <p:bldP spid="83" grpId="0" animBg="1"/>
      <p:bldP spid="85" grpId="0"/>
      <p:bldP spid="86" grpId="0" animBg="1"/>
      <p:bldP spid="88" grpId="0"/>
    </p:bldLst>
  </p:timing>
  <p:extLst mod="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5777" y="680097"/>
            <a:ext cx="4314504" cy="461665"/>
          </a:xfrm>
          <a:prstGeom prst="rect">
            <a:avLst/>
          </a:prstGeom>
          <a:solidFill>
            <a:schemeClr val="accent2">
              <a:lumMod val="60000"/>
              <a:lumOff val="40000"/>
            </a:schemeClr>
          </a:solidFill>
        </p:spPr>
        <p:txBody>
          <a:bodyPr wrap="square" anchor="ctr">
            <a:spAutoFit/>
          </a:bodyPr>
          <a:lstStyle/>
          <a:p>
            <a:pPr algn="ctr" defTabSz="914400">
              <a:buClr>
                <a:srgbClr val="000000"/>
              </a:buClr>
              <a:buFont typeface="Arial"/>
              <a:buNone/>
            </a:pPr>
            <a:r>
              <a:rPr lang="en-US" sz="2400" b="1" kern="0" dirty="0">
                <a:latin typeface="Arial" panose="020B0604020202020204" pitchFamily="34" charset="0"/>
                <a:cs typeface="Arial" panose="020B0604020202020204" pitchFamily="34" charset="0"/>
                <a:sym typeface="Arial"/>
              </a:rPr>
              <a:t>Ciri-ciri </a:t>
            </a:r>
            <a:r>
              <a:rPr lang="en-US" sz="2400" b="1" i="1" kern="0" dirty="0">
                <a:latin typeface="Arial" panose="020B0604020202020204" pitchFamily="34" charset="0"/>
                <a:cs typeface="Arial" panose="020B0604020202020204" pitchFamily="34" charset="0"/>
                <a:sym typeface="Arial"/>
              </a:rPr>
              <a:t>Homo </a:t>
            </a:r>
            <a:r>
              <a:rPr lang="en-US" sz="2400" b="1" i="1" kern="0" dirty="0" err="1" smtClean="0">
                <a:latin typeface="Arial" panose="020B0604020202020204" pitchFamily="34" charset="0"/>
                <a:cs typeface="Arial" panose="020B0604020202020204" pitchFamily="34" charset="0"/>
                <a:sym typeface="Arial"/>
              </a:rPr>
              <a:t>floresiensis</a:t>
            </a:r>
            <a:r>
              <a:rPr lang="en-US" sz="2400" b="1" i="1" kern="0" dirty="0" smtClean="0">
                <a:latin typeface="Arial" panose="020B0604020202020204" pitchFamily="34" charset="0"/>
                <a:cs typeface="Arial" panose="020B0604020202020204" pitchFamily="34" charset="0"/>
                <a:sym typeface="Arial"/>
              </a:rPr>
              <a:t>: </a:t>
            </a:r>
            <a:endParaRPr lang="en-US" sz="2400" b="1" i="1" kern="0" dirty="0">
              <a:latin typeface="Arial" panose="020B0604020202020204" pitchFamily="34" charset="0"/>
              <a:cs typeface="Arial" panose="020B0604020202020204" pitchFamily="34" charset="0"/>
              <a:sym typeface="Arial"/>
            </a:endParaRPr>
          </a:p>
        </p:txBody>
      </p:sp>
      <p:sp>
        <p:nvSpPr>
          <p:cNvPr id="5" name="Google Shape;393;p9"/>
          <p:cNvSpPr/>
          <p:nvPr/>
        </p:nvSpPr>
        <p:spPr>
          <a:xfrm>
            <a:off x="0" y="407283"/>
            <a:ext cx="389467" cy="895350"/>
          </a:xfrm>
          <a:prstGeom prst="rect">
            <a:avLst/>
          </a:prstGeom>
          <a:solidFill>
            <a:schemeClr val="bg2">
              <a:lumMod val="10000"/>
            </a:schemeClr>
          </a:solidFill>
          <a:ln>
            <a:noFill/>
          </a:ln>
          <a:scene3d>
            <a:camera prst="perspectiveRelaxedModerately"/>
            <a:lightRig rig="threePt" dir="t"/>
          </a:scene3d>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sp>
        <p:nvSpPr>
          <p:cNvPr id="8" name="テキスト プレースホルダー 6"/>
          <p:cNvSpPr txBox="1">
            <a:spLocks/>
          </p:cNvSpPr>
          <p:nvPr/>
        </p:nvSpPr>
        <p:spPr>
          <a:xfrm>
            <a:off x="2631888" y="2375792"/>
            <a:ext cx="3221603" cy="466241"/>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sv-SE" altLang="ja-JP" kern="2000" dirty="0" smtClean="0">
                <a:solidFill>
                  <a:srgbClr val="002060"/>
                </a:solidFill>
                <a:latin typeface="Arial" panose="020B0604020202020204" pitchFamily="34" charset="0"/>
                <a:cs typeface="Arial" panose="020B0604020202020204" pitchFamily="34" charset="0"/>
                <a:sym typeface="Arial"/>
              </a:rPr>
              <a:t>Tinggi </a:t>
            </a:r>
            <a:r>
              <a:rPr lang="sv-SE" altLang="ja-JP" kern="2000" dirty="0">
                <a:solidFill>
                  <a:srgbClr val="002060"/>
                </a:solidFill>
                <a:latin typeface="Arial" panose="020B0604020202020204" pitchFamily="34" charset="0"/>
                <a:cs typeface="Arial" panose="020B0604020202020204" pitchFamily="34" charset="0"/>
                <a:sym typeface="Arial"/>
              </a:rPr>
              <a:t>maksimal </a:t>
            </a:r>
            <a:r>
              <a:rPr lang="sv-SE" altLang="ja-JP" kern="2000" dirty="0" smtClean="0">
                <a:solidFill>
                  <a:srgbClr val="002060"/>
                </a:solidFill>
                <a:latin typeface="Arial" panose="020B0604020202020204" pitchFamily="34" charset="0"/>
                <a:cs typeface="Arial" panose="020B0604020202020204" pitchFamily="34" charset="0"/>
                <a:sym typeface="Arial"/>
              </a:rPr>
              <a:t>106 cm.</a:t>
            </a:r>
            <a:endParaRPr lang="sv-SE" altLang="ja-JP" kern="2000" dirty="0">
              <a:solidFill>
                <a:srgbClr val="002060"/>
              </a:solidFill>
              <a:latin typeface="Arial" panose="020B0604020202020204" pitchFamily="34" charset="0"/>
              <a:cs typeface="Arial" panose="020B0604020202020204" pitchFamily="34" charset="0"/>
              <a:sym typeface="Arial"/>
            </a:endParaRPr>
          </a:p>
        </p:txBody>
      </p:sp>
      <p:sp>
        <p:nvSpPr>
          <p:cNvPr id="11" name="テキスト プレースホルダー 6"/>
          <p:cNvSpPr txBox="1">
            <a:spLocks/>
          </p:cNvSpPr>
          <p:nvPr/>
        </p:nvSpPr>
        <p:spPr>
          <a:xfrm>
            <a:off x="2618366" y="2901406"/>
            <a:ext cx="3366580" cy="713316"/>
          </a:xfrm>
          <a:prstGeom prst="rect">
            <a:avLst/>
          </a:prstGeom>
        </p:spPr>
        <p:txBody>
          <a:bodyPr vert="horz" lIns="163275" tIns="81638" rIns="163275" bIns="81638" rtlCol="0" anchor="ctr">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buClr>
                <a:srgbClr val="000000"/>
              </a:buClr>
              <a:defRPr/>
            </a:pPr>
            <a:r>
              <a:rPr lang="id-ID" altLang="ja-JP" kern="2000" dirty="0">
                <a:solidFill>
                  <a:srgbClr val="002060"/>
                </a:solidFill>
                <a:latin typeface="Arial" panose="020B0604020202020204" pitchFamily="34" charset="0"/>
                <a:cs typeface="Arial" panose="020B0604020202020204" pitchFamily="34" charset="0"/>
                <a:sym typeface="Arial"/>
              </a:rPr>
              <a:t>Volume otak sekitar 380 cc.</a:t>
            </a:r>
          </a:p>
        </p:txBody>
      </p:sp>
      <p:grpSp>
        <p:nvGrpSpPr>
          <p:cNvPr id="18" name="Group 17"/>
          <p:cNvGrpSpPr/>
          <p:nvPr/>
        </p:nvGrpSpPr>
        <p:grpSpPr>
          <a:xfrm rot="350565">
            <a:off x="6093025" y="850965"/>
            <a:ext cx="2628893" cy="2257540"/>
            <a:chOff x="1251067" y="306709"/>
            <a:chExt cx="1872244" cy="1607773"/>
          </a:xfrm>
        </p:grpSpPr>
        <p:sp>
          <p:nvSpPr>
            <p:cNvPr id="19" name="Rectangle 107">
              <a:extLst>
                <a:ext uri="{FF2B5EF4-FFF2-40B4-BE49-F238E27FC236}">
                  <a16:creationId xmlns:a16="http://schemas.microsoft.com/office/drawing/2014/main" xmlns="" id="{4B7FAC01-147B-4E5B-BF40-03F45D4D65AB}"/>
                </a:ext>
              </a:extLst>
            </p:cNvPr>
            <p:cNvSpPr>
              <a:spLocks noChangeArrowheads="1"/>
            </p:cNvSpPr>
            <p:nvPr/>
          </p:nvSpPr>
          <p:spPr bwMode="auto">
            <a:xfrm>
              <a:off x="1251067" y="454345"/>
              <a:ext cx="1872244" cy="1460137"/>
            </a:xfrm>
            <a:prstGeom prst="rect">
              <a:avLst/>
            </a:prstGeom>
            <a:solidFill>
              <a:schemeClr val="bg1">
                <a:lumMod val="85000"/>
              </a:schemeClr>
            </a:solidFill>
            <a:ln w="9525">
              <a:solidFill>
                <a:srgbClr val="95A5A6">
                  <a:lumMod val="20000"/>
                  <a:lumOff val="80000"/>
                </a:srgbClr>
              </a:solidFill>
              <a:miter lim="800000"/>
              <a:headEnd/>
              <a:tailEnd/>
            </a:ln>
          </p:spPr>
          <p:txBody>
            <a:bodyPr vert="horz" wrap="square" lIns="68579" tIns="34289" rIns="68579" bIns="34289" numCol="1" anchor="t" anchorCtr="0" compatLnSpc="1">
              <a:prstTxWarp prst="textNoShape">
                <a:avLst/>
              </a:prstTxWarp>
            </a:bodyPr>
            <a:lstStyle/>
            <a:p>
              <a:pPr defTabSz="685749">
                <a:defRPr/>
              </a:pPr>
              <a:endParaRPr lang="en-US" sz="1800">
                <a:solidFill>
                  <a:srgbClr val="95A5A6"/>
                </a:solidFill>
                <a:sym typeface="Arial"/>
              </a:endParaRP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598091">
              <a:off x="1354958" y="565053"/>
              <a:ext cx="1679443" cy="1120188"/>
            </a:xfrm>
            <a:prstGeom prst="rect">
              <a:avLst/>
            </a:prstGeom>
          </p:spPr>
        </p:pic>
        <p:grpSp>
          <p:nvGrpSpPr>
            <p:cNvPr id="21" name="Group 20">
              <a:extLst>
                <a:ext uri="{FF2B5EF4-FFF2-40B4-BE49-F238E27FC236}">
                  <a16:creationId xmlns:a16="http://schemas.microsoft.com/office/drawing/2014/main" xmlns="" id="{D8F83B54-FBCF-469C-9B76-28CCDD75853E}"/>
                </a:ext>
              </a:extLst>
            </p:cNvPr>
            <p:cNvGrpSpPr/>
            <p:nvPr/>
          </p:nvGrpSpPr>
          <p:grpSpPr>
            <a:xfrm>
              <a:off x="1952677" y="306709"/>
              <a:ext cx="288661" cy="729874"/>
              <a:chOff x="7627645" y="2872924"/>
              <a:chExt cx="384881" cy="973165"/>
            </a:xfrm>
          </p:grpSpPr>
          <p:sp>
            <p:nvSpPr>
              <p:cNvPr id="22" name="Freeform: Shape 113">
                <a:extLst>
                  <a:ext uri="{FF2B5EF4-FFF2-40B4-BE49-F238E27FC236}">
                    <a16:creationId xmlns:a16="http://schemas.microsoft.com/office/drawing/2014/main" xmlns="" id="{C62D1A42-3845-4BB6-9872-31A10D4C9A3F}"/>
                  </a:ext>
                </a:extLst>
              </p:cNvPr>
              <p:cNvSpPr>
                <a:spLocks/>
              </p:cNvSpPr>
              <p:nvPr/>
            </p:nvSpPr>
            <p:spPr bwMode="auto">
              <a:xfrm>
                <a:off x="7711823" y="3381265"/>
                <a:ext cx="300703" cy="464824"/>
              </a:xfrm>
              <a:custGeom>
                <a:avLst/>
                <a:gdLst>
                  <a:gd name="connsiteX0" fmla="*/ 29 w 300703"/>
                  <a:gd name="connsiteY0" fmla="*/ 0 h 464824"/>
                  <a:gd name="connsiteX1" fmla="*/ 38050 w 300703"/>
                  <a:gd name="connsiteY1" fmla="*/ 0 h 464824"/>
                  <a:gd name="connsiteX2" fmla="*/ 89469 w 300703"/>
                  <a:gd name="connsiteY2" fmla="*/ 113672 h 464824"/>
                  <a:gd name="connsiteX3" fmla="*/ 238070 w 300703"/>
                  <a:gd name="connsiteY3" fmla="*/ 159321 h 464824"/>
                  <a:gd name="connsiteX4" fmla="*/ 215960 w 300703"/>
                  <a:gd name="connsiteY4" fmla="*/ 268057 h 464824"/>
                  <a:gd name="connsiteX5" fmla="*/ 223159 w 300703"/>
                  <a:gd name="connsiteY5" fmla="*/ 283958 h 464824"/>
                  <a:gd name="connsiteX6" fmla="*/ 294117 w 300703"/>
                  <a:gd name="connsiteY6" fmla="*/ 330119 h 464824"/>
                  <a:gd name="connsiteX7" fmla="*/ 232928 w 300703"/>
                  <a:gd name="connsiteY7" fmla="*/ 453218 h 464824"/>
                  <a:gd name="connsiteX8" fmla="*/ 99753 w 300703"/>
                  <a:gd name="connsiteY8" fmla="*/ 418340 h 464824"/>
                  <a:gd name="connsiteX9" fmla="*/ 111579 w 300703"/>
                  <a:gd name="connsiteY9" fmla="*/ 334736 h 464824"/>
                  <a:gd name="connsiteX10" fmla="*/ 104381 w 300703"/>
                  <a:gd name="connsiteY10" fmla="*/ 318835 h 464824"/>
                  <a:gd name="connsiteX11" fmla="*/ 7713 w 300703"/>
                  <a:gd name="connsiteY11" fmla="*/ 263441 h 464824"/>
                  <a:gd name="connsiteX12" fmla="*/ 58104 w 300703"/>
                  <a:gd name="connsiteY12" fmla="*/ 129572 h 464824"/>
                  <a:gd name="connsiteX13" fmla="*/ 0 w 300703"/>
                  <a:gd name="connsiteY13" fmla="*/ 2371 h 46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703" h="464824">
                    <a:moveTo>
                      <a:pt x="29" y="0"/>
                    </a:moveTo>
                    <a:lnTo>
                      <a:pt x="38050" y="0"/>
                    </a:lnTo>
                    <a:lnTo>
                      <a:pt x="89469" y="113672"/>
                    </a:lnTo>
                    <a:cubicBezTo>
                      <a:pt x="150658" y="90591"/>
                      <a:pt x="215446" y="110082"/>
                      <a:pt x="238070" y="159321"/>
                    </a:cubicBezTo>
                    <a:cubicBezTo>
                      <a:pt x="254010" y="194199"/>
                      <a:pt x="244240" y="236257"/>
                      <a:pt x="215960" y="268057"/>
                    </a:cubicBezTo>
                    <a:lnTo>
                      <a:pt x="223159" y="283958"/>
                    </a:lnTo>
                    <a:cubicBezTo>
                      <a:pt x="255038" y="287035"/>
                      <a:pt x="281776" y="303448"/>
                      <a:pt x="294117" y="330119"/>
                    </a:cubicBezTo>
                    <a:cubicBezTo>
                      <a:pt x="314170" y="373717"/>
                      <a:pt x="286918" y="429111"/>
                      <a:pt x="232928" y="453218"/>
                    </a:cubicBezTo>
                    <a:cubicBezTo>
                      <a:pt x="179452" y="477837"/>
                      <a:pt x="119806" y="461937"/>
                      <a:pt x="99753" y="418340"/>
                    </a:cubicBezTo>
                    <a:cubicBezTo>
                      <a:pt x="87927" y="391156"/>
                      <a:pt x="93068" y="360381"/>
                      <a:pt x="111579" y="334736"/>
                    </a:cubicBezTo>
                    <a:lnTo>
                      <a:pt x="104381" y="318835"/>
                    </a:lnTo>
                    <a:cubicBezTo>
                      <a:pt x="61703" y="318835"/>
                      <a:pt x="23653" y="298832"/>
                      <a:pt x="7713" y="263441"/>
                    </a:cubicBezTo>
                    <a:cubicBezTo>
                      <a:pt x="-12855" y="217792"/>
                      <a:pt x="9255" y="161885"/>
                      <a:pt x="58104" y="129572"/>
                    </a:cubicBezTo>
                    <a:lnTo>
                      <a:pt x="0" y="2371"/>
                    </a:lnTo>
                    <a:close/>
                  </a:path>
                </a:pathLst>
              </a:custGeom>
              <a:solidFill>
                <a:srgbClr val="000000">
                  <a:alpha val="42000"/>
                </a:srgbClr>
              </a:solidFill>
              <a:ln>
                <a:noFill/>
              </a:ln>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sym typeface="Arial"/>
                </a:endParaRPr>
              </a:p>
            </p:txBody>
          </p:sp>
          <p:sp>
            <p:nvSpPr>
              <p:cNvPr id="23" name="Freeform: Shape 114">
                <a:extLst>
                  <a:ext uri="{FF2B5EF4-FFF2-40B4-BE49-F238E27FC236}">
                    <a16:creationId xmlns:a16="http://schemas.microsoft.com/office/drawing/2014/main" xmlns="" id="{8DE222EC-B62F-487D-AC2F-7262BB932EF8}"/>
                  </a:ext>
                </a:extLst>
              </p:cNvPr>
              <p:cNvSpPr>
                <a:spLocks/>
              </p:cNvSpPr>
              <p:nvPr/>
            </p:nvSpPr>
            <p:spPr bwMode="auto">
              <a:xfrm>
                <a:off x="7712183" y="3150737"/>
                <a:ext cx="55163" cy="227357"/>
              </a:xfrm>
              <a:custGeom>
                <a:avLst/>
                <a:gdLst>
                  <a:gd name="connsiteX0" fmla="*/ 20179 w 55163"/>
                  <a:gd name="connsiteY0" fmla="*/ 0 h 227357"/>
                  <a:gd name="connsiteX1" fmla="*/ 55163 w 55163"/>
                  <a:gd name="connsiteY1" fmla="*/ 3085 h 227357"/>
                  <a:gd name="connsiteX2" fmla="*/ 35756 w 55163"/>
                  <a:gd name="connsiteY2" fmla="*/ 227357 h 227357"/>
                  <a:gd name="connsiteX3" fmla="*/ 0 w 55163"/>
                  <a:gd name="connsiteY3" fmla="*/ 227357 h 227357"/>
                </a:gdLst>
                <a:ahLst/>
                <a:cxnLst>
                  <a:cxn ang="0">
                    <a:pos x="connsiteX0" y="connsiteY0"/>
                  </a:cxn>
                  <a:cxn ang="0">
                    <a:pos x="connsiteX1" y="connsiteY1"/>
                  </a:cxn>
                  <a:cxn ang="0">
                    <a:pos x="connsiteX2" y="connsiteY2"/>
                  </a:cxn>
                  <a:cxn ang="0">
                    <a:pos x="connsiteX3" y="connsiteY3"/>
                  </a:cxn>
                </a:cxnLst>
                <a:rect l="l" t="t" r="r" b="b"/>
                <a:pathLst>
                  <a:path w="55163" h="227357">
                    <a:moveTo>
                      <a:pt x="20179" y="0"/>
                    </a:moveTo>
                    <a:lnTo>
                      <a:pt x="55163" y="3085"/>
                    </a:lnTo>
                    <a:lnTo>
                      <a:pt x="35756" y="227357"/>
                    </a:lnTo>
                    <a:lnTo>
                      <a:pt x="0" y="22735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sym typeface="Arial"/>
                </a:endParaRPr>
              </a:p>
            </p:txBody>
          </p:sp>
          <p:sp>
            <p:nvSpPr>
              <p:cNvPr id="24" name="Freeform: Shape 115">
                <a:extLst>
                  <a:ext uri="{FF2B5EF4-FFF2-40B4-BE49-F238E27FC236}">
                    <a16:creationId xmlns:a16="http://schemas.microsoft.com/office/drawing/2014/main" xmlns="" id="{009AE9E5-29F1-44BF-9B64-0F811785B5B1}"/>
                  </a:ext>
                </a:extLst>
              </p:cNvPr>
              <p:cNvSpPr>
                <a:spLocks/>
              </p:cNvSpPr>
              <p:nvPr/>
            </p:nvSpPr>
            <p:spPr bwMode="auto">
              <a:xfrm>
                <a:off x="7721646" y="3152325"/>
                <a:ext cx="26650" cy="225769"/>
              </a:xfrm>
              <a:custGeom>
                <a:avLst/>
                <a:gdLst>
                  <a:gd name="connsiteX0" fmla="*/ 19521 w 26650"/>
                  <a:gd name="connsiteY0" fmla="*/ 0 h 225769"/>
                  <a:gd name="connsiteX1" fmla="*/ 26650 w 26650"/>
                  <a:gd name="connsiteY1" fmla="*/ 511 h 225769"/>
                  <a:gd name="connsiteX2" fmla="*/ 7173 w 26650"/>
                  <a:gd name="connsiteY2" fmla="*/ 225769 h 225769"/>
                  <a:gd name="connsiteX3" fmla="*/ 0 w 26650"/>
                  <a:gd name="connsiteY3" fmla="*/ 225769 h 225769"/>
                </a:gdLst>
                <a:ahLst/>
                <a:cxnLst>
                  <a:cxn ang="0">
                    <a:pos x="connsiteX0" y="connsiteY0"/>
                  </a:cxn>
                  <a:cxn ang="0">
                    <a:pos x="connsiteX1" y="connsiteY1"/>
                  </a:cxn>
                  <a:cxn ang="0">
                    <a:pos x="connsiteX2" y="connsiteY2"/>
                  </a:cxn>
                  <a:cxn ang="0">
                    <a:pos x="connsiteX3" y="connsiteY3"/>
                  </a:cxn>
                </a:cxnLst>
                <a:rect l="l" t="t" r="r" b="b"/>
                <a:pathLst>
                  <a:path w="26650" h="225769">
                    <a:moveTo>
                      <a:pt x="19521" y="0"/>
                    </a:moveTo>
                    <a:lnTo>
                      <a:pt x="26650" y="511"/>
                    </a:lnTo>
                    <a:lnTo>
                      <a:pt x="7173" y="225769"/>
                    </a:lnTo>
                    <a:lnTo>
                      <a:pt x="0" y="225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sym typeface="Arial"/>
                </a:endParaRPr>
              </a:p>
            </p:txBody>
          </p:sp>
          <p:sp>
            <p:nvSpPr>
              <p:cNvPr id="25" name="Freeform 194">
                <a:extLst>
                  <a:ext uri="{FF2B5EF4-FFF2-40B4-BE49-F238E27FC236}">
                    <a16:creationId xmlns:a16="http://schemas.microsoft.com/office/drawing/2014/main" xmlns="" id="{E4C3ECFC-9E1C-4E6B-976A-01A8A20F5972}"/>
                  </a:ext>
                </a:extLst>
              </p:cNvPr>
              <p:cNvSpPr>
                <a:spLocks/>
              </p:cNvSpPr>
              <p:nvPr/>
            </p:nvSpPr>
            <p:spPr bwMode="auto">
              <a:xfrm>
                <a:off x="7627645" y="3034849"/>
                <a:ext cx="260350" cy="217488"/>
              </a:xfrm>
              <a:custGeom>
                <a:avLst/>
                <a:gdLst>
                  <a:gd name="T0" fmla="*/ 272 w 509"/>
                  <a:gd name="T1" fmla="*/ 12 h 424"/>
                  <a:gd name="T2" fmla="*/ 500 w 509"/>
                  <a:gd name="T3" fmla="*/ 234 h 424"/>
                  <a:gd name="T4" fmla="*/ 237 w 509"/>
                  <a:gd name="T5" fmla="*/ 412 h 424"/>
                  <a:gd name="T6" fmla="*/ 10 w 509"/>
                  <a:gd name="T7" fmla="*/ 191 h 424"/>
                  <a:gd name="T8" fmla="*/ 272 w 509"/>
                  <a:gd name="T9" fmla="*/ 12 h 424"/>
                </a:gdLst>
                <a:ahLst/>
                <a:cxnLst>
                  <a:cxn ang="0">
                    <a:pos x="T0" y="T1"/>
                  </a:cxn>
                  <a:cxn ang="0">
                    <a:pos x="T2" y="T3"/>
                  </a:cxn>
                  <a:cxn ang="0">
                    <a:pos x="T4" y="T5"/>
                  </a:cxn>
                  <a:cxn ang="0">
                    <a:pos x="T6" y="T7"/>
                  </a:cxn>
                  <a:cxn ang="0">
                    <a:pos x="T8" y="T9"/>
                  </a:cxn>
                </a:cxnLst>
                <a:rect l="0" t="0" r="r" b="b"/>
                <a:pathLst>
                  <a:path w="509" h="424">
                    <a:moveTo>
                      <a:pt x="272" y="12"/>
                    </a:moveTo>
                    <a:cubicBezTo>
                      <a:pt x="407" y="24"/>
                      <a:pt x="509" y="123"/>
                      <a:pt x="500" y="234"/>
                    </a:cubicBezTo>
                    <a:cubicBezTo>
                      <a:pt x="490" y="344"/>
                      <a:pt x="372" y="424"/>
                      <a:pt x="237" y="412"/>
                    </a:cubicBezTo>
                    <a:cubicBezTo>
                      <a:pt x="102" y="400"/>
                      <a:pt x="0" y="301"/>
                      <a:pt x="10" y="191"/>
                    </a:cubicBezTo>
                    <a:cubicBezTo>
                      <a:pt x="20" y="80"/>
                      <a:pt x="137" y="0"/>
                      <a:pt x="272"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26" name="Freeform 195">
                <a:extLst>
                  <a:ext uri="{FF2B5EF4-FFF2-40B4-BE49-F238E27FC236}">
                    <a16:creationId xmlns:a16="http://schemas.microsoft.com/office/drawing/2014/main" xmlns="" id="{F53C79C5-62EE-42F4-B9FF-B1CD1570922F}"/>
                  </a:ext>
                </a:extLst>
              </p:cNvPr>
              <p:cNvSpPr>
                <a:spLocks/>
              </p:cNvSpPr>
              <p:nvPr/>
            </p:nvSpPr>
            <p:spPr bwMode="auto">
              <a:xfrm>
                <a:off x="7637170" y="3038024"/>
                <a:ext cx="242888" cy="200025"/>
              </a:xfrm>
              <a:custGeom>
                <a:avLst/>
                <a:gdLst>
                  <a:gd name="T0" fmla="*/ 252 w 471"/>
                  <a:gd name="T1" fmla="*/ 11 h 392"/>
                  <a:gd name="T2" fmla="*/ 462 w 471"/>
                  <a:gd name="T3" fmla="*/ 216 h 392"/>
                  <a:gd name="T4" fmla="*/ 219 w 471"/>
                  <a:gd name="T5" fmla="*/ 381 h 392"/>
                  <a:gd name="T6" fmla="*/ 9 w 471"/>
                  <a:gd name="T7" fmla="*/ 176 h 392"/>
                  <a:gd name="T8" fmla="*/ 252 w 471"/>
                  <a:gd name="T9" fmla="*/ 11 h 392"/>
                </a:gdLst>
                <a:ahLst/>
                <a:cxnLst>
                  <a:cxn ang="0">
                    <a:pos x="T0" y="T1"/>
                  </a:cxn>
                  <a:cxn ang="0">
                    <a:pos x="T2" y="T3"/>
                  </a:cxn>
                  <a:cxn ang="0">
                    <a:pos x="T4" y="T5"/>
                  </a:cxn>
                  <a:cxn ang="0">
                    <a:pos x="T6" y="T7"/>
                  </a:cxn>
                  <a:cxn ang="0">
                    <a:pos x="T8" y="T9"/>
                  </a:cxn>
                </a:cxnLst>
                <a:rect l="0" t="0" r="r" b="b"/>
                <a:pathLst>
                  <a:path w="471" h="392">
                    <a:moveTo>
                      <a:pt x="252" y="11"/>
                    </a:moveTo>
                    <a:cubicBezTo>
                      <a:pt x="377" y="22"/>
                      <a:pt x="471" y="114"/>
                      <a:pt x="462" y="216"/>
                    </a:cubicBezTo>
                    <a:cubicBezTo>
                      <a:pt x="453" y="318"/>
                      <a:pt x="345" y="392"/>
                      <a:pt x="219" y="381"/>
                    </a:cubicBezTo>
                    <a:cubicBezTo>
                      <a:pt x="94" y="370"/>
                      <a:pt x="0" y="279"/>
                      <a:pt x="9" y="176"/>
                    </a:cubicBezTo>
                    <a:cubicBezTo>
                      <a:pt x="18" y="74"/>
                      <a:pt x="127" y="0"/>
                      <a:pt x="252" y="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27" name="Freeform 196">
                <a:extLst>
                  <a:ext uri="{FF2B5EF4-FFF2-40B4-BE49-F238E27FC236}">
                    <a16:creationId xmlns:a16="http://schemas.microsoft.com/office/drawing/2014/main" xmlns="" id="{9A378B85-E216-4D5D-8335-93AC31015EB1}"/>
                  </a:ext>
                </a:extLst>
              </p:cNvPr>
              <p:cNvSpPr>
                <a:spLocks/>
              </p:cNvSpPr>
              <p:nvPr/>
            </p:nvSpPr>
            <p:spPr bwMode="auto">
              <a:xfrm>
                <a:off x="7697495" y="3009449"/>
                <a:ext cx="133350" cy="163513"/>
              </a:xfrm>
              <a:custGeom>
                <a:avLst/>
                <a:gdLst>
                  <a:gd name="T0" fmla="*/ 23 w 260"/>
                  <a:gd name="T1" fmla="*/ 0 h 318"/>
                  <a:gd name="T2" fmla="*/ 260 w 260"/>
                  <a:gd name="T3" fmla="*/ 21 h 318"/>
                  <a:gd name="T4" fmla="*/ 243 w 260"/>
                  <a:gd name="T5" fmla="*/ 225 h 318"/>
                  <a:gd name="T6" fmla="*/ 115 w 260"/>
                  <a:gd name="T7" fmla="*/ 312 h 318"/>
                  <a:gd name="T8" fmla="*/ 5 w 260"/>
                  <a:gd name="T9" fmla="*/ 204 h 318"/>
                  <a:gd name="T10" fmla="*/ 23 w 260"/>
                  <a:gd name="T11" fmla="*/ 0 h 318"/>
                </a:gdLst>
                <a:ahLst/>
                <a:cxnLst>
                  <a:cxn ang="0">
                    <a:pos x="T0" y="T1"/>
                  </a:cxn>
                  <a:cxn ang="0">
                    <a:pos x="T2" y="T3"/>
                  </a:cxn>
                  <a:cxn ang="0">
                    <a:pos x="T4" y="T5"/>
                  </a:cxn>
                  <a:cxn ang="0">
                    <a:pos x="T6" y="T7"/>
                  </a:cxn>
                  <a:cxn ang="0">
                    <a:pos x="T8" y="T9"/>
                  </a:cxn>
                  <a:cxn ang="0">
                    <a:pos x="T10" y="T11"/>
                  </a:cxn>
                </a:cxnLst>
                <a:rect l="0" t="0" r="r" b="b"/>
                <a:pathLst>
                  <a:path w="260" h="318">
                    <a:moveTo>
                      <a:pt x="23" y="0"/>
                    </a:moveTo>
                    <a:lnTo>
                      <a:pt x="260" y="21"/>
                    </a:lnTo>
                    <a:lnTo>
                      <a:pt x="243" y="225"/>
                    </a:lnTo>
                    <a:cubicBezTo>
                      <a:pt x="238" y="279"/>
                      <a:pt x="181" y="318"/>
                      <a:pt x="115" y="312"/>
                    </a:cubicBezTo>
                    <a:cubicBezTo>
                      <a:pt x="50" y="306"/>
                      <a:pt x="0" y="258"/>
                      <a:pt x="5" y="204"/>
                    </a:cubicBezTo>
                    <a:lnTo>
                      <a:pt x="23" y="0"/>
                    </a:ln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28" name="Freeform 197">
                <a:extLst>
                  <a:ext uri="{FF2B5EF4-FFF2-40B4-BE49-F238E27FC236}">
                    <a16:creationId xmlns:a16="http://schemas.microsoft.com/office/drawing/2014/main" xmlns="" id="{8E6E24E7-E831-4AFC-803C-28245D2E22F5}"/>
                  </a:ext>
                </a:extLst>
              </p:cNvPr>
              <p:cNvSpPr>
                <a:spLocks/>
              </p:cNvSpPr>
              <p:nvPr/>
            </p:nvSpPr>
            <p:spPr bwMode="auto">
              <a:xfrm>
                <a:off x="7705433" y="3020561"/>
                <a:ext cx="115888" cy="142875"/>
              </a:xfrm>
              <a:custGeom>
                <a:avLst/>
                <a:gdLst>
                  <a:gd name="T0" fmla="*/ 20 w 228"/>
                  <a:gd name="T1" fmla="*/ 0 h 278"/>
                  <a:gd name="T2" fmla="*/ 228 w 228"/>
                  <a:gd name="T3" fmla="*/ 18 h 278"/>
                  <a:gd name="T4" fmla="*/ 212 w 228"/>
                  <a:gd name="T5" fmla="*/ 197 h 278"/>
                  <a:gd name="T6" fmla="*/ 101 w 228"/>
                  <a:gd name="T7" fmla="*/ 273 h 278"/>
                  <a:gd name="T8" fmla="*/ 4 w 228"/>
                  <a:gd name="T9" fmla="*/ 179 h 278"/>
                  <a:gd name="T10" fmla="*/ 20 w 228"/>
                  <a:gd name="T11" fmla="*/ 0 h 278"/>
                </a:gdLst>
                <a:ahLst/>
                <a:cxnLst>
                  <a:cxn ang="0">
                    <a:pos x="T0" y="T1"/>
                  </a:cxn>
                  <a:cxn ang="0">
                    <a:pos x="T2" y="T3"/>
                  </a:cxn>
                  <a:cxn ang="0">
                    <a:pos x="T4" y="T5"/>
                  </a:cxn>
                  <a:cxn ang="0">
                    <a:pos x="T6" y="T7"/>
                  </a:cxn>
                  <a:cxn ang="0">
                    <a:pos x="T8" y="T9"/>
                  </a:cxn>
                  <a:cxn ang="0">
                    <a:pos x="T10" y="T11"/>
                  </a:cxn>
                </a:cxnLst>
                <a:rect l="0" t="0" r="r" b="b"/>
                <a:pathLst>
                  <a:path w="228" h="278">
                    <a:moveTo>
                      <a:pt x="20" y="0"/>
                    </a:moveTo>
                    <a:lnTo>
                      <a:pt x="228" y="18"/>
                    </a:lnTo>
                    <a:lnTo>
                      <a:pt x="212" y="197"/>
                    </a:lnTo>
                    <a:cubicBezTo>
                      <a:pt x="208" y="244"/>
                      <a:pt x="158" y="278"/>
                      <a:pt x="101" y="273"/>
                    </a:cubicBezTo>
                    <a:cubicBezTo>
                      <a:pt x="43" y="268"/>
                      <a:pt x="0" y="226"/>
                      <a:pt x="4" y="179"/>
                    </a:cubicBezTo>
                    <a:lnTo>
                      <a:pt x="2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29" name="Freeform 198">
                <a:extLst>
                  <a:ext uri="{FF2B5EF4-FFF2-40B4-BE49-F238E27FC236}">
                    <a16:creationId xmlns:a16="http://schemas.microsoft.com/office/drawing/2014/main" xmlns="" id="{66C58B07-6373-4101-9C82-20716F3F92FB}"/>
                  </a:ext>
                </a:extLst>
              </p:cNvPr>
              <p:cNvSpPr>
                <a:spLocks/>
              </p:cNvSpPr>
              <p:nvPr/>
            </p:nvSpPr>
            <p:spPr bwMode="auto">
              <a:xfrm>
                <a:off x="7705433" y="3020561"/>
                <a:ext cx="47625" cy="136525"/>
              </a:xfrm>
              <a:custGeom>
                <a:avLst/>
                <a:gdLst>
                  <a:gd name="T0" fmla="*/ 19 w 94"/>
                  <a:gd name="T1" fmla="*/ 0 h 267"/>
                  <a:gd name="T2" fmla="*/ 94 w 94"/>
                  <a:gd name="T3" fmla="*/ 7 h 267"/>
                  <a:gd name="T4" fmla="*/ 71 w 94"/>
                  <a:gd name="T5" fmla="*/ 267 h 267"/>
                  <a:gd name="T6" fmla="*/ 3 w 94"/>
                  <a:gd name="T7" fmla="*/ 179 h 267"/>
                  <a:gd name="T8" fmla="*/ 19 w 94"/>
                  <a:gd name="T9" fmla="*/ 0 h 267"/>
                </a:gdLst>
                <a:ahLst/>
                <a:cxnLst>
                  <a:cxn ang="0">
                    <a:pos x="T0" y="T1"/>
                  </a:cxn>
                  <a:cxn ang="0">
                    <a:pos x="T2" y="T3"/>
                  </a:cxn>
                  <a:cxn ang="0">
                    <a:pos x="T4" y="T5"/>
                  </a:cxn>
                  <a:cxn ang="0">
                    <a:pos x="T6" y="T7"/>
                  </a:cxn>
                  <a:cxn ang="0">
                    <a:pos x="T8" y="T9"/>
                  </a:cxn>
                </a:cxnLst>
                <a:rect l="0" t="0" r="r" b="b"/>
                <a:pathLst>
                  <a:path w="94" h="267">
                    <a:moveTo>
                      <a:pt x="19" y="0"/>
                    </a:moveTo>
                    <a:lnTo>
                      <a:pt x="94" y="7"/>
                    </a:lnTo>
                    <a:lnTo>
                      <a:pt x="71" y="267"/>
                    </a:lnTo>
                    <a:cubicBezTo>
                      <a:pt x="29" y="253"/>
                      <a:pt x="0" y="218"/>
                      <a:pt x="3" y="179"/>
                    </a:cubicBezTo>
                    <a:lnTo>
                      <a:pt x="19" y="0"/>
                    </a:lnTo>
                    <a:close/>
                  </a:path>
                </a:pathLst>
              </a:custGeom>
              <a:solidFill>
                <a:srgbClr val="FFBF35">
                  <a:lumMod val="60000"/>
                  <a:lumOff val="40000"/>
                  <a:alpha val="34000"/>
                </a:srgb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30" name="Freeform 199">
                <a:extLst>
                  <a:ext uri="{FF2B5EF4-FFF2-40B4-BE49-F238E27FC236}">
                    <a16:creationId xmlns:a16="http://schemas.microsoft.com/office/drawing/2014/main" xmlns="" id="{77ED6D08-0F75-428F-9BD7-40B52AA5C78C}"/>
                  </a:ext>
                </a:extLst>
              </p:cNvPr>
              <p:cNvSpPr>
                <a:spLocks/>
              </p:cNvSpPr>
              <p:nvPr/>
            </p:nvSpPr>
            <p:spPr bwMode="auto">
              <a:xfrm>
                <a:off x="7645108" y="3068186"/>
                <a:ext cx="115888" cy="153988"/>
              </a:xfrm>
              <a:custGeom>
                <a:avLst/>
                <a:gdLst>
                  <a:gd name="T0" fmla="*/ 168 w 228"/>
                  <a:gd name="T1" fmla="*/ 298 h 301"/>
                  <a:gd name="T2" fmla="*/ 6 w 228"/>
                  <a:gd name="T3" fmla="*/ 124 h 301"/>
                  <a:gd name="T4" fmla="*/ 89 w 228"/>
                  <a:gd name="T5" fmla="*/ 0 h 301"/>
                  <a:gd name="T6" fmla="*/ 80 w 228"/>
                  <a:gd name="T7" fmla="*/ 107 h 301"/>
                  <a:gd name="T8" fmla="*/ 192 w 228"/>
                  <a:gd name="T9" fmla="*/ 221 h 301"/>
                  <a:gd name="T10" fmla="*/ 220 w 228"/>
                  <a:gd name="T11" fmla="*/ 272 h 301"/>
                  <a:gd name="T12" fmla="*/ 168 w 228"/>
                  <a:gd name="T13" fmla="*/ 298 h 301"/>
                </a:gdLst>
                <a:ahLst/>
                <a:cxnLst>
                  <a:cxn ang="0">
                    <a:pos x="T0" y="T1"/>
                  </a:cxn>
                  <a:cxn ang="0">
                    <a:pos x="T2" y="T3"/>
                  </a:cxn>
                  <a:cxn ang="0">
                    <a:pos x="T4" y="T5"/>
                  </a:cxn>
                  <a:cxn ang="0">
                    <a:pos x="T6" y="T7"/>
                  </a:cxn>
                  <a:cxn ang="0">
                    <a:pos x="T8" y="T9"/>
                  </a:cxn>
                  <a:cxn ang="0">
                    <a:pos x="T10" y="T11"/>
                  </a:cxn>
                  <a:cxn ang="0">
                    <a:pos x="T12" y="T13"/>
                  </a:cxn>
                </a:cxnLst>
                <a:rect l="0" t="0" r="r" b="b"/>
                <a:pathLst>
                  <a:path w="228" h="301">
                    <a:moveTo>
                      <a:pt x="168" y="298"/>
                    </a:moveTo>
                    <a:cubicBezTo>
                      <a:pt x="70" y="281"/>
                      <a:pt x="0" y="194"/>
                      <a:pt x="6" y="124"/>
                    </a:cubicBezTo>
                    <a:cubicBezTo>
                      <a:pt x="12" y="54"/>
                      <a:pt x="46" y="24"/>
                      <a:pt x="89" y="0"/>
                    </a:cubicBezTo>
                    <a:cubicBezTo>
                      <a:pt x="103" y="45"/>
                      <a:pt x="84" y="62"/>
                      <a:pt x="80" y="107"/>
                    </a:cubicBezTo>
                    <a:cubicBezTo>
                      <a:pt x="76" y="159"/>
                      <a:pt x="129" y="215"/>
                      <a:pt x="192" y="221"/>
                    </a:cubicBezTo>
                    <a:cubicBezTo>
                      <a:pt x="216" y="224"/>
                      <a:pt x="228" y="246"/>
                      <a:pt x="220" y="272"/>
                    </a:cubicBezTo>
                    <a:cubicBezTo>
                      <a:pt x="213" y="299"/>
                      <a:pt x="197" y="301"/>
                      <a:pt x="168" y="298"/>
                    </a:cubicBezTo>
                    <a:close/>
                  </a:path>
                </a:pathLst>
              </a:custGeom>
              <a:solidFill>
                <a:schemeClr val="tx1">
                  <a:alpha val="34000"/>
                </a:scheme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31" name="Freeform 200">
                <a:extLst>
                  <a:ext uri="{FF2B5EF4-FFF2-40B4-BE49-F238E27FC236}">
                    <a16:creationId xmlns:a16="http://schemas.microsoft.com/office/drawing/2014/main" xmlns="" id="{EC3B339F-2DE4-4269-B15E-5664779A5B0A}"/>
                  </a:ext>
                </a:extLst>
              </p:cNvPr>
              <p:cNvSpPr>
                <a:spLocks/>
              </p:cNvSpPr>
              <p:nvPr/>
            </p:nvSpPr>
            <p:spPr bwMode="auto">
              <a:xfrm>
                <a:off x="7664158" y="2872924"/>
                <a:ext cx="220663" cy="184150"/>
              </a:xfrm>
              <a:custGeom>
                <a:avLst/>
                <a:gdLst>
                  <a:gd name="T0" fmla="*/ 230 w 430"/>
                  <a:gd name="T1" fmla="*/ 10 h 359"/>
                  <a:gd name="T2" fmla="*/ 422 w 430"/>
                  <a:gd name="T3" fmla="*/ 198 h 359"/>
                  <a:gd name="T4" fmla="*/ 200 w 430"/>
                  <a:gd name="T5" fmla="*/ 349 h 359"/>
                  <a:gd name="T6" fmla="*/ 8 w 430"/>
                  <a:gd name="T7" fmla="*/ 161 h 359"/>
                  <a:gd name="T8" fmla="*/ 230 w 430"/>
                  <a:gd name="T9" fmla="*/ 10 h 359"/>
                </a:gdLst>
                <a:ahLst/>
                <a:cxnLst>
                  <a:cxn ang="0">
                    <a:pos x="T0" y="T1"/>
                  </a:cxn>
                  <a:cxn ang="0">
                    <a:pos x="T2" y="T3"/>
                  </a:cxn>
                  <a:cxn ang="0">
                    <a:pos x="T4" y="T5"/>
                  </a:cxn>
                  <a:cxn ang="0">
                    <a:pos x="T6" y="T7"/>
                  </a:cxn>
                  <a:cxn ang="0">
                    <a:pos x="T8" y="T9"/>
                  </a:cxn>
                </a:cxnLst>
                <a:rect l="0" t="0" r="r" b="b"/>
                <a:pathLst>
                  <a:path w="430" h="359">
                    <a:moveTo>
                      <a:pt x="230" y="10"/>
                    </a:moveTo>
                    <a:cubicBezTo>
                      <a:pt x="344" y="20"/>
                      <a:pt x="430" y="104"/>
                      <a:pt x="422" y="198"/>
                    </a:cubicBezTo>
                    <a:cubicBezTo>
                      <a:pt x="414" y="291"/>
                      <a:pt x="314" y="359"/>
                      <a:pt x="200" y="349"/>
                    </a:cubicBezTo>
                    <a:cubicBezTo>
                      <a:pt x="86" y="339"/>
                      <a:pt x="0" y="255"/>
                      <a:pt x="8" y="161"/>
                    </a:cubicBezTo>
                    <a:cubicBezTo>
                      <a:pt x="17" y="68"/>
                      <a:pt x="116" y="0"/>
                      <a:pt x="230" y="10"/>
                    </a:cubicBez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32" name="Freeform 202">
                <a:extLst>
                  <a:ext uri="{FF2B5EF4-FFF2-40B4-BE49-F238E27FC236}">
                    <a16:creationId xmlns:a16="http://schemas.microsoft.com/office/drawing/2014/main" xmlns="" id="{3E0B02FA-DCAF-4D4C-9CCB-E2DD0DF93FC9}"/>
                  </a:ext>
                </a:extLst>
              </p:cNvPr>
              <p:cNvSpPr>
                <a:spLocks/>
              </p:cNvSpPr>
              <p:nvPr/>
            </p:nvSpPr>
            <p:spPr bwMode="auto">
              <a:xfrm>
                <a:off x="7699083" y="2890386"/>
                <a:ext cx="101600" cy="84138"/>
              </a:xfrm>
              <a:custGeom>
                <a:avLst/>
                <a:gdLst>
                  <a:gd name="T0" fmla="*/ 106 w 198"/>
                  <a:gd name="T1" fmla="*/ 5 h 166"/>
                  <a:gd name="T2" fmla="*/ 194 w 198"/>
                  <a:gd name="T3" fmla="*/ 91 h 166"/>
                  <a:gd name="T4" fmla="*/ 92 w 198"/>
                  <a:gd name="T5" fmla="*/ 161 h 166"/>
                  <a:gd name="T6" fmla="*/ 3 w 198"/>
                  <a:gd name="T7" fmla="*/ 75 h 166"/>
                  <a:gd name="T8" fmla="*/ 106 w 198"/>
                  <a:gd name="T9" fmla="*/ 5 h 166"/>
                </a:gdLst>
                <a:ahLst/>
                <a:cxnLst>
                  <a:cxn ang="0">
                    <a:pos x="T0" y="T1"/>
                  </a:cxn>
                  <a:cxn ang="0">
                    <a:pos x="T2" y="T3"/>
                  </a:cxn>
                  <a:cxn ang="0">
                    <a:pos x="T4" y="T5"/>
                  </a:cxn>
                  <a:cxn ang="0">
                    <a:pos x="T6" y="T7"/>
                  </a:cxn>
                  <a:cxn ang="0">
                    <a:pos x="T8" y="T9"/>
                  </a:cxn>
                </a:cxnLst>
                <a:rect l="0" t="0" r="r" b="b"/>
                <a:pathLst>
                  <a:path w="198" h="166">
                    <a:moveTo>
                      <a:pt x="106" y="5"/>
                    </a:moveTo>
                    <a:cubicBezTo>
                      <a:pt x="158" y="10"/>
                      <a:pt x="198" y="48"/>
                      <a:pt x="194" y="91"/>
                    </a:cubicBezTo>
                    <a:cubicBezTo>
                      <a:pt x="190" y="135"/>
                      <a:pt x="145" y="166"/>
                      <a:pt x="92" y="161"/>
                    </a:cubicBezTo>
                    <a:cubicBezTo>
                      <a:pt x="39" y="157"/>
                      <a:pt x="0" y="118"/>
                      <a:pt x="3" y="75"/>
                    </a:cubicBezTo>
                    <a:cubicBezTo>
                      <a:pt x="7" y="32"/>
                      <a:pt x="53" y="0"/>
                      <a:pt x="106" y="5"/>
                    </a:cubicBezTo>
                    <a:close/>
                  </a:path>
                </a:pathLst>
              </a:custGeom>
              <a:solidFill>
                <a:sysClr val="window" lastClr="FFFFFF">
                  <a:alpha val="34000"/>
                </a:sys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33" name="Freeform 201">
                <a:extLst>
                  <a:ext uri="{FF2B5EF4-FFF2-40B4-BE49-F238E27FC236}">
                    <a16:creationId xmlns:a16="http://schemas.microsoft.com/office/drawing/2014/main" xmlns="" id="{118DDFB1-9880-4C3F-9638-0EBA1DDBB17D}"/>
                  </a:ext>
                </a:extLst>
              </p:cNvPr>
              <p:cNvSpPr>
                <a:spLocks/>
              </p:cNvSpPr>
              <p:nvPr/>
            </p:nvSpPr>
            <p:spPr bwMode="auto">
              <a:xfrm>
                <a:off x="7675270" y="2879274"/>
                <a:ext cx="200025" cy="166688"/>
              </a:xfrm>
              <a:custGeom>
                <a:avLst/>
                <a:gdLst>
                  <a:gd name="T0" fmla="*/ 209 w 391"/>
                  <a:gd name="T1" fmla="*/ 9 h 326"/>
                  <a:gd name="T2" fmla="*/ 384 w 391"/>
                  <a:gd name="T3" fmla="*/ 180 h 326"/>
                  <a:gd name="T4" fmla="*/ 182 w 391"/>
                  <a:gd name="T5" fmla="*/ 317 h 326"/>
                  <a:gd name="T6" fmla="*/ 7 w 391"/>
                  <a:gd name="T7" fmla="*/ 147 h 326"/>
                  <a:gd name="T8" fmla="*/ 209 w 391"/>
                  <a:gd name="T9" fmla="*/ 9 h 326"/>
                </a:gdLst>
                <a:ahLst/>
                <a:cxnLst>
                  <a:cxn ang="0">
                    <a:pos x="T0" y="T1"/>
                  </a:cxn>
                  <a:cxn ang="0">
                    <a:pos x="T2" y="T3"/>
                  </a:cxn>
                  <a:cxn ang="0">
                    <a:pos x="T4" y="T5"/>
                  </a:cxn>
                  <a:cxn ang="0">
                    <a:pos x="T6" y="T7"/>
                  </a:cxn>
                  <a:cxn ang="0">
                    <a:pos x="T8" y="T9"/>
                  </a:cxn>
                </a:cxnLst>
                <a:rect l="0" t="0" r="r" b="b"/>
                <a:pathLst>
                  <a:path w="391" h="326">
                    <a:moveTo>
                      <a:pt x="209" y="9"/>
                    </a:moveTo>
                    <a:cubicBezTo>
                      <a:pt x="313" y="18"/>
                      <a:pt x="391" y="95"/>
                      <a:pt x="384" y="180"/>
                    </a:cubicBezTo>
                    <a:cubicBezTo>
                      <a:pt x="376" y="265"/>
                      <a:pt x="286" y="326"/>
                      <a:pt x="182" y="317"/>
                    </a:cubicBezTo>
                    <a:cubicBezTo>
                      <a:pt x="78" y="308"/>
                      <a:pt x="0" y="232"/>
                      <a:pt x="7" y="147"/>
                    </a:cubicBezTo>
                    <a:cubicBezTo>
                      <a:pt x="15" y="62"/>
                      <a:pt x="105" y="0"/>
                      <a:pt x="209" y="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grpSp>
      </p:grpSp>
      <p:grpSp>
        <p:nvGrpSpPr>
          <p:cNvPr id="34" name="Group 33"/>
          <p:cNvGrpSpPr/>
          <p:nvPr/>
        </p:nvGrpSpPr>
        <p:grpSpPr>
          <a:xfrm rot="21120078">
            <a:off x="6355703" y="2574274"/>
            <a:ext cx="2375636" cy="2080054"/>
            <a:chOff x="1251067" y="306709"/>
            <a:chExt cx="1691879" cy="1481371"/>
          </a:xfrm>
        </p:grpSpPr>
        <p:sp>
          <p:nvSpPr>
            <p:cNvPr id="35" name="Rectangle 107">
              <a:extLst>
                <a:ext uri="{FF2B5EF4-FFF2-40B4-BE49-F238E27FC236}">
                  <a16:creationId xmlns:a16="http://schemas.microsoft.com/office/drawing/2014/main" xmlns="" id="{4B7FAC01-147B-4E5B-BF40-03F45D4D65AB}"/>
                </a:ext>
              </a:extLst>
            </p:cNvPr>
            <p:cNvSpPr>
              <a:spLocks noChangeArrowheads="1"/>
            </p:cNvSpPr>
            <p:nvPr/>
          </p:nvSpPr>
          <p:spPr bwMode="auto">
            <a:xfrm>
              <a:off x="1251067" y="454346"/>
              <a:ext cx="1691879" cy="1333734"/>
            </a:xfrm>
            <a:prstGeom prst="rect">
              <a:avLst/>
            </a:prstGeom>
            <a:solidFill>
              <a:schemeClr val="bg1">
                <a:lumMod val="85000"/>
              </a:schemeClr>
            </a:solidFill>
            <a:ln w="9525">
              <a:solidFill>
                <a:srgbClr val="95A5A6">
                  <a:lumMod val="20000"/>
                  <a:lumOff val="80000"/>
                </a:srgbClr>
              </a:solidFill>
              <a:miter lim="800000"/>
              <a:headEnd/>
              <a:tailEnd/>
            </a:ln>
          </p:spPr>
          <p:txBody>
            <a:bodyPr vert="horz" wrap="square" lIns="68579" tIns="34289" rIns="68579" bIns="34289" numCol="1" anchor="t" anchorCtr="0" compatLnSpc="1">
              <a:prstTxWarp prst="textNoShape">
                <a:avLst/>
              </a:prstTxWarp>
            </a:bodyPr>
            <a:lstStyle/>
            <a:p>
              <a:pPr defTabSz="685749">
                <a:defRPr/>
              </a:pPr>
              <a:endParaRPr lang="en-US" sz="1800">
                <a:solidFill>
                  <a:srgbClr val="95A5A6"/>
                </a:solidFill>
                <a:sym typeface="Arial"/>
              </a:endParaRPr>
            </a:p>
          </p:txBody>
        </p:sp>
        <p:pic>
          <p:nvPicPr>
            <p:cNvPr id="36" name="Picture 3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355451" y="623735"/>
              <a:ext cx="1445380" cy="963586"/>
            </a:xfrm>
            <a:prstGeom prst="rect">
              <a:avLst/>
            </a:prstGeom>
          </p:spPr>
        </p:pic>
        <p:grpSp>
          <p:nvGrpSpPr>
            <p:cNvPr id="37" name="Group 36">
              <a:extLst>
                <a:ext uri="{FF2B5EF4-FFF2-40B4-BE49-F238E27FC236}">
                  <a16:creationId xmlns:a16="http://schemas.microsoft.com/office/drawing/2014/main" xmlns="" id="{D8F83B54-FBCF-469C-9B76-28CCDD75853E}"/>
                </a:ext>
              </a:extLst>
            </p:cNvPr>
            <p:cNvGrpSpPr/>
            <p:nvPr/>
          </p:nvGrpSpPr>
          <p:grpSpPr>
            <a:xfrm>
              <a:off x="1952677" y="306709"/>
              <a:ext cx="288661" cy="729874"/>
              <a:chOff x="7627645" y="2872924"/>
              <a:chExt cx="384881" cy="973165"/>
            </a:xfrm>
          </p:grpSpPr>
          <p:sp>
            <p:nvSpPr>
              <p:cNvPr id="38" name="Freeform: Shape 113">
                <a:extLst>
                  <a:ext uri="{FF2B5EF4-FFF2-40B4-BE49-F238E27FC236}">
                    <a16:creationId xmlns:a16="http://schemas.microsoft.com/office/drawing/2014/main" xmlns="" id="{C62D1A42-3845-4BB6-9872-31A10D4C9A3F}"/>
                  </a:ext>
                </a:extLst>
              </p:cNvPr>
              <p:cNvSpPr>
                <a:spLocks/>
              </p:cNvSpPr>
              <p:nvPr/>
            </p:nvSpPr>
            <p:spPr bwMode="auto">
              <a:xfrm>
                <a:off x="7711823" y="3381265"/>
                <a:ext cx="300703" cy="464824"/>
              </a:xfrm>
              <a:custGeom>
                <a:avLst/>
                <a:gdLst>
                  <a:gd name="connsiteX0" fmla="*/ 29 w 300703"/>
                  <a:gd name="connsiteY0" fmla="*/ 0 h 464824"/>
                  <a:gd name="connsiteX1" fmla="*/ 38050 w 300703"/>
                  <a:gd name="connsiteY1" fmla="*/ 0 h 464824"/>
                  <a:gd name="connsiteX2" fmla="*/ 89469 w 300703"/>
                  <a:gd name="connsiteY2" fmla="*/ 113672 h 464824"/>
                  <a:gd name="connsiteX3" fmla="*/ 238070 w 300703"/>
                  <a:gd name="connsiteY3" fmla="*/ 159321 h 464824"/>
                  <a:gd name="connsiteX4" fmla="*/ 215960 w 300703"/>
                  <a:gd name="connsiteY4" fmla="*/ 268057 h 464824"/>
                  <a:gd name="connsiteX5" fmla="*/ 223159 w 300703"/>
                  <a:gd name="connsiteY5" fmla="*/ 283958 h 464824"/>
                  <a:gd name="connsiteX6" fmla="*/ 294117 w 300703"/>
                  <a:gd name="connsiteY6" fmla="*/ 330119 h 464824"/>
                  <a:gd name="connsiteX7" fmla="*/ 232928 w 300703"/>
                  <a:gd name="connsiteY7" fmla="*/ 453218 h 464824"/>
                  <a:gd name="connsiteX8" fmla="*/ 99753 w 300703"/>
                  <a:gd name="connsiteY8" fmla="*/ 418340 h 464824"/>
                  <a:gd name="connsiteX9" fmla="*/ 111579 w 300703"/>
                  <a:gd name="connsiteY9" fmla="*/ 334736 h 464824"/>
                  <a:gd name="connsiteX10" fmla="*/ 104381 w 300703"/>
                  <a:gd name="connsiteY10" fmla="*/ 318835 h 464824"/>
                  <a:gd name="connsiteX11" fmla="*/ 7713 w 300703"/>
                  <a:gd name="connsiteY11" fmla="*/ 263441 h 464824"/>
                  <a:gd name="connsiteX12" fmla="*/ 58104 w 300703"/>
                  <a:gd name="connsiteY12" fmla="*/ 129572 h 464824"/>
                  <a:gd name="connsiteX13" fmla="*/ 0 w 300703"/>
                  <a:gd name="connsiteY13" fmla="*/ 2371 h 46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703" h="464824">
                    <a:moveTo>
                      <a:pt x="29" y="0"/>
                    </a:moveTo>
                    <a:lnTo>
                      <a:pt x="38050" y="0"/>
                    </a:lnTo>
                    <a:lnTo>
                      <a:pt x="89469" y="113672"/>
                    </a:lnTo>
                    <a:cubicBezTo>
                      <a:pt x="150658" y="90591"/>
                      <a:pt x="215446" y="110082"/>
                      <a:pt x="238070" y="159321"/>
                    </a:cubicBezTo>
                    <a:cubicBezTo>
                      <a:pt x="254010" y="194199"/>
                      <a:pt x="244240" y="236257"/>
                      <a:pt x="215960" y="268057"/>
                    </a:cubicBezTo>
                    <a:lnTo>
                      <a:pt x="223159" y="283958"/>
                    </a:lnTo>
                    <a:cubicBezTo>
                      <a:pt x="255038" y="287035"/>
                      <a:pt x="281776" y="303448"/>
                      <a:pt x="294117" y="330119"/>
                    </a:cubicBezTo>
                    <a:cubicBezTo>
                      <a:pt x="314170" y="373717"/>
                      <a:pt x="286918" y="429111"/>
                      <a:pt x="232928" y="453218"/>
                    </a:cubicBezTo>
                    <a:cubicBezTo>
                      <a:pt x="179452" y="477837"/>
                      <a:pt x="119806" y="461937"/>
                      <a:pt x="99753" y="418340"/>
                    </a:cubicBezTo>
                    <a:cubicBezTo>
                      <a:pt x="87927" y="391156"/>
                      <a:pt x="93068" y="360381"/>
                      <a:pt x="111579" y="334736"/>
                    </a:cubicBezTo>
                    <a:lnTo>
                      <a:pt x="104381" y="318835"/>
                    </a:lnTo>
                    <a:cubicBezTo>
                      <a:pt x="61703" y="318835"/>
                      <a:pt x="23653" y="298832"/>
                      <a:pt x="7713" y="263441"/>
                    </a:cubicBezTo>
                    <a:cubicBezTo>
                      <a:pt x="-12855" y="217792"/>
                      <a:pt x="9255" y="161885"/>
                      <a:pt x="58104" y="129572"/>
                    </a:cubicBezTo>
                    <a:lnTo>
                      <a:pt x="0" y="2371"/>
                    </a:lnTo>
                    <a:close/>
                  </a:path>
                </a:pathLst>
              </a:custGeom>
              <a:solidFill>
                <a:srgbClr val="000000">
                  <a:alpha val="42000"/>
                </a:srgbClr>
              </a:solidFill>
              <a:ln>
                <a:noFill/>
              </a:ln>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sym typeface="Arial"/>
                </a:endParaRPr>
              </a:p>
            </p:txBody>
          </p:sp>
          <p:sp>
            <p:nvSpPr>
              <p:cNvPr id="39" name="Freeform: Shape 114">
                <a:extLst>
                  <a:ext uri="{FF2B5EF4-FFF2-40B4-BE49-F238E27FC236}">
                    <a16:creationId xmlns:a16="http://schemas.microsoft.com/office/drawing/2014/main" xmlns="" id="{8DE222EC-B62F-487D-AC2F-7262BB932EF8}"/>
                  </a:ext>
                </a:extLst>
              </p:cNvPr>
              <p:cNvSpPr>
                <a:spLocks/>
              </p:cNvSpPr>
              <p:nvPr/>
            </p:nvSpPr>
            <p:spPr bwMode="auto">
              <a:xfrm>
                <a:off x="7712183" y="3150737"/>
                <a:ext cx="55163" cy="227357"/>
              </a:xfrm>
              <a:custGeom>
                <a:avLst/>
                <a:gdLst>
                  <a:gd name="connsiteX0" fmla="*/ 20179 w 55163"/>
                  <a:gd name="connsiteY0" fmla="*/ 0 h 227357"/>
                  <a:gd name="connsiteX1" fmla="*/ 55163 w 55163"/>
                  <a:gd name="connsiteY1" fmla="*/ 3085 h 227357"/>
                  <a:gd name="connsiteX2" fmla="*/ 35756 w 55163"/>
                  <a:gd name="connsiteY2" fmla="*/ 227357 h 227357"/>
                  <a:gd name="connsiteX3" fmla="*/ 0 w 55163"/>
                  <a:gd name="connsiteY3" fmla="*/ 227357 h 227357"/>
                </a:gdLst>
                <a:ahLst/>
                <a:cxnLst>
                  <a:cxn ang="0">
                    <a:pos x="connsiteX0" y="connsiteY0"/>
                  </a:cxn>
                  <a:cxn ang="0">
                    <a:pos x="connsiteX1" y="connsiteY1"/>
                  </a:cxn>
                  <a:cxn ang="0">
                    <a:pos x="connsiteX2" y="connsiteY2"/>
                  </a:cxn>
                  <a:cxn ang="0">
                    <a:pos x="connsiteX3" y="connsiteY3"/>
                  </a:cxn>
                </a:cxnLst>
                <a:rect l="l" t="t" r="r" b="b"/>
                <a:pathLst>
                  <a:path w="55163" h="227357">
                    <a:moveTo>
                      <a:pt x="20179" y="0"/>
                    </a:moveTo>
                    <a:lnTo>
                      <a:pt x="55163" y="3085"/>
                    </a:lnTo>
                    <a:lnTo>
                      <a:pt x="35756" y="227357"/>
                    </a:lnTo>
                    <a:lnTo>
                      <a:pt x="0" y="22735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sym typeface="Arial"/>
                </a:endParaRPr>
              </a:p>
            </p:txBody>
          </p:sp>
          <p:sp>
            <p:nvSpPr>
              <p:cNvPr id="40" name="Freeform: Shape 115">
                <a:extLst>
                  <a:ext uri="{FF2B5EF4-FFF2-40B4-BE49-F238E27FC236}">
                    <a16:creationId xmlns:a16="http://schemas.microsoft.com/office/drawing/2014/main" xmlns="" id="{009AE9E5-29F1-44BF-9B64-0F811785B5B1}"/>
                  </a:ext>
                </a:extLst>
              </p:cNvPr>
              <p:cNvSpPr>
                <a:spLocks/>
              </p:cNvSpPr>
              <p:nvPr/>
            </p:nvSpPr>
            <p:spPr bwMode="auto">
              <a:xfrm>
                <a:off x="7721646" y="3152325"/>
                <a:ext cx="26650" cy="225769"/>
              </a:xfrm>
              <a:custGeom>
                <a:avLst/>
                <a:gdLst>
                  <a:gd name="connsiteX0" fmla="*/ 19521 w 26650"/>
                  <a:gd name="connsiteY0" fmla="*/ 0 h 225769"/>
                  <a:gd name="connsiteX1" fmla="*/ 26650 w 26650"/>
                  <a:gd name="connsiteY1" fmla="*/ 511 h 225769"/>
                  <a:gd name="connsiteX2" fmla="*/ 7173 w 26650"/>
                  <a:gd name="connsiteY2" fmla="*/ 225769 h 225769"/>
                  <a:gd name="connsiteX3" fmla="*/ 0 w 26650"/>
                  <a:gd name="connsiteY3" fmla="*/ 225769 h 225769"/>
                </a:gdLst>
                <a:ahLst/>
                <a:cxnLst>
                  <a:cxn ang="0">
                    <a:pos x="connsiteX0" y="connsiteY0"/>
                  </a:cxn>
                  <a:cxn ang="0">
                    <a:pos x="connsiteX1" y="connsiteY1"/>
                  </a:cxn>
                  <a:cxn ang="0">
                    <a:pos x="connsiteX2" y="connsiteY2"/>
                  </a:cxn>
                  <a:cxn ang="0">
                    <a:pos x="connsiteX3" y="connsiteY3"/>
                  </a:cxn>
                </a:cxnLst>
                <a:rect l="l" t="t" r="r" b="b"/>
                <a:pathLst>
                  <a:path w="26650" h="225769">
                    <a:moveTo>
                      <a:pt x="19521" y="0"/>
                    </a:moveTo>
                    <a:lnTo>
                      <a:pt x="26650" y="511"/>
                    </a:lnTo>
                    <a:lnTo>
                      <a:pt x="7173" y="225769"/>
                    </a:lnTo>
                    <a:lnTo>
                      <a:pt x="0" y="225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685749">
                  <a:defRPr/>
                </a:pPr>
                <a:endParaRPr lang="en-US" sz="1800">
                  <a:solidFill>
                    <a:srgbClr val="95A5A6"/>
                  </a:solidFill>
                  <a:sym typeface="Arial"/>
                </a:endParaRPr>
              </a:p>
            </p:txBody>
          </p:sp>
          <p:sp>
            <p:nvSpPr>
              <p:cNvPr id="41" name="Freeform 194">
                <a:extLst>
                  <a:ext uri="{FF2B5EF4-FFF2-40B4-BE49-F238E27FC236}">
                    <a16:creationId xmlns:a16="http://schemas.microsoft.com/office/drawing/2014/main" xmlns="" id="{E4C3ECFC-9E1C-4E6B-976A-01A8A20F5972}"/>
                  </a:ext>
                </a:extLst>
              </p:cNvPr>
              <p:cNvSpPr>
                <a:spLocks/>
              </p:cNvSpPr>
              <p:nvPr/>
            </p:nvSpPr>
            <p:spPr bwMode="auto">
              <a:xfrm>
                <a:off x="7627645" y="3034849"/>
                <a:ext cx="260350" cy="217488"/>
              </a:xfrm>
              <a:custGeom>
                <a:avLst/>
                <a:gdLst>
                  <a:gd name="T0" fmla="*/ 272 w 509"/>
                  <a:gd name="T1" fmla="*/ 12 h 424"/>
                  <a:gd name="T2" fmla="*/ 500 w 509"/>
                  <a:gd name="T3" fmla="*/ 234 h 424"/>
                  <a:gd name="T4" fmla="*/ 237 w 509"/>
                  <a:gd name="T5" fmla="*/ 412 h 424"/>
                  <a:gd name="T6" fmla="*/ 10 w 509"/>
                  <a:gd name="T7" fmla="*/ 191 h 424"/>
                  <a:gd name="T8" fmla="*/ 272 w 509"/>
                  <a:gd name="T9" fmla="*/ 12 h 424"/>
                </a:gdLst>
                <a:ahLst/>
                <a:cxnLst>
                  <a:cxn ang="0">
                    <a:pos x="T0" y="T1"/>
                  </a:cxn>
                  <a:cxn ang="0">
                    <a:pos x="T2" y="T3"/>
                  </a:cxn>
                  <a:cxn ang="0">
                    <a:pos x="T4" y="T5"/>
                  </a:cxn>
                  <a:cxn ang="0">
                    <a:pos x="T6" y="T7"/>
                  </a:cxn>
                  <a:cxn ang="0">
                    <a:pos x="T8" y="T9"/>
                  </a:cxn>
                </a:cxnLst>
                <a:rect l="0" t="0" r="r" b="b"/>
                <a:pathLst>
                  <a:path w="509" h="424">
                    <a:moveTo>
                      <a:pt x="272" y="12"/>
                    </a:moveTo>
                    <a:cubicBezTo>
                      <a:pt x="407" y="24"/>
                      <a:pt x="509" y="123"/>
                      <a:pt x="500" y="234"/>
                    </a:cubicBezTo>
                    <a:cubicBezTo>
                      <a:pt x="490" y="344"/>
                      <a:pt x="372" y="424"/>
                      <a:pt x="237" y="412"/>
                    </a:cubicBezTo>
                    <a:cubicBezTo>
                      <a:pt x="102" y="400"/>
                      <a:pt x="0" y="301"/>
                      <a:pt x="10" y="191"/>
                    </a:cubicBezTo>
                    <a:cubicBezTo>
                      <a:pt x="20" y="80"/>
                      <a:pt x="137" y="0"/>
                      <a:pt x="272"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42" name="Freeform 195">
                <a:extLst>
                  <a:ext uri="{FF2B5EF4-FFF2-40B4-BE49-F238E27FC236}">
                    <a16:creationId xmlns:a16="http://schemas.microsoft.com/office/drawing/2014/main" xmlns="" id="{F53C79C5-62EE-42F4-B9FF-B1CD1570922F}"/>
                  </a:ext>
                </a:extLst>
              </p:cNvPr>
              <p:cNvSpPr>
                <a:spLocks/>
              </p:cNvSpPr>
              <p:nvPr/>
            </p:nvSpPr>
            <p:spPr bwMode="auto">
              <a:xfrm>
                <a:off x="7637170" y="3038024"/>
                <a:ext cx="242888" cy="200025"/>
              </a:xfrm>
              <a:custGeom>
                <a:avLst/>
                <a:gdLst>
                  <a:gd name="T0" fmla="*/ 252 w 471"/>
                  <a:gd name="T1" fmla="*/ 11 h 392"/>
                  <a:gd name="T2" fmla="*/ 462 w 471"/>
                  <a:gd name="T3" fmla="*/ 216 h 392"/>
                  <a:gd name="T4" fmla="*/ 219 w 471"/>
                  <a:gd name="T5" fmla="*/ 381 h 392"/>
                  <a:gd name="T6" fmla="*/ 9 w 471"/>
                  <a:gd name="T7" fmla="*/ 176 h 392"/>
                  <a:gd name="T8" fmla="*/ 252 w 471"/>
                  <a:gd name="T9" fmla="*/ 11 h 392"/>
                </a:gdLst>
                <a:ahLst/>
                <a:cxnLst>
                  <a:cxn ang="0">
                    <a:pos x="T0" y="T1"/>
                  </a:cxn>
                  <a:cxn ang="0">
                    <a:pos x="T2" y="T3"/>
                  </a:cxn>
                  <a:cxn ang="0">
                    <a:pos x="T4" y="T5"/>
                  </a:cxn>
                  <a:cxn ang="0">
                    <a:pos x="T6" y="T7"/>
                  </a:cxn>
                  <a:cxn ang="0">
                    <a:pos x="T8" y="T9"/>
                  </a:cxn>
                </a:cxnLst>
                <a:rect l="0" t="0" r="r" b="b"/>
                <a:pathLst>
                  <a:path w="471" h="392">
                    <a:moveTo>
                      <a:pt x="252" y="11"/>
                    </a:moveTo>
                    <a:cubicBezTo>
                      <a:pt x="377" y="22"/>
                      <a:pt x="471" y="114"/>
                      <a:pt x="462" y="216"/>
                    </a:cubicBezTo>
                    <a:cubicBezTo>
                      <a:pt x="453" y="318"/>
                      <a:pt x="345" y="392"/>
                      <a:pt x="219" y="381"/>
                    </a:cubicBezTo>
                    <a:cubicBezTo>
                      <a:pt x="94" y="370"/>
                      <a:pt x="0" y="279"/>
                      <a:pt x="9" y="176"/>
                    </a:cubicBezTo>
                    <a:cubicBezTo>
                      <a:pt x="18" y="74"/>
                      <a:pt x="127" y="0"/>
                      <a:pt x="252" y="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43" name="Freeform 196">
                <a:extLst>
                  <a:ext uri="{FF2B5EF4-FFF2-40B4-BE49-F238E27FC236}">
                    <a16:creationId xmlns:a16="http://schemas.microsoft.com/office/drawing/2014/main" xmlns="" id="{9A378B85-E216-4D5D-8335-93AC31015EB1}"/>
                  </a:ext>
                </a:extLst>
              </p:cNvPr>
              <p:cNvSpPr>
                <a:spLocks/>
              </p:cNvSpPr>
              <p:nvPr/>
            </p:nvSpPr>
            <p:spPr bwMode="auto">
              <a:xfrm>
                <a:off x="7697495" y="3009449"/>
                <a:ext cx="133350" cy="163513"/>
              </a:xfrm>
              <a:custGeom>
                <a:avLst/>
                <a:gdLst>
                  <a:gd name="T0" fmla="*/ 23 w 260"/>
                  <a:gd name="T1" fmla="*/ 0 h 318"/>
                  <a:gd name="T2" fmla="*/ 260 w 260"/>
                  <a:gd name="T3" fmla="*/ 21 h 318"/>
                  <a:gd name="T4" fmla="*/ 243 w 260"/>
                  <a:gd name="T5" fmla="*/ 225 h 318"/>
                  <a:gd name="T6" fmla="*/ 115 w 260"/>
                  <a:gd name="T7" fmla="*/ 312 h 318"/>
                  <a:gd name="T8" fmla="*/ 5 w 260"/>
                  <a:gd name="T9" fmla="*/ 204 h 318"/>
                  <a:gd name="T10" fmla="*/ 23 w 260"/>
                  <a:gd name="T11" fmla="*/ 0 h 318"/>
                </a:gdLst>
                <a:ahLst/>
                <a:cxnLst>
                  <a:cxn ang="0">
                    <a:pos x="T0" y="T1"/>
                  </a:cxn>
                  <a:cxn ang="0">
                    <a:pos x="T2" y="T3"/>
                  </a:cxn>
                  <a:cxn ang="0">
                    <a:pos x="T4" y="T5"/>
                  </a:cxn>
                  <a:cxn ang="0">
                    <a:pos x="T6" y="T7"/>
                  </a:cxn>
                  <a:cxn ang="0">
                    <a:pos x="T8" y="T9"/>
                  </a:cxn>
                  <a:cxn ang="0">
                    <a:pos x="T10" y="T11"/>
                  </a:cxn>
                </a:cxnLst>
                <a:rect l="0" t="0" r="r" b="b"/>
                <a:pathLst>
                  <a:path w="260" h="318">
                    <a:moveTo>
                      <a:pt x="23" y="0"/>
                    </a:moveTo>
                    <a:lnTo>
                      <a:pt x="260" y="21"/>
                    </a:lnTo>
                    <a:lnTo>
                      <a:pt x="243" y="225"/>
                    </a:lnTo>
                    <a:cubicBezTo>
                      <a:pt x="238" y="279"/>
                      <a:pt x="181" y="318"/>
                      <a:pt x="115" y="312"/>
                    </a:cubicBezTo>
                    <a:cubicBezTo>
                      <a:pt x="50" y="306"/>
                      <a:pt x="0" y="258"/>
                      <a:pt x="5" y="204"/>
                    </a:cubicBezTo>
                    <a:lnTo>
                      <a:pt x="23" y="0"/>
                    </a:ln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44" name="Freeform 197">
                <a:extLst>
                  <a:ext uri="{FF2B5EF4-FFF2-40B4-BE49-F238E27FC236}">
                    <a16:creationId xmlns:a16="http://schemas.microsoft.com/office/drawing/2014/main" xmlns="" id="{8E6E24E7-E831-4AFC-803C-28245D2E22F5}"/>
                  </a:ext>
                </a:extLst>
              </p:cNvPr>
              <p:cNvSpPr>
                <a:spLocks/>
              </p:cNvSpPr>
              <p:nvPr/>
            </p:nvSpPr>
            <p:spPr bwMode="auto">
              <a:xfrm>
                <a:off x="7705433" y="3020561"/>
                <a:ext cx="115888" cy="142875"/>
              </a:xfrm>
              <a:custGeom>
                <a:avLst/>
                <a:gdLst>
                  <a:gd name="T0" fmla="*/ 20 w 228"/>
                  <a:gd name="T1" fmla="*/ 0 h 278"/>
                  <a:gd name="T2" fmla="*/ 228 w 228"/>
                  <a:gd name="T3" fmla="*/ 18 h 278"/>
                  <a:gd name="T4" fmla="*/ 212 w 228"/>
                  <a:gd name="T5" fmla="*/ 197 h 278"/>
                  <a:gd name="T6" fmla="*/ 101 w 228"/>
                  <a:gd name="T7" fmla="*/ 273 h 278"/>
                  <a:gd name="T8" fmla="*/ 4 w 228"/>
                  <a:gd name="T9" fmla="*/ 179 h 278"/>
                  <a:gd name="T10" fmla="*/ 20 w 228"/>
                  <a:gd name="T11" fmla="*/ 0 h 278"/>
                </a:gdLst>
                <a:ahLst/>
                <a:cxnLst>
                  <a:cxn ang="0">
                    <a:pos x="T0" y="T1"/>
                  </a:cxn>
                  <a:cxn ang="0">
                    <a:pos x="T2" y="T3"/>
                  </a:cxn>
                  <a:cxn ang="0">
                    <a:pos x="T4" y="T5"/>
                  </a:cxn>
                  <a:cxn ang="0">
                    <a:pos x="T6" y="T7"/>
                  </a:cxn>
                  <a:cxn ang="0">
                    <a:pos x="T8" y="T9"/>
                  </a:cxn>
                  <a:cxn ang="0">
                    <a:pos x="T10" y="T11"/>
                  </a:cxn>
                </a:cxnLst>
                <a:rect l="0" t="0" r="r" b="b"/>
                <a:pathLst>
                  <a:path w="228" h="278">
                    <a:moveTo>
                      <a:pt x="20" y="0"/>
                    </a:moveTo>
                    <a:lnTo>
                      <a:pt x="228" y="18"/>
                    </a:lnTo>
                    <a:lnTo>
                      <a:pt x="212" y="197"/>
                    </a:lnTo>
                    <a:cubicBezTo>
                      <a:pt x="208" y="244"/>
                      <a:pt x="158" y="278"/>
                      <a:pt x="101" y="273"/>
                    </a:cubicBezTo>
                    <a:cubicBezTo>
                      <a:pt x="43" y="268"/>
                      <a:pt x="0" y="226"/>
                      <a:pt x="4" y="179"/>
                    </a:cubicBezTo>
                    <a:lnTo>
                      <a:pt x="2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45" name="Freeform 198">
                <a:extLst>
                  <a:ext uri="{FF2B5EF4-FFF2-40B4-BE49-F238E27FC236}">
                    <a16:creationId xmlns:a16="http://schemas.microsoft.com/office/drawing/2014/main" xmlns="" id="{66C58B07-6373-4101-9C82-20716F3F92FB}"/>
                  </a:ext>
                </a:extLst>
              </p:cNvPr>
              <p:cNvSpPr>
                <a:spLocks/>
              </p:cNvSpPr>
              <p:nvPr/>
            </p:nvSpPr>
            <p:spPr bwMode="auto">
              <a:xfrm>
                <a:off x="7705433" y="3020561"/>
                <a:ext cx="47625" cy="136525"/>
              </a:xfrm>
              <a:custGeom>
                <a:avLst/>
                <a:gdLst>
                  <a:gd name="T0" fmla="*/ 19 w 94"/>
                  <a:gd name="T1" fmla="*/ 0 h 267"/>
                  <a:gd name="T2" fmla="*/ 94 w 94"/>
                  <a:gd name="T3" fmla="*/ 7 h 267"/>
                  <a:gd name="T4" fmla="*/ 71 w 94"/>
                  <a:gd name="T5" fmla="*/ 267 h 267"/>
                  <a:gd name="T6" fmla="*/ 3 w 94"/>
                  <a:gd name="T7" fmla="*/ 179 h 267"/>
                  <a:gd name="T8" fmla="*/ 19 w 94"/>
                  <a:gd name="T9" fmla="*/ 0 h 267"/>
                </a:gdLst>
                <a:ahLst/>
                <a:cxnLst>
                  <a:cxn ang="0">
                    <a:pos x="T0" y="T1"/>
                  </a:cxn>
                  <a:cxn ang="0">
                    <a:pos x="T2" y="T3"/>
                  </a:cxn>
                  <a:cxn ang="0">
                    <a:pos x="T4" y="T5"/>
                  </a:cxn>
                  <a:cxn ang="0">
                    <a:pos x="T6" y="T7"/>
                  </a:cxn>
                  <a:cxn ang="0">
                    <a:pos x="T8" y="T9"/>
                  </a:cxn>
                </a:cxnLst>
                <a:rect l="0" t="0" r="r" b="b"/>
                <a:pathLst>
                  <a:path w="94" h="267">
                    <a:moveTo>
                      <a:pt x="19" y="0"/>
                    </a:moveTo>
                    <a:lnTo>
                      <a:pt x="94" y="7"/>
                    </a:lnTo>
                    <a:lnTo>
                      <a:pt x="71" y="267"/>
                    </a:lnTo>
                    <a:cubicBezTo>
                      <a:pt x="29" y="253"/>
                      <a:pt x="0" y="218"/>
                      <a:pt x="3" y="179"/>
                    </a:cubicBezTo>
                    <a:lnTo>
                      <a:pt x="19" y="0"/>
                    </a:lnTo>
                    <a:close/>
                  </a:path>
                </a:pathLst>
              </a:custGeom>
              <a:solidFill>
                <a:srgbClr val="FFBF35">
                  <a:lumMod val="60000"/>
                  <a:lumOff val="40000"/>
                  <a:alpha val="34000"/>
                </a:srgb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46" name="Freeform 199">
                <a:extLst>
                  <a:ext uri="{FF2B5EF4-FFF2-40B4-BE49-F238E27FC236}">
                    <a16:creationId xmlns:a16="http://schemas.microsoft.com/office/drawing/2014/main" xmlns="" id="{77ED6D08-0F75-428F-9BD7-40B52AA5C78C}"/>
                  </a:ext>
                </a:extLst>
              </p:cNvPr>
              <p:cNvSpPr>
                <a:spLocks/>
              </p:cNvSpPr>
              <p:nvPr/>
            </p:nvSpPr>
            <p:spPr bwMode="auto">
              <a:xfrm>
                <a:off x="7645108" y="3068186"/>
                <a:ext cx="115888" cy="153988"/>
              </a:xfrm>
              <a:custGeom>
                <a:avLst/>
                <a:gdLst>
                  <a:gd name="T0" fmla="*/ 168 w 228"/>
                  <a:gd name="T1" fmla="*/ 298 h 301"/>
                  <a:gd name="T2" fmla="*/ 6 w 228"/>
                  <a:gd name="T3" fmla="*/ 124 h 301"/>
                  <a:gd name="T4" fmla="*/ 89 w 228"/>
                  <a:gd name="T5" fmla="*/ 0 h 301"/>
                  <a:gd name="T6" fmla="*/ 80 w 228"/>
                  <a:gd name="T7" fmla="*/ 107 h 301"/>
                  <a:gd name="T8" fmla="*/ 192 w 228"/>
                  <a:gd name="T9" fmla="*/ 221 h 301"/>
                  <a:gd name="T10" fmla="*/ 220 w 228"/>
                  <a:gd name="T11" fmla="*/ 272 h 301"/>
                  <a:gd name="T12" fmla="*/ 168 w 228"/>
                  <a:gd name="T13" fmla="*/ 298 h 301"/>
                </a:gdLst>
                <a:ahLst/>
                <a:cxnLst>
                  <a:cxn ang="0">
                    <a:pos x="T0" y="T1"/>
                  </a:cxn>
                  <a:cxn ang="0">
                    <a:pos x="T2" y="T3"/>
                  </a:cxn>
                  <a:cxn ang="0">
                    <a:pos x="T4" y="T5"/>
                  </a:cxn>
                  <a:cxn ang="0">
                    <a:pos x="T6" y="T7"/>
                  </a:cxn>
                  <a:cxn ang="0">
                    <a:pos x="T8" y="T9"/>
                  </a:cxn>
                  <a:cxn ang="0">
                    <a:pos x="T10" y="T11"/>
                  </a:cxn>
                  <a:cxn ang="0">
                    <a:pos x="T12" y="T13"/>
                  </a:cxn>
                </a:cxnLst>
                <a:rect l="0" t="0" r="r" b="b"/>
                <a:pathLst>
                  <a:path w="228" h="301">
                    <a:moveTo>
                      <a:pt x="168" y="298"/>
                    </a:moveTo>
                    <a:cubicBezTo>
                      <a:pt x="70" y="281"/>
                      <a:pt x="0" y="194"/>
                      <a:pt x="6" y="124"/>
                    </a:cubicBezTo>
                    <a:cubicBezTo>
                      <a:pt x="12" y="54"/>
                      <a:pt x="46" y="24"/>
                      <a:pt x="89" y="0"/>
                    </a:cubicBezTo>
                    <a:cubicBezTo>
                      <a:pt x="103" y="45"/>
                      <a:pt x="84" y="62"/>
                      <a:pt x="80" y="107"/>
                    </a:cubicBezTo>
                    <a:cubicBezTo>
                      <a:pt x="76" y="159"/>
                      <a:pt x="129" y="215"/>
                      <a:pt x="192" y="221"/>
                    </a:cubicBezTo>
                    <a:cubicBezTo>
                      <a:pt x="216" y="224"/>
                      <a:pt x="228" y="246"/>
                      <a:pt x="220" y="272"/>
                    </a:cubicBezTo>
                    <a:cubicBezTo>
                      <a:pt x="213" y="299"/>
                      <a:pt x="197" y="301"/>
                      <a:pt x="168" y="298"/>
                    </a:cubicBezTo>
                    <a:close/>
                  </a:path>
                </a:pathLst>
              </a:custGeom>
              <a:solidFill>
                <a:schemeClr val="tx1">
                  <a:alpha val="34000"/>
                </a:scheme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47" name="Freeform 200">
                <a:extLst>
                  <a:ext uri="{FF2B5EF4-FFF2-40B4-BE49-F238E27FC236}">
                    <a16:creationId xmlns:a16="http://schemas.microsoft.com/office/drawing/2014/main" xmlns="" id="{EC3B339F-2DE4-4269-B15E-5664779A5B0A}"/>
                  </a:ext>
                </a:extLst>
              </p:cNvPr>
              <p:cNvSpPr>
                <a:spLocks/>
              </p:cNvSpPr>
              <p:nvPr/>
            </p:nvSpPr>
            <p:spPr bwMode="auto">
              <a:xfrm>
                <a:off x="7664158" y="2872924"/>
                <a:ext cx="220663" cy="184150"/>
              </a:xfrm>
              <a:custGeom>
                <a:avLst/>
                <a:gdLst>
                  <a:gd name="T0" fmla="*/ 230 w 430"/>
                  <a:gd name="T1" fmla="*/ 10 h 359"/>
                  <a:gd name="T2" fmla="*/ 422 w 430"/>
                  <a:gd name="T3" fmla="*/ 198 h 359"/>
                  <a:gd name="T4" fmla="*/ 200 w 430"/>
                  <a:gd name="T5" fmla="*/ 349 h 359"/>
                  <a:gd name="T6" fmla="*/ 8 w 430"/>
                  <a:gd name="T7" fmla="*/ 161 h 359"/>
                  <a:gd name="T8" fmla="*/ 230 w 430"/>
                  <a:gd name="T9" fmla="*/ 10 h 359"/>
                </a:gdLst>
                <a:ahLst/>
                <a:cxnLst>
                  <a:cxn ang="0">
                    <a:pos x="T0" y="T1"/>
                  </a:cxn>
                  <a:cxn ang="0">
                    <a:pos x="T2" y="T3"/>
                  </a:cxn>
                  <a:cxn ang="0">
                    <a:pos x="T4" y="T5"/>
                  </a:cxn>
                  <a:cxn ang="0">
                    <a:pos x="T6" y="T7"/>
                  </a:cxn>
                  <a:cxn ang="0">
                    <a:pos x="T8" y="T9"/>
                  </a:cxn>
                </a:cxnLst>
                <a:rect l="0" t="0" r="r" b="b"/>
                <a:pathLst>
                  <a:path w="430" h="359">
                    <a:moveTo>
                      <a:pt x="230" y="10"/>
                    </a:moveTo>
                    <a:cubicBezTo>
                      <a:pt x="344" y="20"/>
                      <a:pt x="430" y="104"/>
                      <a:pt x="422" y="198"/>
                    </a:cubicBezTo>
                    <a:cubicBezTo>
                      <a:pt x="414" y="291"/>
                      <a:pt x="314" y="359"/>
                      <a:pt x="200" y="349"/>
                    </a:cubicBezTo>
                    <a:cubicBezTo>
                      <a:pt x="86" y="339"/>
                      <a:pt x="0" y="255"/>
                      <a:pt x="8" y="161"/>
                    </a:cubicBezTo>
                    <a:cubicBezTo>
                      <a:pt x="17" y="68"/>
                      <a:pt x="116" y="0"/>
                      <a:pt x="230" y="10"/>
                    </a:cubicBez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48" name="Freeform 202">
                <a:extLst>
                  <a:ext uri="{FF2B5EF4-FFF2-40B4-BE49-F238E27FC236}">
                    <a16:creationId xmlns:a16="http://schemas.microsoft.com/office/drawing/2014/main" xmlns="" id="{3E0B02FA-DCAF-4D4C-9CCB-E2DD0DF93FC9}"/>
                  </a:ext>
                </a:extLst>
              </p:cNvPr>
              <p:cNvSpPr>
                <a:spLocks/>
              </p:cNvSpPr>
              <p:nvPr/>
            </p:nvSpPr>
            <p:spPr bwMode="auto">
              <a:xfrm>
                <a:off x="7699083" y="2890386"/>
                <a:ext cx="101600" cy="84138"/>
              </a:xfrm>
              <a:custGeom>
                <a:avLst/>
                <a:gdLst>
                  <a:gd name="T0" fmla="*/ 106 w 198"/>
                  <a:gd name="T1" fmla="*/ 5 h 166"/>
                  <a:gd name="T2" fmla="*/ 194 w 198"/>
                  <a:gd name="T3" fmla="*/ 91 h 166"/>
                  <a:gd name="T4" fmla="*/ 92 w 198"/>
                  <a:gd name="T5" fmla="*/ 161 h 166"/>
                  <a:gd name="T6" fmla="*/ 3 w 198"/>
                  <a:gd name="T7" fmla="*/ 75 h 166"/>
                  <a:gd name="T8" fmla="*/ 106 w 198"/>
                  <a:gd name="T9" fmla="*/ 5 h 166"/>
                </a:gdLst>
                <a:ahLst/>
                <a:cxnLst>
                  <a:cxn ang="0">
                    <a:pos x="T0" y="T1"/>
                  </a:cxn>
                  <a:cxn ang="0">
                    <a:pos x="T2" y="T3"/>
                  </a:cxn>
                  <a:cxn ang="0">
                    <a:pos x="T4" y="T5"/>
                  </a:cxn>
                  <a:cxn ang="0">
                    <a:pos x="T6" y="T7"/>
                  </a:cxn>
                  <a:cxn ang="0">
                    <a:pos x="T8" y="T9"/>
                  </a:cxn>
                </a:cxnLst>
                <a:rect l="0" t="0" r="r" b="b"/>
                <a:pathLst>
                  <a:path w="198" h="166">
                    <a:moveTo>
                      <a:pt x="106" y="5"/>
                    </a:moveTo>
                    <a:cubicBezTo>
                      <a:pt x="158" y="10"/>
                      <a:pt x="198" y="48"/>
                      <a:pt x="194" y="91"/>
                    </a:cubicBezTo>
                    <a:cubicBezTo>
                      <a:pt x="190" y="135"/>
                      <a:pt x="145" y="166"/>
                      <a:pt x="92" y="161"/>
                    </a:cubicBezTo>
                    <a:cubicBezTo>
                      <a:pt x="39" y="157"/>
                      <a:pt x="0" y="118"/>
                      <a:pt x="3" y="75"/>
                    </a:cubicBezTo>
                    <a:cubicBezTo>
                      <a:pt x="7" y="32"/>
                      <a:pt x="53" y="0"/>
                      <a:pt x="106" y="5"/>
                    </a:cubicBezTo>
                    <a:close/>
                  </a:path>
                </a:pathLst>
              </a:custGeom>
              <a:solidFill>
                <a:sysClr val="window" lastClr="FFFFFF">
                  <a:alpha val="34000"/>
                </a:sysClr>
              </a:solidFill>
              <a:ln>
                <a:noFill/>
              </a:ln>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sp>
            <p:nvSpPr>
              <p:cNvPr id="49" name="Freeform 201">
                <a:extLst>
                  <a:ext uri="{FF2B5EF4-FFF2-40B4-BE49-F238E27FC236}">
                    <a16:creationId xmlns:a16="http://schemas.microsoft.com/office/drawing/2014/main" xmlns="" id="{118DDFB1-9880-4C3F-9638-0EBA1DDBB17D}"/>
                  </a:ext>
                </a:extLst>
              </p:cNvPr>
              <p:cNvSpPr>
                <a:spLocks/>
              </p:cNvSpPr>
              <p:nvPr/>
            </p:nvSpPr>
            <p:spPr bwMode="auto">
              <a:xfrm>
                <a:off x="7675270" y="2879274"/>
                <a:ext cx="200025" cy="166688"/>
              </a:xfrm>
              <a:custGeom>
                <a:avLst/>
                <a:gdLst>
                  <a:gd name="T0" fmla="*/ 209 w 391"/>
                  <a:gd name="T1" fmla="*/ 9 h 326"/>
                  <a:gd name="T2" fmla="*/ 384 w 391"/>
                  <a:gd name="T3" fmla="*/ 180 h 326"/>
                  <a:gd name="T4" fmla="*/ 182 w 391"/>
                  <a:gd name="T5" fmla="*/ 317 h 326"/>
                  <a:gd name="T6" fmla="*/ 7 w 391"/>
                  <a:gd name="T7" fmla="*/ 147 h 326"/>
                  <a:gd name="T8" fmla="*/ 209 w 391"/>
                  <a:gd name="T9" fmla="*/ 9 h 326"/>
                </a:gdLst>
                <a:ahLst/>
                <a:cxnLst>
                  <a:cxn ang="0">
                    <a:pos x="T0" y="T1"/>
                  </a:cxn>
                  <a:cxn ang="0">
                    <a:pos x="T2" y="T3"/>
                  </a:cxn>
                  <a:cxn ang="0">
                    <a:pos x="T4" y="T5"/>
                  </a:cxn>
                  <a:cxn ang="0">
                    <a:pos x="T6" y="T7"/>
                  </a:cxn>
                  <a:cxn ang="0">
                    <a:pos x="T8" y="T9"/>
                  </a:cxn>
                </a:cxnLst>
                <a:rect l="0" t="0" r="r" b="b"/>
                <a:pathLst>
                  <a:path w="391" h="326">
                    <a:moveTo>
                      <a:pt x="209" y="9"/>
                    </a:moveTo>
                    <a:cubicBezTo>
                      <a:pt x="313" y="18"/>
                      <a:pt x="391" y="95"/>
                      <a:pt x="384" y="180"/>
                    </a:cubicBezTo>
                    <a:cubicBezTo>
                      <a:pt x="376" y="265"/>
                      <a:pt x="286" y="326"/>
                      <a:pt x="182" y="317"/>
                    </a:cubicBezTo>
                    <a:cubicBezTo>
                      <a:pt x="78" y="308"/>
                      <a:pt x="0" y="232"/>
                      <a:pt x="7" y="147"/>
                    </a:cubicBezTo>
                    <a:cubicBezTo>
                      <a:pt x="15" y="62"/>
                      <a:pt x="105" y="0"/>
                      <a:pt x="209" y="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49">
                  <a:defRPr/>
                </a:pPr>
                <a:endParaRPr lang="en-US" sz="1800">
                  <a:solidFill>
                    <a:srgbClr val="95A5A6"/>
                  </a:solidFill>
                  <a:sym typeface="Arial"/>
                </a:endParaRPr>
              </a:p>
            </p:txBody>
          </p:sp>
        </p:grpSp>
      </p:grpSp>
      <p:pic>
        <p:nvPicPr>
          <p:cNvPr id="51" name="Picture 5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467" y="1474703"/>
            <a:ext cx="2266385" cy="3399576"/>
          </a:xfrm>
          <a:prstGeom prst="rect">
            <a:avLst/>
          </a:prstGeom>
        </p:spPr>
      </p:pic>
      <p:sp>
        <p:nvSpPr>
          <p:cNvPr id="6" name="円/楕円 11"/>
          <p:cNvSpPr/>
          <p:nvPr/>
        </p:nvSpPr>
        <p:spPr>
          <a:xfrm>
            <a:off x="1937498" y="2528193"/>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7" name="直線コネクタ 5"/>
          <p:cNvCxnSpPr>
            <a:stCxn id="6" idx="6"/>
            <a:endCxn id="8" idx="1"/>
          </p:cNvCxnSpPr>
          <p:nvPr/>
        </p:nvCxnSpPr>
        <p:spPr>
          <a:xfrm flipV="1">
            <a:off x="2103700" y="2608913"/>
            <a:ext cx="528188" cy="2381"/>
          </a:xfrm>
          <a:prstGeom prst="line">
            <a:avLst/>
          </a:prstGeom>
          <a:noFill/>
          <a:ln w="12700" cap="flat" cmpd="sng" algn="ctr">
            <a:solidFill>
              <a:srgbClr val="0098BF"/>
            </a:solidFill>
            <a:prstDash val="dash"/>
            <a:headEnd type="none" w="med" len="med"/>
            <a:tailEnd type="none" w="med" len="med"/>
          </a:ln>
          <a:effectLst/>
        </p:spPr>
      </p:cxnSp>
      <p:sp>
        <p:nvSpPr>
          <p:cNvPr id="9" name="円/楕円 11"/>
          <p:cNvSpPr/>
          <p:nvPr/>
        </p:nvSpPr>
        <p:spPr>
          <a:xfrm>
            <a:off x="1938270" y="3236449"/>
            <a:ext cx="166202" cy="166202"/>
          </a:xfrm>
          <a:prstGeom prst="ellipse">
            <a:avLst/>
          </a:prstGeom>
          <a:solidFill>
            <a:srgbClr val="0098BF"/>
          </a:solidFill>
          <a:ln w="762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kumimoji="1" lang="ja-JP" altLang="en-US" sz="1800" kern="0">
              <a:solidFill>
                <a:srgbClr val="FFFFFF"/>
              </a:solidFill>
              <a:latin typeface="Roboto Light"/>
              <a:sym typeface="Arial"/>
            </a:endParaRPr>
          </a:p>
        </p:txBody>
      </p:sp>
      <p:cxnSp>
        <p:nvCxnSpPr>
          <p:cNvPr id="10" name="直線コネクタ 5"/>
          <p:cNvCxnSpPr>
            <a:stCxn id="9" idx="6"/>
          </p:cNvCxnSpPr>
          <p:nvPr/>
        </p:nvCxnSpPr>
        <p:spPr>
          <a:xfrm>
            <a:off x="2104472" y="3319550"/>
            <a:ext cx="553693" cy="0"/>
          </a:xfrm>
          <a:prstGeom prst="line">
            <a:avLst/>
          </a:prstGeom>
          <a:noFill/>
          <a:ln w="12700" cap="flat" cmpd="sng" algn="ctr">
            <a:solidFill>
              <a:srgbClr val="0098BF"/>
            </a:solidFill>
            <a:prstDash val="dash"/>
            <a:headEnd type="none" w="med" len="med"/>
            <a:tailEnd type="none" w="med" len="med"/>
          </a:ln>
          <a:effectLst/>
        </p:spPr>
      </p:cxnSp>
      <p:grpSp>
        <p:nvGrpSpPr>
          <p:cNvPr id="52" name="Group 51"/>
          <p:cNvGrpSpPr/>
          <p:nvPr/>
        </p:nvGrpSpPr>
        <p:grpSpPr>
          <a:xfrm>
            <a:off x="157389" y="1881909"/>
            <a:ext cx="5520267" cy="2518077"/>
            <a:chOff x="0" y="2872381"/>
            <a:chExt cx="8915400" cy="2518077"/>
          </a:xfrm>
        </p:grpSpPr>
        <p:sp>
          <p:nvSpPr>
            <p:cNvPr id="53" name="Google Shape;192;p4"/>
            <p:cNvSpPr/>
            <p:nvPr/>
          </p:nvSpPr>
          <p:spPr>
            <a:xfrm>
              <a:off x="0" y="2872381"/>
              <a:ext cx="8915400" cy="2518077"/>
            </a:xfrm>
            <a:prstGeom prst="rect">
              <a:avLst/>
            </a:prstGeom>
            <a:solidFill>
              <a:srgbClr val="FBF880">
                <a:alpha val="92157"/>
              </a:srgbClr>
            </a:solidFill>
            <a:ln>
              <a:noFill/>
            </a:ln>
          </p:spPr>
          <p:txBody>
            <a:bodyPr spcFirstLastPara="1" wrap="square" lIns="91425" tIns="91425" rIns="91425" bIns="91425" anchor="ctr" anchorCtr="0">
              <a:noAutofit/>
            </a:bodyPr>
            <a:lstStyle/>
            <a:p>
              <a:pPr defTabSz="914400">
                <a:defRPr/>
              </a:pPr>
              <a:endParaRPr sz="1800" kern="0" smtClean="0">
                <a:solidFill>
                  <a:sysClr val="windowText" lastClr="000000"/>
                </a:solidFill>
                <a:latin typeface="Arial"/>
                <a:cs typeface="Arial"/>
                <a:sym typeface="Arial"/>
              </a:endParaRPr>
            </a:p>
          </p:txBody>
        </p:sp>
        <p:sp>
          <p:nvSpPr>
            <p:cNvPr id="54" name="Rectangle 53"/>
            <p:cNvSpPr/>
            <p:nvPr/>
          </p:nvSpPr>
          <p:spPr>
            <a:xfrm>
              <a:off x="211640" y="3079392"/>
              <a:ext cx="8245458" cy="1938992"/>
            </a:xfrm>
            <a:prstGeom prst="rect">
              <a:avLst/>
            </a:prstGeom>
          </p:spPr>
          <p:txBody>
            <a:bodyPr wrap="square">
              <a:spAutoFit/>
            </a:bodyPr>
            <a:lstStyle/>
            <a:p>
              <a:pPr defTabSz="914400">
                <a:buClr>
                  <a:srgbClr val="000000"/>
                </a:buClr>
                <a:buFont typeface="Arial"/>
                <a:buNone/>
              </a:pPr>
              <a:r>
                <a:rPr lang="en-US" sz="2400" kern="0" dirty="0">
                  <a:solidFill>
                    <a:srgbClr val="000000"/>
                  </a:solidFill>
                  <a:latin typeface="Arial" panose="020B0604020202020204" pitchFamily="34" charset="0"/>
                  <a:cs typeface="Arial" panose="020B0604020202020204" pitchFamily="34" charset="0"/>
                  <a:sym typeface="Arial"/>
                </a:rPr>
                <a:t>Oleh karena ukuran tubuhnya yang mungil, </a:t>
              </a:r>
              <a:r>
                <a:rPr lang="en-US" sz="2400" i="1" kern="0" dirty="0">
                  <a:solidFill>
                    <a:srgbClr val="000000"/>
                  </a:solidFill>
                  <a:latin typeface="Arial" panose="020B0604020202020204" pitchFamily="34" charset="0"/>
                  <a:cs typeface="Arial" panose="020B0604020202020204" pitchFamily="34" charset="0"/>
                  <a:sym typeface="Arial"/>
                </a:rPr>
                <a:t>Homo </a:t>
              </a:r>
              <a:r>
                <a:rPr lang="en-US" sz="2400" i="1" kern="0" dirty="0" err="1" smtClean="0">
                  <a:solidFill>
                    <a:srgbClr val="000000"/>
                  </a:solidFill>
                  <a:latin typeface="Arial" panose="020B0604020202020204" pitchFamily="34" charset="0"/>
                  <a:cs typeface="Arial" panose="020B0604020202020204" pitchFamily="34" charset="0"/>
                  <a:sym typeface="Arial"/>
                </a:rPr>
                <a:t>floresiensis</a:t>
              </a:r>
              <a:r>
                <a:rPr lang="en-US" sz="2400" i="1" kern="0" dirty="0" smtClean="0">
                  <a:solidFill>
                    <a:srgbClr val="000000"/>
                  </a:solidFill>
                  <a:latin typeface="Arial" panose="020B0604020202020204" pitchFamily="34" charset="0"/>
                  <a:cs typeface="Arial" panose="020B0604020202020204" pitchFamily="34" charset="0"/>
                  <a:sym typeface="Arial"/>
                </a:rPr>
                <a:t> </a:t>
              </a:r>
              <a:r>
                <a:rPr lang="en-US" sz="2400" kern="0" dirty="0" smtClean="0">
                  <a:solidFill>
                    <a:srgbClr val="000000"/>
                  </a:solidFill>
                  <a:latin typeface="Arial" panose="020B0604020202020204" pitchFamily="34" charset="0"/>
                  <a:cs typeface="Arial" panose="020B0604020202020204" pitchFamily="34" charset="0"/>
                  <a:sym typeface="Arial"/>
                </a:rPr>
                <a:t>dikenal </a:t>
              </a:r>
              <a:r>
                <a:rPr lang="en-US" sz="2400" kern="0" dirty="0">
                  <a:solidFill>
                    <a:srgbClr val="000000"/>
                  </a:solidFill>
                  <a:latin typeface="Arial" panose="020B0604020202020204" pitchFamily="34" charset="0"/>
                  <a:cs typeface="Arial" panose="020B0604020202020204" pitchFamily="34" charset="0"/>
                  <a:sym typeface="Arial"/>
                </a:rPr>
                <a:t>juga dengan “hobbit”, manusia kerdil dalam trilogi </a:t>
              </a:r>
              <a:r>
                <a:rPr lang="en-US" sz="2400" kern="0" dirty="0" smtClean="0">
                  <a:solidFill>
                    <a:srgbClr val="000000"/>
                  </a:solidFill>
                  <a:latin typeface="Arial" panose="020B0604020202020204" pitchFamily="34" charset="0"/>
                  <a:cs typeface="Arial" panose="020B0604020202020204" pitchFamily="34" charset="0"/>
                  <a:sym typeface="Arial"/>
                </a:rPr>
                <a:t>film </a:t>
              </a:r>
              <a:r>
                <a:rPr lang="en-US" sz="2400" i="1" kern="0" dirty="0" smtClean="0">
                  <a:solidFill>
                    <a:srgbClr val="000000"/>
                  </a:solidFill>
                  <a:latin typeface="Arial" panose="020B0604020202020204" pitchFamily="34" charset="0"/>
                  <a:cs typeface="Arial" panose="020B0604020202020204" pitchFamily="34" charset="0"/>
                  <a:sym typeface="Arial"/>
                </a:rPr>
                <a:t>The </a:t>
              </a:r>
              <a:r>
                <a:rPr lang="en-US" sz="2400" i="1" kern="0" dirty="0">
                  <a:solidFill>
                    <a:srgbClr val="000000"/>
                  </a:solidFill>
                  <a:latin typeface="Arial" panose="020B0604020202020204" pitchFamily="34" charset="0"/>
                  <a:cs typeface="Arial" panose="020B0604020202020204" pitchFamily="34" charset="0"/>
                  <a:sym typeface="Arial"/>
                </a:rPr>
                <a:t>Lord of The Rings</a:t>
              </a:r>
              <a:r>
                <a:rPr lang="en-US" sz="2400" kern="0" dirty="0">
                  <a:solidFill>
                    <a:srgbClr val="000000"/>
                  </a:solidFill>
                  <a:latin typeface="Arial" panose="020B0604020202020204" pitchFamily="34" charset="0"/>
                  <a:cs typeface="Arial" panose="020B0604020202020204" pitchFamily="34" charset="0"/>
                  <a:sym typeface="Arial"/>
                </a:rPr>
                <a:t>.</a:t>
              </a:r>
            </a:p>
          </p:txBody>
        </p:sp>
      </p:grpSp>
    </p:spTree>
    <p:custDataLst>
      <p:tags r:id="rId1"/>
    </p:custDataLst>
    <p:extLst>
      <p:ext uri="{BB962C8B-B14F-4D97-AF65-F5344CB8AC3E}">
        <p14:creationId xmlns:p14="http://schemas.microsoft.com/office/powerpoint/2010/main" val="2064961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fill="hold"/>
                                        <p:tgtEl>
                                          <p:spTgt spid="51"/>
                                        </p:tgtEl>
                                        <p:attrNameLst>
                                          <p:attrName>ppt_x</p:attrName>
                                        </p:attrNameLst>
                                      </p:cBhvr>
                                      <p:tavLst>
                                        <p:tav tm="0">
                                          <p:val>
                                            <p:strVal val="0-#ppt_w/2"/>
                                          </p:val>
                                        </p:tav>
                                        <p:tav tm="100000">
                                          <p:val>
                                            <p:strVal val="#ppt_x"/>
                                          </p:val>
                                        </p:tav>
                                      </p:tavLst>
                                    </p:anim>
                                    <p:anim calcmode="lin" valueType="num">
                                      <p:cBhvr additive="base">
                                        <p:cTn id="19" dur="50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25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5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25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xit" presetSubtype="0" fill="hold" nodeType="clickEffect">
                                  <p:stCondLst>
                                    <p:cond delay="0"/>
                                  </p:stCondLst>
                                  <p:childTnLst>
                                    <p:animEffect transition="out" filter="fade">
                                      <p:cBhvr>
                                        <p:cTn id="48" dur="1000"/>
                                        <p:tgtEl>
                                          <p:spTgt spid="51"/>
                                        </p:tgtEl>
                                      </p:cBhvr>
                                    </p:animEffect>
                                    <p:anim calcmode="lin" valueType="num">
                                      <p:cBhvr>
                                        <p:cTn id="49" dur="1000"/>
                                        <p:tgtEl>
                                          <p:spTgt spid="51"/>
                                        </p:tgtEl>
                                        <p:attrNameLst>
                                          <p:attrName>ppt_x</p:attrName>
                                        </p:attrNameLst>
                                      </p:cBhvr>
                                      <p:tavLst>
                                        <p:tav tm="0">
                                          <p:val>
                                            <p:strVal val="ppt_x"/>
                                          </p:val>
                                        </p:tav>
                                        <p:tav tm="100000">
                                          <p:val>
                                            <p:strVal val="ppt_x"/>
                                          </p:val>
                                        </p:tav>
                                      </p:tavLst>
                                    </p:anim>
                                    <p:anim calcmode="lin" valueType="num">
                                      <p:cBhvr>
                                        <p:cTn id="50" dur="1000"/>
                                        <p:tgtEl>
                                          <p:spTgt spid="51"/>
                                        </p:tgtEl>
                                        <p:attrNameLst>
                                          <p:attrName>ppt_y</p:attrName>
                                        </p:attrNameLst>
                                      </p:cBhvr>
                                      <p:tavLst>
                                        <p:tav tm="0">
                                          <p:val>
                                            <p:strVal val="ppt_y"/>
                                          </p:val>
                                        </p:tav>
                                        <p:tav tm="100000">
                                          <p:val>
                                            <p:strVal val="ppt_y+.1"/>
                                          </p:val>
                                        </p:tav>
                                      </p:tavLst>
                                    </p:anim>
                                    <p:set>
                                      <p:cBhvr>
                                        <p:cTn id="51" dur="1" fill="hold">
                                          <p:stCondLst>
                                            <p:cond delay="999"/>
                                          </p:stCondLst>
                                        </p:cTn>
                                        <p:tgtEl>
                                          <p:spTgt spid="51"/>
                                        </p:tgtEl>
                                        <p:attrNameLst>
                                          <p:attrName>style.visibility</p:attrName>
                                        </p:attrNameLst>
                                      </p:cBhvr>
                                      <p:to>
                                        <p:strVal val="hidden"/>
                                      </p:to>
                                    </p:set>
                                  </p:childTnLst>
                                </p:cTn>
                              </p:par>
                              <p:par>
                                <p:cTn id="52" presetID="42" presetClass="exit" presetSubtype="0" fill="hold" grpId="1" nodeType="withEffect">
                                  <p:stCondLst>
                                    <p:cond delay="0"/>
                                  </p:stCondLst>
                                  <p:childTnLst>
                                    <p:animEffect transition="out" filter="fade">
                                      <p:cBhvr>
                                        <p:cTn id="53" dur="1000"/>
                                        <p:tgtEl>
                                          <p:spTgt spid="6"/>
                                        </p:tgtEl>
                                      </p:cBhvr>
                                    </p:animEffect>
                                    <p:anim calcmode="lin" valueType="num">
                                      <p:cBhvr>
                                        <p:cTn id="54" dur="1000"/>
                                        <p:tgtEl>
                                          <p:spTgt spid="6"/>
                                        </p:tgtEl>
                                        <p:attrNameLst>
                                          <p:attrName>ppt_x</p:attrName>
                                        </p:attrNameLst>
                                      </p:cBhvr>
                                      <p:tavLst>
                                        <p:tav tm="0">
                                          <p:val>
                                            <p:strVal val="ppt_x"/>
                                          </p:val>
                                        </p:tav>
                                        <p:tav tm="100000">
                                          <p:val>
                                            <p:strVal val="ppt_x"/>
                                          </p:val>
                                        </p:tav>
                                      </p:tavLst>
                                    </p:anim>
                                    <p:anim calcmode="lin" valueType="num">
                                      <p:cBhvr>
                                        <p:cTn id="55" dur="1000"/>
                                        <p:tgtEl>
                                          <p:spTgt spid="6"/>
                                        </p:tgtEl>
                                        <p:attrNameLst>
                                          <p:attrName>ppt_y</p:attrName>
                                        </p:attrNameLst>
                                      </p:cBhvr>
                                      <p:tavLst>
                                        <p:tav tm="0">
                                          <p:val>
                                            <p:strVal val="ppt_y"/>
                                          </p:val>
                                        </p:tav>
                                        <p:tav tm="100000">
                                          <p:val>
                                            <p:strVal val="ppt_y+.1"/>
                                          </p:val>
                                        </p:tav>
                                      </p:tavLst>
                                    </p:anim>
                                    <p:set>
                                      <p:cBhvr>
                                        <p:cTn id="56" dur="1" fill="hold">
                                          <p:stCondLst>
                                            <p:cond delay="999"/>
                                          </p:stCondLst>
                                        </p:cTn>
                                        <p:tgtEl>
                                          <p:spTgt spid="6"/>
                                        </p:tgtEl>
                                        <p:attrNameLst>
                                          <p:attrName>style.visibility</p:attrName>
                                        </p:attrNameLst>
                                      </p:cBhvr>
                                      <p:to>
                                        <p:strVal val="hidden"/>
                                      </p:to>
                                    </p:set>
                                  </p:childTnLst>
                                </p:cTn>
                              </p:par>
                              <p:par>
                                <p:cTn id="57" presetID="42" presetClass="exit" presetSubtype="0" fill="hold" nodeType="withEffect">
                                  <p:stCondLst>
                                    <p:cond delay="0"/>
                                  </p:stCondLst>
                                  <p:childTnLst>
                                    <p:animEffect transition="out" filter="fade">
                                      <p:cBhvr>
                                        <p:cTn id="58" dur="1000"/>
                                        <p:tgtEl>
                                          <p:spTgt spid="7"/>
                                        </p:tgtEl>
                                      </p:cBhvr>
                                    </p:animEffect>
                                    <p:anim calcmode="lin" valueType="num">
                                      <p:cBhvr>
                                        <p:cTn id="59" dur="1000"/>
                                        <p:tgtEl>
                                          <p:spTgt spid="7"/>
                                        </p:tgtEl>
                                        <p:attrNameLst>
                                          <p:attrName>ppt_x</p:attrName>
                                        </p:attrNameLst>
                                      </p:cBhvr>
                                      <p:tavLst>
                                        <p:tav tm="0">
                                          <p:val>
                                            <p:strVal val="ppt_x"/>
                                          </p:val>
                                        </p:tav>
                                        <p:tav tm="100000">
                                          <p:val>
                                            <p:strVal val="ppt_x"/>
                                          </p:val>
                                        </p:tav>
                                      </p:tavLst>
                                    </p:anim>
                                    <p:anim calcmode="lin" valueType="num">
                                      <p:cBhvr>
                                        <p:cTn id="60" dur="1000"/>
                                        <p:tgtEl>
                                          <p:spTgt spid="7"/>
                                        </p:tgtEl>
                                        <p:attrNameLst>
                                          <p:attrName>ppt_y</p:attrName>
                                        </p:attrNameLst>
                                      </p:cBhvr>
                                      <p:tavLst>
                                        <p:tav tm="0">
                                          <p:val>
                                            <p:strVal val="ppt_y"/>
                                          </p:val>
                                        </p:tav>
                                        <p:tav tm="100000">
                                          <p:val>
                                            <p:strVal val="ppt_y+.1"/>
                                          </p:val>
                                        </p:tav>
                                      </p:tavLst>
                                    </p:anim>
                                    <p:set>
                                      <p:cBhvr>
                                        <p:cTn id="61" dur="1" fill="hold">
                                          <p:stCondLst>
                                            <p:cond delay="999"/>
                                          </p:stCondLst>
                                        </p:cTn>
                                        <p:tgtEl>
                                          <p:spTgt spid="7"/>
                                        </p:tgtEl>
                                        <p:attrNameLst>
                                          <p:attrName>style.visibility</p:attrName>
                                        </p:attrNameLst>
                                      </p:cBhvr>
                                      <p:to>
                                        <p:strVal val="hidden"/>
                                      </p:to>
                                    </p:set>
                                  </p:childTnLst>
                                </p:cTn>
                              </p:par>
                              <p:par>
                                <p:cTn id="62" presetID="42" presetClass="exit" presetSubtype="0" fill="hold" grpId="1" nodeType="withEffect">
                                  <p:stCondLst>
                                    <p:cond delay="0"/>
                                  </p:stCondLst>
                                  <p:childTnLst>
                                    <p:animEffect transition="out" filter="fade">
                                      <p:cBhvr>
                                        <p:cTn id="63" dur="1000"/>
                                        <p:tgtEl>
                                          <p:spTgt spid="8"/>
                                        </p:tgtEl>
                                      </p:cBhvr>
                                    </p:animEffect>
                                    <p:anim calcmode="lin" valueType="num">
                                      <p:cBhvr>
                                        <p:cTn id="64" dur="1000"/>
                                        <p:tgtEl>
                                          <p:spTgt spid="8"/>
                                        </p:tgtEl>
                                        <p:attrNameLst>
                                          <p:attrName>ppt_x</p:attrName>
                                        </p:attrNameLst>
                                      </p:cBhvr>
                                      <p:tavLst>
                                        <p:tav tm="0">
                                          <p:val>
                                            <p:strVal val="ppt_x"/>
                                          </p:val>
                                        </p:tav>
                                        <p:tav tm="100000">
                                          <p:val>
                                            <p:strVal val="ppt_x"/>
                                          </p:val>
                                        </p:tav>
                                      </p:tavLst>
                                    </p:anim>
                                    <p:anim calcmode="lin" valueType="num">
                                      <p:cBhvr>
                                        <p:cTn id="65" dur="1000"/>
                                        <p:tgtEl>
                                          <p:spTgt spid="8"/>
                                        </p:tgtEl>
                                        <p:attrNameLst>
                                          <p:attrName>ppt_y</p:attrName>
                                        </p:attrNameLst>
                                      </p:cBhvr>
                                      <p:tavLst>
                                        <p:tav tm="0">
                                          <p:val>
                                            <p:strVal val="ppt_y"/>
                                          </p:val>
                                        </p:tav>
                                        <p:tav tm="100000">
                                          <p:val>
                                            <p:strVal val="ppt_y+.1"/>
                                          </p:val>
                                        </p:tav>
                                      </p:tavLst>
                                    </p:anim>
                                    <p:set>
                                      <p:cBhvr>
                                        <p:cTn id="66" dur="1" fill="hold">
                                          <p:stCondLst>
                                            <p:cond delay="999"/>
                                          </p:stCondLst>
                                        </p:cTn>
                                        <p:tgtEl>
                                          <p:spTgt spid="8"/>
                                        </p:tgtEl>
                                        <p:attrNameLst>
                                          <p:attrName>style.visibility</p:attrName>
                                        </p:attrNameLst>
                                      </p:cBhvr>
                                      <p:to>
                                        <p:strVal val="hidden"/>
                                      </p:to>
                                    </p:set>
                                  </p:childTnLst>
                                </p:cTn>
                              </p:par>
                              <p:par>
                                <p:cTn id="67" presetID="42" presetClass="exit" presetSubtype="0" fill="hold" grpId="1" nodeType="withEffect">
                                  <p:stCondLst>
                                    <p:cond delay="0"/>
                                  </p:stCondLst>
                                  <p:childTnLst>
                                    <p:animEffect transition="out" filter="fade">
                                      <p:cBhvr>
                                        <p:cTn id="68" dur="1000"/>
                                        <p:tgtEl>
                                          <p:spTgt spid="9"/>
                                        </p:tgtEl>
                                      </p:cBhvr>
                                    </p:animEffect>
                                    <p:anim calcmode="lin" valueType="num">
                                      <p:cBhvr>
                                        <p:cTn id="69" dur="1000"/>
                                        <p:tgtEl>
                                          <p:spTgt spid="9"/>
                                        </p:tgtEl>
                                        <p:attrNameLst>
                                          <p:attrName>ppt_x</p:attrName>
                                        </p:attrNameLst>
                                      </p:cBhvr>
                                      <p:tavLst>
                                        <p:tav tm="0">
                                          <p:val>
                                            <p:strVal val="ppt_x"/>
                                          </p:val>
                                        </p:tav>
                                        <p:tav tm="100000">
                                          <p:val>
                                            <p:strVal val="ppt_x"/>
                                          </p:val>
                                        </p:tav>
                                      </p:tavLst>
                                    </p:anim>
                                    <p:anim calcmode="lin" valueType="num">
                                      <p:cBhvr>
                                        <p:cTn id="70" dur="1000"/>
                                        <p:tgtEl>
                                          <p:spTgt spid="9"/>
                                        </p:tgtEl>
                                        <p:attrNameLst>
                                          <p:attrName>ppt_y</p:attrName>
                                        </p:attrNameLst>
                                      </p:cBhvr>
                                      <p:tavLst>
                                        <p:tav tm="0">
                                          <p:val>
                                            <p:strVal val="ppt_y"/>
                                          </p:val>
                                        </p:tav>
                                        <p:tav tm="100000">
                                          <p:val>
                                            <p:strVal val="ppt_y+.1"/>
                                          </p:val>
                                        </p:tav>
                                      </p:tavLst>
                                    </p:anim>
                                    <p:set>
                                      <p:cBhvr>
                                        <p:cTn id="71" dur="1" fill="hold">
                                          <p:stCondLst>
                                            <p:cond delay="999"/>
                                          </p:stCondLst>
                                        </p:cTn>
                                        <p:tgtEl>
                                          <p:spTgt spid="9"/>
                                        </p:tgtEl>
                                        <p:attrNameLst>
                                          <p:attrName>style.visibility</p:attrName>
                                        </p:attrNameLst>
                                      </p:cBhvr>
                                      <p:to>
                                        <p:strVal val="hidden"/>
                                      </p:to>
                                    </p:set>
                                  </p:childTnLst>
                                </p:cTn>
                              </p:par>
                              <p:par>
                                <p:cTn id="72" presetID="42" presetClass="exit" presetSubtype="0" fill="hold" nodeType="withEffect">
                                  <p:stCondLst>
                                    <p:cond delay="0"/>
                                  </p:stCondLst>
                                  <p:childTnLst>
                                    <p:animEffect transition="out" filter="fade">
                                      <p:cBhvr>
                                        <p:cTn id="73" dur="1000"/>
                                        <p:tgtEl>
                                          <p:spTgt spid="10"/>
                                        </p:tgtEl>
                                      </p:cBhvr>
                                    </p:animEffect>
                                    <p:anim calcmode="lin" valueType="num">
                                      <p:cBhvr>
                                        <p:cTn id="74" dur="1000"/>
                                        <p:tgtEl>
                                          <p:spTgt spid="10"/>
                                        </p:tgtEl>
                                        <p:attrNameLst>
                                          <p:attrName>ppt_x</p:attrName>
                                        </p:attrNameLst>
                                      </p:cBhvr>
                                      <p:tavLst>
                                        <p:tav tm="0">
                                          <p:val>
                                            <p:strVal val="ppt_x"/>
                                          </p:val>
                                        </p:tav>
                                        <p:tav tm="100000">
                                          <p:val>
                                            <p:strVal val="ppt_x"/>
                                          </p:val>
                                        </p:tav>
                                      </p:tavLst>
                                    </p:anim>
                                    <p:anim calcmode="lin" valueType="num">
                                      <p:cBhvr>
                                        <p:cTn id="75" dur="1000"/>
                                        <p:tgtEl>
                                          <p:spTgt spid="10"/>
                                        </p:tgtEl>
                                        <p:attrNameLst>
                                          <p:attrName>ppt_y</p:attrName>
                                        </p:attrNameLst>
                                      </p:cBhvr>
                                      <p:tavLst>
                                        <p:tav tm="0">
                                          <p:val>
                                            <p:strVal val="ppt_y"/>
                                          </p:val>
                                        </p:tav>
                                        <p:tav tm="100000">
                                          <p:val>
                                            <p:strVal val="ppt_y+.1"/>
                                          </p:val>
                                        </p:tav>
                                      </p:tavLst>
                                    </p:anim>
                                    <p:set>
                                      <p:cBhvr>
                                        <p:cTn id="76" dur="1" fill="hold">
                                          <p:stCondLst>
                                            <p:cond delay="999"/>
                                          </p:stCondLst>
                                        </p:cTn>
                                        <p:tgtEl>
                                          <p:spTgt spid="10"/>
                                        </p:tgtEl>
                                        <p:attrNameLst>
                                          <p:attrName>style.visibility</p:attrName>
                                        </p:attrNameLst>
                                      </p:cBhvr>
                                      <p:to>
                                        <p:strVal val="hidden"/>
                                      </p:to>
                                    </p:set>
                                  </p:childTnLst>
                                </p:cTn>
                              </p:par>
                              <p:par>
                                <p:cTn id="77" presetID="42" presetClass="exit" presetSubtype="0" fill="hold" grpId="1" nodeType="withEffect">
                                  <p:stCondLst>
                                    <p:cond delay="0"/>
                                  </p:stCondLst>
                                  <p:childTnLst>
                                    <p:animEffect transition="out" filter="fade">
                                      <p:cBhvr>
                                        <p:cTn id="78" dur="1000"/>
                                        <p:tgtEl>
                                          <p:spTgt spid="11"/>
                                        </p:tgtEl>
                                      </p:cBhvr>
                                    </p:animEffect>
                                    <p:anim calcmode="lin" valueType="num">
                                      <p:cBhvr>
                                        <p:cTn id="79" dur="1000"/>
                                        <p:tgtEl>
                                          <p:spTgt spid="11"/>
                                        </p:tgtEl>
                                        <p:attrNameLst>
                                          <p:attrName>ppt_x</p:attrName>
                                        </p:attrNameLst>
                                      </p:cBhvr>
                                      <p:tavLst>
                                        <p:tav tm="0">
                                          <p:val>
                                            <p:strVal val="ppt_x"/>
                                          </p:val>
                                        </p:tav>
                                        <p:tav tm="100000">
                                          <p:val>
                                            <p:strVal val="ppt_x"/>
                                          </p:val>
                                        </p:tav>
                                      </p:tavLst>
                                    </p:anim>
                                    <p:anim calcmode="lin" valueType="num">
                                      <p:cBhvr>
                                        <p:cTn id="80" dur="1000"/>
                                        <p:tgtEl>
                                          <p:spTgt spid="11"/>
                                        </p:tgtEl>
                                        <p:attrNameLst>
                                          <p:attrName>ppt_y</p:attrName>
                                        </p:attrNameLst>
                                      </p:cBhvr>
                                      <p:tavLst>
                                        <p:tav tm="0">
                                          <p:val>
                                            <p:strVal val="ppt_y"/>
                                          </p:val>
                                        </p:tav>
                                        <p:tav tm="100000">
                                          <p:val>
                                            <p:strVal val="ppt_y+.1"/>
                                          </p:val>
                                        </p:tav>
                                      </p:tavLst>
                                    </p:anim>
                                    <p:set>
                                      <p:cBhvr>
                                        <p:cTn id="81" dur="1" fill="hold">
                                          <p:stCondLst>
                                            <p:cond delay="999"/>
                                          </p:stCondLst>
                                        </p:cTn>
                                        <p:tgtEl>
                                          <p:spTgt spid="11"/>
                                        </p:tgtEl>
                                        <p:attrNameLst>
                                          <p:attrName>style.visibility</p:attrName>
                                        </p:attrNameLst>
                                      </p:cBhvr>
                                      <p:to>
                                        <p:strVal val="hidden"/>
                                      </p:to>
                                    </p:set>
                                  </p:childTnLst>
                                </p:cTn>
                              </p:par>
                            </p:childTnLst>
                          </p:cTn>
                        </p:par>
                        <p:par>
                          <p:cTn id="82" fill="hold">
                            <p:stCondLst>
                              <p:cond delay="1000"/>
                            </p:stCondLst>
                            <p:childTnLst>
                              <p:par>
                                <p:cTn id="83" presetID="2" presetClass="entr" presetSubtype="4" fill="hold" nodeType="after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500" fill="hold"/>
                                        <p:tgtEl>
                                          <p:spTgt spid="52"/>
                                        </p:tgtEl>
                                        <p:attrNameLst>
                                          <p:attrName>ppt_x</p:attrName>
                                        </p:attrNameLst>
                                      </p:cBhvr>
                                      <p:tavLst>
                                        <p:tav tm="0">
                                          <p:val>
                                            <p:strVal val="#ppt_x"/>
                                          </p:val>
                                        </p:tav>
                                        <p:tav tm="100000">
                                          <p:val>
                                            <p:strVal val="#ppt_x"/>
                                          </p:val>
                                        </p:tav>
                                      </p:tavLst>
                                    </p:anim>
                                    <p:anim calcmode="lin" valueType="num">
                                      <p:cBhvr additive="base">
                                        <p:cTn id="8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8" grpId="1"/>
      <p:bldP spid="11" grpId="0"/>
      <p:bldP spid="11" grpId="1"/>
      <p:bldP spid="6" grpId="0" animBg="1"/>
      <p:bldP spid="6" grpId="1" animBg="1"/>
      <p:bldP spid="9" grpId="0" animBg="1"/>
      <p:bldP spid="9" grpId="1" animBg="1"/>
    </p:bldLst>
  </p:timing>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duotone>
              <a:prstClr val="black"/>
              <a:srgbClr val="D9C3A5">
                <a:tint val="50000"/>
                <a:satMod val="180000"/>
              </a:srgbClr>
            </a:duotone>
            <a:extLst>
              <a:ext uri="{28A0092B-C50C-407E-A947-70E740481C1C}">
                <a14:useLocalDpi xmlns:a14="http://schemas.microsoft.com/office/drawing/2010/main"/>
              </a:ext>
            </a:extLst>
          </a:blip>
          <a:srcRect l="9822" r="5865"/>
          <a:stretch/>
        </p:blipFill>
        <p:spPr>
          <a:xfrm>
            <a:off x="2571750" y="-49788"/>
            <a:ext cx="6572250" cy="5196718"/>
          </a:xfrm>
          <a:prstGeom prst="rect">
            <a:avLst/>
          </a:prstGeom>
        </p:spPr>
      </p:pic>
      <p:sp>
        <p:nvSpPr>
          <p:cNvPr id="13" name="正方形/長方形 5"/>
          <p:cNvSpPr/>
          <p:nvPr/>
        </p:nvSpPr>
        <p:spPr>
          <a:xfrm>
            <a:off x="0" y="1"/>
            <a:ext cx="3432824" cy="514349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sz="1800">
              <a:solidFill>
                <a:prstClr val="white"/>
              </a:solidFill>
            </a:endParaRPr>
          </a:p>
        </p:txBody>
      </p:sp>
      <p:sp>
        <p:nvSpPr>
          <p:cNvPr id="14" name="テキスト プレースホルダー 6"/>
          <p:cNvSpPr txBox="1">
            <a:spLocks/>
          </p:cNvSpPr>
          <p:nvPr/>
        </p:nvSpPr>
        <p:spPr>
          <a:xfrm>
            <a:off x="106955" y="1956475"/>
            <a:ext cx="3149580" cy="2362201"/>
          </a:xfrm>
          <a:prstGeom prst="rect">
            <a:avLst/>
          </a:prstGeom>
        </p:spPr>
        <p:txBody>
          <a:bodyPr vert="horz" lIns="163275" tIns="81638" rIns="163275" bIns="81638"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2000" b="0" i="0" u="none" kern="1200" baseline="0">
                <a:solidFill>
                  <a:schemeClr val="bg1"/>
                </a:solidFill>
                <a:latin typeface="+mn-lt"/>
                <a:ea typeface="+mn-ea"/>
                <a:cs typeface="Open Sans Light" panose="020B0306030504020204" pitchFamily="34" charset="0"/>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l">
              <a:lnSpc>
                <a:spcPct val="100000"/>
              </a:lnSpc>
            </a:pPr>
            <a:r>
              <a:rPr lang="en-US" altLang="ja-JP" b="1" dirty="0">
                <a:solidFill>
                  <a:sysClr val="window" lastClr="FFFFFF"/>
                </a:solidFill>
                <a:latin typeface="Arial" panose="020B0604020202020204" pitchFamily="34" charset="0"/>
                <a:cs typeface="Arial" panose="020B0604020202020204" pitchFamily="34" charset="0"/>
              </a:rPr>
              <a:t>Berdasarkan corak kehidupannya, periodisasi masyarakat Indonesia dapat dibedakan menjadi tiga, </a:t>
            </a:r>
          </a:p>
        </p:txBody>
      </p:sp>
      <p:sp>
        <p:nvSpPr>
          <p:cNvPr id="15" name="Rectangle 14"/>
          <p:cNvSpPr/>
          <p:nvPr/>
        </p:nvSpPr>
        <p:spPr>
          <a:xfrm>
            <a:off x="195099" y="2284482"/>
            <a:ext cx="2973292" cy="1631216"/>
          </a:xfrm>
          <a:prstGeom prst="rect">
            <a:avLst/>
          </a:prstGeom>
        </p:spPr>
        <p:txBody>
          <a:bodyPr wrap="square">
            <a:spAutoFit/>
          </a:bodyPr>
          <a:lstStyle/>
          <a:p>
            <a:r>
              <a:rPr lang="en-US" altLang="ja-JP" sz="2000" b="1" dirty="0">
                <a:solidFill>
                  <a:sysClr val="window" lastClr="FFFFFF"/>
                </a:solidFill>
                <a:latin typeface="Arial" panose="020B0604020202020204" pitchFamily="34" charset="0"/>
                <a:cs typeface="Arial" panose="020B0604020202020204" pitchFamily="34" charset="0"/>
              </a:rPr>
              <a:t>yakni masa berburu dan mengumpulkan makanan, masa bercocok tanam, dan masa </a:t>
            </a:r>
            <a:r>
              <a:rPr lang="en-US" altLang="ja-JP" sz="2000" b="1" dirty="0" err="1">
                <a:solidFill>
                  <a:sysClr val="window" lastClr="FFFFFF"/>
                </a:solidFill>
                <a:latin typeface="Arial" panose="020B0604020202020204" pitchFamily="34" charset="0"/>
                <a:cs typeface="Arial" panose="020B0604020202020204" pitchFamily="34" charset="0"/>
              </a:rPr>
              <a:t>perundagian</a:t>
            </a:r>
            <a:r>
              <a:rPr lang="en-US" altLang="ja-JP" sz="2000" b="1" dirty="0">
                <a:solidFill>
                  <a:sysClr val="window" lastClr="FFFFFF"/>
                </a:solidFill>
                <a:latin typeface="Arial" panose="020B0604020202020204" pitchFamily="34" charset="0"/>
                <a:cs typeface="Arial" panose="020B0604020202020204" pitchFamily="34" charset="0"/>
              </a:rPr>
              <a:t>. </a:t>
            </a:r>
          </a:p>
        </p:txBody>
      </p:sp>
      <p:sp>
        <p:nvSpPr>
          <p:cNvPr id="4" name="正方形/長方形 7"/>
          <p:cNvSpPr/>
          <p:nvPr/>
        </p:nvSpPr>
        <p:spPr>
          <a:xfrm>
            <a:off x="459828" y="1318261"/>
            <a:ext cx="1597572" cy="34289"/>
          </a:xfrm>
          <a:prstGeom prst="rect">
            <a:avLst/>
          </a:prstGeom>
          <a:solidFill>
            <a:srgbClr val="00ACE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5" name="テキスト プレースホルダー 6"/>
          <p:cNvSpPr txBox="1">
            <a:spLocks/>
          </p:cNvSpPr>
          <p:nvPr/>
        </p:nvSpPr>
        <p:spPr>
          <a:xfrm>
            <a:off x="373607" y="114301"/>
            <a:ext cx="7543800" cy="942379"/>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kumimoji="1" lang="id-ID" altLang="ja-JP" sz="3600" i="0" spc="300" dirty="0" smtClean="0">
                <a:solidFill>
                  <a:schemeClr val="bg1"/>
                </a:solidFill>
                <a:latin typeface="Arial" pitchFamily="34" charset="0"/>
                <a:cs typeface="Arial" pitchFamily="34" charset="0"/>
              </a:rPr>
              <a:t>Corak Kehidupan Manusia Zaman </a:t>
            </a:r>
            <a:r>
              <a:rPr kumimoji="1" lang="id-ID" altLang="ja-JP" sz="3600" i="0" spc="300" dirty="0" smtClean="0">
                <a:solidFill>
                  <a:srgbClr val="00B0F0"/>
                </a:solidFill>
                <a:latin typeface="Arial" pitchFamily="34" charset="0"/>
                <a:cs typeface="Arial" pitchFamily="34" charset="0"/>
              </a:rPr>
              <a:t>Praaksara</a:t>
            </a:r>
            <a:endParaRPr kumimoji="1" lang="en-US" altLang="ja-JP" sz="3600" i="0" spc="300" dirty="0">
              <a:solidFill>
                <a:srgbClr val="00B0F0"/>
              </a:solidFill>
              <a:latin typeface="Arial" pitchFamily="34" charset="0"/>
              <a:cs typeface="Arial" pitchFamily="34" charset="0"/>
            </a:endParaRPr>
          </a:p>
        </p:txBody>
      </p:sp>
      <p:pic>
        <p:nvPicPr>
          <p:cNvPr id="17" name="Picture 16">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8" name="Picture 17"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9" name="Picture 18"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20" name="Picture 19">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4062455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left)">
                                      <p:cBhvr>
                                        <p:cTn id="11" dur="1000"/>
                                        <p:tgtEl>
                                          <p:spTgt spid="5">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25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left)">
                                      <p:cBhvr>
                                        <p:cTn id="15" dur="500"/>
                                        <p:tgtEl>
                                          <p:spTgt spid="1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xit" presetSubtype="2" fill="hold" grpId="1" nodeType="clickEffect">
                                  <p:stCondLst>
                                    <p:cond delay="0"/>
                                  </p:stCondLst>
                                  <p:childTnLst>
                                    <p:animEffect transition="out" filter="wipe(right)">
                                      <p:cBhvr>
                                        <p:cTn id="19" dur="500"/>
                                        <p:tgtEl>
                                          <p:spTgt spid="14">
                                            <p:txEl>
                                              <p:pRg st="0" end="0"/>
                                            </p:txEl>
                                          </p:spTgt>
                                        </p:tgtEl>
                                      </p:cBhvr>
                                    </p:animEffect>
                                    <p:set>
                                      <p:cBhvr>
                                        <p:cTn id="20" dur="1" fill="hold">
                                          <p:stCondLst>
                                            <p:cond delay="499"/>
                                          </p:stCondLst>
                                        </p:cTn>
                                        <p:tgtEl>
                                          <p:spTgt spid="14">
                                            <p:txEl>
                                              <p:pRg st="0" end="0"/>
                                            </p:txEl>
                                          </p:spTgt>
                                        </p:tgtEl>
                                        <p:attrNameLst>
                                          <p:attrName>style.visibility</p:attrName>
                                        </p:attrNameLst>
                                      </p:cBhvr>
                                      <p:to>
                                        <p:strVal val="hidden"/>
                                      </p:to>
                                    </p:se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xit" presetSubtype="2" fill="hold" grpId="1" nodeType="clickEffect">
                                  <p:stCondLst>
                                    <p:cond delay="0"/>
                                  </p:stCondLst>
                                  <p:childTnLst>
                                    <p:animEffect transition="out" filter="wipe(right)">
                                      <p:cBhvr>
                                        <p:cTn id="28" dur="500"/>
                                        <p:tgtEl>
                                          <p:spTgt spid="15"/>
                                        </p:tgtEl>
                                      </p:cBhvr>
                                    </p:animEffect>
                                    <p:set>
                                      <p:cBhvr>
                                        <p:cTn id="29"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22" presetClass="entr" presetSubtype="8"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4" grpId="1" build="allAtOnce"/>
      <p:bldP spid="15" grpId="0"/>
      <p:bldP spid="15" grpId="1"/>
      <p:bldP spid="4" grpId="0" animBg="1"/>
      <p:bldP spid="5" grpId="0" build="p">
        <p:tmplLst>
          <p:tmpl lvl="1">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6"/>
          <p:cNvSpPr txBox="1">
            <a:spLocks/>
          </p:cNvSpPr>
          <p:nvPr/>
        </p:nvSpPr>
        <p:spPr>
          <a:xfrm>
            <a:off x="373607" y="114301"/>
            <a:ext cx="7543800" cy="942379"/>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kumimoji="1" lang="id-ID" altLang="ja-JP" sz="3600" i="0" spc="300" dirty="0" smtClean="0">
                <a:solidFill>
                  <a:schemeClr val="tx1"/>
                </a:solidFill>
                <a:latin typeface="Arial" pitchFamily="34" charset="0"/>
                <a:cs typeface="Arial" pitchFamily="34" charset="0"/>
              </a:rPr>
              <a:t>Masa Berburu dan Mengumpulkan </a:t>
            </a:r>
            <a:r>
              <a:rPr kumimoji="1" lang="id-ID" altLang="ja-JP" sz="3600" i="0" spc="300" dirty="0" smtClean="0">
                <a:solidFill>
                  <a:srgbClr val="00B0F0"/>
                </a:solidFill>
                <a:latin typeface="Arial" pitchFamily="34" charset="0"/>
                <a:cs typeface="Arial" pitchFamily="34" charset="0"/>
              </a:rPr>
              <a:t>Makanan</a:t>
            </a:r>
            <a:endParaRPr kumimoji="1" lang="en-US" altLang="ja-JP" sz="3600" i="0" spc="300" dirty="0">
              <a:solidFill>
                <a:srgbClr val="00B0F0"/>
              </a:solidFill>
              <a:latin typeface="Arial" pitchFamily="34" charset="0"/>
              <a:cs typeface="Arial" pitchFamily="34" charset="0"/>
            </a:endParaRPr>
          </a:p>
        </p:txBody>
      </p:sp>
      <p:sp>
        <p:nvSpPr>
          <p:cNvPr id="4" name="正方形/長方形 7"/>
          <p:cNvSpPr/>
          <p:nvPr/>
        </p:nvSpPr>
        <p:spPr>
          <a:xfrm>
            <a:off x="459830" y="1323379"/>
            <a:ext cx="3685679" cy="34289"/>
          </a:xfrm>
          <a:prstGeom prst="rect">
            <a:avLst/>
          </a:prstGeom>
          <a:solidFill>
            <a:srgbClr val="00ACE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6" name="Rectangle 5"/>
          <p:cNvSpPr/>
          <p:nvPr/>
        </p:nvSpPr>
        <p:spPr>
          <a:xfrm>
            <a:off x="1288009" y="3363735"/>
            <a:ext cx="7093993" cy="732015"/>
          </a:xfrm>
          <a:prstGeom prst="rect">
            <a:avLst/>
          </a:prstGeom>
          <a:solidFill>
            <a:srgbClr val="9BBB59">
              <a:lumMod val="75000"/>
            </a:srgbClr>
          </a:solidFill>
          <a:ln w="25400" cap="flat" cmpd="sng" algn="ctr">
            <a:noFill/>
            <a:prstDash val="solid"/>
          </a:ln>
          <a:effectLst/>
        </p:spPr>
        <p:txBody>
          <a:bodyPr rtlCol="0" anchor="ctr"/>
          <a:lstStyle/>
          <a:p>
            <a:pPr lvl="0">
              <a:defRPr/>
            </a:pPr>
            <a:r>
              <a:rPr lang="en-US" sz="2400" b="1" kern="0" dirty="0">
                <a:solidFill>
                  <a:sysClr val="window" lastClr="FFFFFF"/>
                </a:solidFill>
                <a:latin typeface="Arial" panose="020B0604020202020204" pitchFamily="34" charset="0"/>
                <a:cs typeface="Arial" panose="020B0604020202020204" pitchFamily="34" charset="0"/>
              </a:rPr>
              <a:t>MASA BERBURU DAN MENGUMPULKAN MAKANAN: </a:t>
            </a:r>
            <a:r>
              <a:rPr lang="en-US" sz="2400" b="1" kern="0" dirty="0">
                <a:solidFill>
                  <a:srgbClr val="FFFF00"/>
                </a:solidFill>
                <a:latin typeface="Arial" panose="020B0604020202020204" pitchFamily="34" charset="0"/>
                <a:cs typeface="Arial" panose="020B0604020202020204" pitchFamily="34" charset="0"/>
              </a:rPr>
              <a:t>MESOLITIKUM</a:t>
            </a:r>
            <a:endParaRPr kumimoji="0" lang="en-US" sz="2400" b="1" i="0" u="none" strike="noStrike" kern="0" cap="none" spc="0" normalizeH="0" baseline="0" noProof="0" dirty="0">
              <a:ln>
                <a:noFill/>
              </a:ln>
              <a:solidFill>
                <a:srgbClr val="FFFF00"/>
              </a:solidFill>
              <a:effectLst/>
              <a:uLnTx/>
              <a:uFillTx/>
              <a:latin typeface="Arial" panose="020B0604020202020204" pitchFamily="34" charset="0"/>
              <a:cs typeface="Arial" panose="020B0604020202020204" pitchFamily="34" charset="0"/>
            </a:endParaRPr>
          </a:p>
        </p:txBody>
      </p:sp>
      <p:sp>
        <p:nvSpPr>
          <p:cNvPr id="8" name="Freeform 7"/>
          <p:cNvSpPr/>
          <p:nvPr/>
        </p:nvSpPr>
        <p:spPr>
          <a:xfrm>
            <a:off x="457201" y="2329424"/>
            <a:ext cx="618086" cy="704819"/>
          </a:xfrm>
          <a:custGeom>
            <a:avLst/>
            <a:gdLst/>
            <a:ahLst/>
            <a:cxnLst/>
            <a:rect l="l" t="t" r="r" b="b"/>
            <a:pathLst>
              <a:path w="832714" h="1146628">
                <a:moveTo>
                  <a:pt x="0" y="0"/>
                </a:moveTo>
                <a:lnTo>
                  <a:pt x="832414" y="0"/>
                </a:lnTo>
                <a:lnTo>
                  <a:pt x="460184" y="303271"/>
                </a:lnTo>
                <a:lnTo>
                  <a:pt x="625127" y="506031"/>
                </a:lnTo>
                <a:lnTo>
                  <a:pt x="758691" y="395800"/>
                </a:lnTo>
                <a:cubicBezTo>
                  <a:pt x="788193" y="369517"/>
                  <a:pt x="812868" y="344306"/>
                  <a:pt x="832714" y="320168"/>
                </a:cubicBezTo>
                <a:cubicBezTo>
                  <a:pt x="829496" y="382927"/>
                  <a:pt x="827887" y="452123"/>
                  <a:pt x="827887" y="527755"/>
                </a:cubicBezTo>
                <a:lnTo>
                  <a:pt x="827887" y="1146628"/>
                </a:lnTo>
                <a:lnTo>
                  <a:pt x="0" y="1146628"/>
                </a:lnTo>
                <a:close/>
              </a:path>
            </a:pathLst>
          </a:custGeom>
          <a:solidFill>
            <a:srgbClr val="4B2C50">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 lastClr="FFFFFF"/>
              </a:solidFill>
              <a:effectLst/>
              <a:uLnTx/>
              <a:uFillTx/>
              <a:ea typeface="+mn-ea"/>
              <a:cs typeface="+mn-cs"/>
            </a:endParaRPr>
          </a:p>
        </p:txBody>
      </p:sp>
      <p:sp>
        <p:nvSpPr>
          <p:cNvPr id="9" name="Freeform 8"/>
          <p:cNvSpPr/>
          <p:nvPr/>
        </p:nvSpPr>
        <p:spPr>
          <a:xfrm>
            <a:off x="457201" y="3409951"/>
            <a:ext cx="678404" cy="685247"/>
          </a:xfrm>
          <a:custGeom>
            <a:avLst/>
            <a:gdLst>
              <a:gd name="connsiteX0" fmla="*/ 1146628 w 1146628"/>
              <a:gd name="connsiteY0" fmla="*/ 595793 h 1146628"/>
              <a:gd name="connsiteX1" fmla="*/ 1146628 w 1146628"/>
              <a:gd name="connsiteY1" fmla="*/ 888217 h 1146628"/>
              <a:gd name="connsiteX2" fmla="*/ 850416 w 1146628"/>
              <a:gd name="connsiteY2" fmla="*/ 888217 h 1146628"/>
              <a:gd name="connsiteX3" fmla="*/ 850416 w 1146628"/>
              <a:gd name="connsiteY3" fmla="*/ 880171 h 1146628"/>
              <a:gd name="connsiteX4" fmla="*/ 1105877 w 1146628"/>
              <a:gd name="connsiteY4" fmla="*/ 642009 h 1146628"/>
              <a:gd name="connsiteX5" fmla="*/ 0 w 1146628"/>
              <a:gd name="connsiteY5" fmla="*/ 0 h 1146628"/>
              <a:gd name="connsiteX6" fmla="*/ 643055 w 1146628"/>
              <a:gd name="connsiteY6" fmla="*/ 0 h 1146628"/>
              <a:gd name="connsiteX7" fmla="*/ 581679 w 1146628"/>
              <a:gd name="connsiteY7" fmla="*/ 29304 h 1146628"/>
              <a:gd name="connsiteX8" fmla="*/ 428804 w 1146628"/>
              <a:gd name="connsiteY8" fmla="*/ 145569 h 1146628"/>
              <a:gd name="connsiteX9" fmla="*/ 603403 w 1146628"/>
              <a:gd name="connsiteY9" fmla="*/ 349938 h 1146628"/>
              <a:gd name="connsiteX10" fmla="*/ 731737 w 1146628"/>
              <a:gd name="connsiteY10" fmla="*/ 256202 h 1146628"/>
              <a:gd name="connsiteX11" fmla="*/ 843979 w 1146628"/>
              <a:gd name="connsiteY11" fmla="*/ 224420 h 1146628"/>
              <a:gd name="connsiteX12" fmla="*/ 927658 w 1146628"/>
              <a:gd name="connsiteY12" fmla="*/ 250972 h 1146628"/>
              <a:gd name="connsiteX13" fmla="*/ 957428 w 1146628"/>
              <a:gd name="connsiteY13" fmla="*/ 323386 h 1146628"/>
              <a:gd name="connsiteX14" fmla="*/ 942543 w 1146628"/>
              <a:gd name="connsiteY14" fmla="*/ 394191 h 1146628"/>
              <a:gd name="connsiteX15" fmla="*/ 889841 w 1146628"/>
              <a:gd name="connsiteY15" fmla="*/ 475054 h 1146628"/>
              <a:gd name="connsiteX16" fmla="*/ 728921 w 1146628"/>
              <a:gd name="connsiteY16" fmla="*/ 650859 h 1146628"/>
              <a:gd name="connsiteX17" fmla="*/ 441678 w 1146628"/>
              <a:gd name="connsiteY17" fmla="*/ 941321 h 1146628"/>
              <a:gd name="connsiteX18" fmla="*/ 441678 w 1146628"/>
              <a:gd name="connsiteY18" fmla="*/ 1146628 h 1146628"/>
              <a:gd name="connsiteX19" fmla="*/ 0 w 1146628"/>
              <a:gd name="connsiteY19" fmla="*/ 1146628 h 114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46628" h="1146628">
                <a:moveTo>
                  <a:pt x="1146628" y="595793"/>
                </a:moveTo>
                <a:lnTo>
                  <a:pt x="1146628" y="888217"/>
                </a:lnTo>
                <a:lnTo>
                  <a:pt x="850416" y="888217"/>
                </a:lnTo>
                <a:lnTo>
                  <a:pt x="850416" y="880171"/>
                </a:lnTo>
                <a:cubicBezTo>
                  <a:pt x="980761" y="763235"/>
                  <a:pt x="1065915" y="683848"/>
                  <a:pt x="1105877" y="642009"/>
                </a:cubicBezTo>
                <a:close/>
                <a:moveTo>
                  <a:pt x="0" y="0"/>
                </a:moveTo>
                <a:lnTo>
                  <a:pt x="643055" y="0"/>
                </a:lnTo>
                <a:lnTo>
                  <a:pt x="581679" y="29304"/>
                </a:lnTo>
                <a:cubicBezTo>
                  <a:pt x="540376" y="52638"/>
                  <a:pt x="489418" y="91393"/>
                  <a:pt x="428804" y="145569"/>
                </a:cubicBezTo>
                <a:lnTo>
                  <a:pt x="603403" y="349938"/>
                </a:lnTo>
                <a:cubicBezTo>
                  <a:pt x="651143" y="308635"/>
                  <a:pt x="693921" y="277390"/>
                  <a:pt x="731737" y="256202"/>
                </a:cubicBezTo>
                <a:cubicBezTo>
                  <a:pt x="769553" y="235014"/>
                  <a:pt x="806967" y="224420"/>
                  <a:pt x="843979" y="224420"/>
                </a:cubicBezTo>
                <a:cubicBezTo>
                  <a:pt x="879918" y="224420"/>
                  <a:pt x="907811" y="233271"/>
                  <a:pt x="927658" y="250972"/>
                </a:cubicBezTo>
                <a:cubicBezTo>
                  <a:pt x="947504" y="268673"/>
                  <a:pt x="957428" y="292811"/>
                  <a:pt x="957428" y="323386"/>
                </a:cubicBezTo>
                <a:cubicBezTo>
                  <a:pt x="957428" y="348061"/>
                  <a:pt x="952466" y="371662"/>
                  <a:pt x="942543" y="394191"/>
                </a:cubicBezTo>
                <a:cubicBezTo>
                  <a:pt x="932619" y="416720"/>
                  <a:pt x="915052" y="443674"/>
                  <a:pt x="889841" y="475054"/>
                </a:cubicBezTo>
                <a:cubicBezTo>
                  <a:pt x="864630" y="506433"/>
                  <a:pt x="810990" y="565035"/>
                  <a:pt x="728921" y="650859"/>
                </a:cubicBezTo>
                <a:lnTo>
                  <a:pt x="441678" y="941321"/>
                </a:lnTo>
                <a:lnTo>
                  <a:pt x="441678" y="1146628"/>
                </a:lnTo>
                <a:lnTo>
                  <a:pt x="0" y="1146628"/>
                </a:lnTo>
                <a:close/>
              </a:path>
            </a:pathLst>
          </a:cu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ysClr val="window" lastClr="FFFFFF"/>
              </a:solidFill>
              <a:effectLst/>
              <a:uLnTx/>
              <a:uFillTx/>
              <a:ea typeface="+mn-ea"/>
              <a:cs typeface="+mn-cs"/>
            </a:endParaRPr>
          </a:p>
        </p:txBody>
      </p:sp>
      <p:sp>
        <p:nvSpPr>
          <p:cNvPr id="10" name="Rectangle 9"/>
          <p:cNvSpPr/>
          <p:nvPr/>
        </p:nvSpPr>
        <p:spPr>
          <a:xfrm>
            <a:off x="1288010" y="2329423"/>
            <a:ext cx="7093993" cy="704819"/>
          </a:xfrm>
          <a:prstGeom prst="rect">
            <a:avLst/>
          </a:prstGeom>
          <a:solidFill>
            <a:srgbClr val="4B2C50">
              <a:lumMod val="75000"/>
            </a:srgb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lang="id-ID" sz="2400" b="1" kern="0" dirty="0" smtClean="0">
                <a:solidFill>
                  <a:sysClr val="window" lastClr="FFFFFF"/>
                </a:solidFill>
                <a:latin typeface="Arial" panose="020B0604020202020204" pitchFamily="34" charset="0"/>
                <a:cs typeface="Arial" panose="020B0604020202020204" pitchFamily="34" charset="0"/>
              </a:rPr>
              <a:t>MASA BERBURU DAN MENGUMPULKAN MAKANAN: </a:t>
            </a:r>
            <a:r>
              <a:rPr kumimoji="0" lang="en-US" sz="2400" b="1" i="0" u="none" strike="noStrike" kern="0" cap="none" spc="0" normalizeH="0" baseline="0" noProof="0" dirty="0" smtClean="0">
                <a:ln>
                  <a:noFill/>
                </a:ln>
                <a:solidFill>
                  <a:srgbClr val="FFFF00"/>
                </a:solidFill>
                <a:effectLst/>
                <a:uLnTx/>
                <a:uFillTx/>
                <a:latin typeface="Arial" panose="020B0604020202020204" pitchFamily="34" charset="0"/>
                <a:cs typeface="Arial" panose="020B0604020202020204" pitchFamily="34" charset="0"/>
              </a:rPr>
              <a:t>PALEOLITIKUM</a:t>
            </a:r>
            <a:endParaRPr kumimoji="0" lang="en-US" sz="2400" b="1" i="0" u="none" strike="noStrike" kern="0" cap="none" spc="0" normalizeH="0" baseline="0" noProof="0" dirty="0">
              <a:ln>
                <a:noFill/>
              </a:ln>
              <a:solidFill>
                <a:srgbClr val="FFFF00"/>
              </a:solidFill>
              <a:effectLst/>
              <a:uLnTx/>
              <a:uFillTx/>
              <a:latin typeface="Arial" panose="020B0604020202020204" pitchFamily="34" charset="0"/>
              <a:cs typeface="Arial" panose="020B0604020202020204" pitchFamily="34" charset="0"/>
            </a:endParaRPr>
          </a:p>
        </p:txBody>
      </p:sp>
      <p:sp>
        <p:nvSpPr>
          <p:cNvPr id="11" name="テキスト プレースホルダー 6"/>
          <p:cNvSpPr txBox="1">
            <a:spLocks/>
          </p:cNvSpPr>
          <p:nvPr/>
        </p:nvSpPr>
        <p:spPr>
          <a:xfrm>
            <a:off x="0" y="1624047"/>
            <a:ext cx="9108405" cy="447286"/>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dirty="0" err="1">
                <a:solidFill>
                  <a:schemeClr val="tx1"/>
                </a:solidFill>
                <a:latin typeface="Arial" panose="020B0604020202020204" pitchFamily="34" charset="0"/>
                <a:cs typeface="Arial" panose="020B0604020202020204" pitchFamily="34" charset="0"/>
              </a:rPr>
              <a:t>Berdasarkan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hasil-hasil</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kebudayaannya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dapat</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dibedakan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menjadi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dua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yaitu</a:t>
            </a:r>
            <a:r>
              <a:rPr lang="en-US"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517154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left)">
                                      <p:cBhvr>
                                        <p:cTn id="11" dur="1000"/>
                                        <p:tgtEl>
                                          <p:spTgt spid="5">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left)">
                                      <p:cBhvr>
                                        <p:cTn id="15" dur="500"/>
                                        <p:tgtEl>
                                          <p:spTgt spid="11">
                                            <p:txEl>
                                              <p:pRg st="0" end="0"/>
                                            </p:txEl>
                                          </p:spTgt>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4" grpId="0" animBg="1"/>
      <p:bldP spid="6" grpId="0" animBg="1"/>
      <p:bldP spid="8" grpId="0" animBg="1"/>
      <p:bldP spid="9" grpId="0" animBg="1"/>
      <p:bldP spid="10" grpId="0" animBg="1"/>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テキスト プレースホルダー 6"/>
          <p:cNvSpPr txBox="1">
            <a:spLocks/>
          </p:cNvSpPr>
          <p:nvPr/>
        </p:nvSpPr>
        <p:spPr>
          <a:xfrm>
            <a:off x="2819400" y="3228896"/>
            <a:ext cx="5951615" cy="392863"/>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defTabSz="914400">
              <a:lnSpc>
                <a:spcPct val="100000"/>
              </a:lnSpc>
              <a:spcBef>
                <a:spcPts val="0"/>
              </a:spcBef>
            </a:pPr>
            <a:r>
              <a:rPr kumimoji="0" lang="id-ID" dirty="0" smtClean="0">
                <a:solidFill>
                  <a:prstClr val="black"/>
                </a:solidFill>
                <a:latin typeface="Arial" panose="020B0604020202020204" pitchFamily="34" charset="0"/>
                <a:cs typeface="Arial" panose="020B0604020202020204" pitchFamily="34" charset="0"/>
              </a:rPr>
              <a:t>Benda </a:t>
            </a:r>
            <a:r>
              <a:rPr kumimoji="0" lang="id-ID" dirty="0">
                <a:solidFill>
                  <a:prstClr val="black"/>
                </a:solidFill>
                <a:latin typeface="Arial" panose="020B0604020202020204" pitchFamily="34" charset="0"/>
                <a:cs typeface="Arial" panose="020B0604020202020204" pitchFamily="34" charset="0"/>
              </a:rPr>
              <a:t>hasil kebudayaannya berupa alat batu yang masih kasar</a:t>
            </a:r>
            <a:r>
              <a:rPr kumimoji="0" lang="id-ID" dirty="0" smtClean="0">
                <a:solidFill>
                  <a:prstClr val="black"/>
                </a:solidFill>
                <a:latin typeface="Arial" panose="020B0604020202020204" pitchFamily="34" charset="0"/>
                <a:cs typeface="Arial" panose="020B0604020202020204" pitchFamily="34" charset="0"/>
              </a:rPr>
              <a:t>.</a:t>
            </a:r>
            <a:endParaRPr kumimoji="0" lang="id-ID" dirty="0">
              <a:solidFill>
                <a:prstClr val="black"/>
              </a:solidFill>
              <a:latin typeface="Arial" panose="020B0604020202020204" pitchFamily="34" charset="0"/>
              <a:cs typeface="Arial" panose="020B0604020202020204" pitchFamily="34" charset="0"/>
            </a:endParaRPr>
          </a:p>
        </p:txBody>
      </p:sp>
      <p:sp>
        <p:nvSpPr>
          <p:cNvPr id="26" name="テキスト プレースホルダー 6"/>
          <p:cNvSpPr txBox="1">
            <a:spLocks/>
          </p:cNvSpPr>
          <p:nvPr/>
        </p:nvSpPr>
        <p:spPr>
          <a:xfrm>
            <a:off x="2814145" y="4004688"/>
            <a:ext cx="6193381" cy="4572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Benda-benda hasil kebudayaannya dibagi menjadi </a:t>
            </a:r>
            <a:r>
              <a:rPr kumimoji="0" lang="id-ID" dirty="0" smtClean="0">
                <a:solidFill>
                  <a:prstClr val="black"/>
                </a:solidFill>
                <a:latin typeface="Arial" panose="020B0604020202020204" pitchFamily="34" charset="0"/>
                <a:cs typeface="Arial" panose="020B0604020202020204" pitchFamily="34" charset="0"/>
              </a:rPr>
              <a:t>dua kebudayaan</a:t>
            </a:r>
            <a:r>
              <a:rPr kumimoji="0" lang="id-ID" dirty="0">
                <a:solidFill>
                  <a:prstClr val="black"/>
                </a:solidFill>
                <a:latin typeface="Arial" panose="020B0604020202020204" pitchFamily="34" charset="0"/>
                <a:cs typeface="Arial" panose="020B0604020202020204" pitchFamily="34" charset="0"/>
              </a:rPr>
              <a:t>, yakni Ngandong dan Pacitan.</a:t>
            </a:r>
          </a:p>
        </p:txBody>
      </p:sp>
      <p:sp>
        <p:nvSpPr>
          <p:cNvPr id="22" name="テキスト プレースホルダー 6"/>
          <p:cNvSpPr txBox="1">
            <a:spLocks/>
          </p:cNvSpPr>
          <p:nvPr/>
        </p:nvSpPr>
        <p:spPr>
          <a:xfrm>
            <a:off x="152399" y="3181826"/>
            <a:ext cx="2819401" cy="154084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Hidup nomaden dan berkelompok dengan jumlah 10−15 orang dan telah mengenal konsep </a:t>
            </a:r>
            <a:r>
              <a:rPr kumimoji="0" lang="id-ID" i="1" dirty="0">
                <a:solidFill>
                  <a:prstClr val="black"/>
                </a:solidFill>
                <a:latin typeface="Arial" panose="020B0604020202020204" pitchFamily="34" charset="0"/>
                <a:cs typeface="Arial" panose="020B0604020202020204" pitchFamily="34" charset="0"/>
              </a:rPr>
              <a:t>primus interpares</a:t>
            </a:r>
            <a:r>
              <a:rPr kumimoji="0" lang="id-ID" dirty="0" smtClean="0">
                <a:solidFill>
                  <a:prstClr val="black"/>
                </a:solidFill>
                <a:latin typeface="Arial" panose="020B0604020202020204" pitchFamily="34" charset="0"/>
                <a:cs typeface="Arial" panose="020B0604020202020204" pitchFamily="34" charset="0"/>
              </a:rPr>
              <a:t>.</a:t>
            </a:r>
            <a:endParaRPr kumimoji="0" lang="id-ID" dirty="0">
              <a:solidFill>
                <a:prstClr val="black"/>
              </a:solidFill>
              <a:latin typeface="Arial" panose="020B0604020202020204" pitchFamily="34" charset="0"/>
              <a:cs typeface="Arial" panose="020B0604020202020204" pitchFamily="34" charset="0"/>
            </a:endParaRPr>
          </a:p>
        </p:txBody>
      </p:sp>
      <p:grpSp>
        <p:nvGrpSpPr>
          <p:cNvPr id="21" name="Group 20"/>
          <p:cNvGrpSpPr/>
          <p:nvPr/>
        </p:nvGrpSpPr>
        <p:grpSpPr>
          <a:xfrm>
            <a:off x="3233482" y="121182"/>
            <a:ext cx="5820183" cy="3000812"/>
            <a:chOff x="6096001" y="-4011"/>
            <a:chExt cx="14955253" cy="7710736"/>
          </a:xfrm>
        </p:grpSpPr>
        <p:pic>
          <p:nvPicPr>
            <p:cNvPr id="27" name="Picture 26"/>
            <p:cNvPicPr>
              <a:picLocks noChangeAspect="1"/>
            </p:cNvPicPr>
            <p:nvPr/>
          </p:nvPicPr>
          <p:blipFill rotWithShape="1">
            <a:blip r:embed="rId3" cstate="print">
              <a:extLst>
                <a:ext uri="{28A0092B-C50C-407E-A947-70E740481C1C}">
                  <a14:useLocalDpi xmlns:a14="http://schemas.microsoft.com/office/drawing/2010/main" val="0"/>
                </a:ext>
              </a:extLst>
            </a:blip>
            <a:srcRect l="10314" t="9472" r="15756" b="62712"/>
            <a:stretch/>
          </p:blipFill>
          <p:spPr>
            <a:xfrm>
              <a:off x="6096001" y="-4011"/>
              <a:ext cx="14935200" cy="6844605"/>
            </a:xfrm>
            <a:prstGeom prst="rect">
              <a:avLst/>
            </a:prstGeom>
          </p:spPr>
        </p:pic>
        <p:pic>
          <p:nvPicPr>
            <p:cNvPr id="28" name="Picture 27"/>
            <p:cNvPicPr>
              <a:picLocks noChangeAspect="1"/>
            </p:cNvPicPr>
            <p:nvPr/>
          </p:nvPicPr>
          <p:blipFill rotWithShape="1">
            <a:blip r:embed="rId3" cstate="print">
              <a:extLst>
                <a:ext uri="{28A0092B-C50C-407E-A947-70E740481C1C}">
                  <a14:useLocalDpi xmlns:a14="http://schemas.microsoft.com/office/drawing/2010/main" val="0"/>
                </a:ext>
              </a:extLst>
            </a:blip>
            <a:srcRect l="10314" t="25070" r="86728" b="65347"/>
            <a:stretch/>
          </p:blipFill>
          <p:spPr>
            <a:xfrm>
              <a:off x="6104022" y="6116330"/>
              <a:ext cx="14947232" cy="1590395"/>
            </a:xfrm>
            <a:prstGeom prst="rect">
              <a:avLst/>
            </a:prstGeom>
          </p:spPr>
        </p:pic>
      </p:grpSp>
      <p:sp>
        <p:nvSpPr>
          <p:cNvPr id="4" name="Freeform 3"/>
          <p:cNvSpPr/>
          <p:nvPr/>
        </p:nvSpPr>
        <p:spPr>
          <a:xfrm>
            <a:off x="396881" y="171452"/>
            <a:ext cx="618086" cy="704819"/>
          </a:xfrm>
          <a:custGeom>
            <a:avLst/>
            <a:gdLst/>
            <a:ahLst/>
            <a:cxnLst/>
            <a:rect l="l" t="t" r="r" b="b"/>
            <a:pathLst>
              <a:path w="832714" h="1146628">
                <a:moveTo>
                  <a:pt x="0" y="0"/>
                </a:moveTo>
                <a:lnTo>
                  <a:pt x="832414" y="0"/>
                </a:lnTo>
                <a:lnTo>
                  <a:pt x="460184" y="303271"/>
                </a:lnTo>
                <a:lnTo>
                  <a:pt x="625127" y="506031"/>
                </a:lnTo>
                <a:lnTo>
                  <a:pt x="758691" y="395800"/>
                </a:lnTo>
                <a:cubicBezTo>
                  <a:pt x="788193" y="369517"/>
                  <a:pt x="812868" y="344306"/>
                  <a:pt x="832714" y="320168"/>
                </a:cubicBezTo>
                <a:cubicBezTo>
                  <a:pt x="829496" y="382927"/>
                  <a:pt x="827887" y="452123"/>
                  <a:pt x="827887" y="527755"/>
                </a:cubicBezTo>
                <a:lnTo>
                  <a:pt x="827887" y="1146628"/>
                </a:lnTo>
                <a:lnTo>
                  <a:pt x="0" y="1146628"/>
                </a:lnTo>
                <a:close/>
              </a:path>
            </a:pathLst>
          </a:custGeom>
          <a:solidFill>
            <a:srgbClr val="4B2C50">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 lastClr="FFFFFF"/>
              </a:solidFill>
              <a:effectLst/>
              <a:uLnTx/>
              <a:uFillTx/>
              <a:ea typeface="+mn-ea"/>
              <a:cs typeface="+mn-cs"/>
            </a:endParaRPr>
          </a:p>
        </p:txBody>
      </p:sp>
      <p:sp>
        <p:nvSpPr>
          <p:cNvPr id="5" name="Rectangle 4"/>
          <p:cNvSpPr/>
          <p:nvPr/>
        </p:nvSpPr>
        <p:spPr>
          <a:xfrm>
            <a:off x="1227690" y="171451"/>
            <a:ext cx="2810913" cy="704819"/>
          </a:xfrm>
          <a:prstGeom prst="rect">
            <a:avLst/>
          </a:prstGeom>
          <a:solidFill>
            <a:srgbClr val="4B2C50">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Arial" panose="020B0604020202020204" pitchFamily="34" charset="0"/>
                <a:cs typeface="Arial" panose="020B0604020202020204" pitchFamily="34" charset="0"/>
              </a:rPr>
              <a:t>PALEOLITIKUM</a:t>
            </a:r>
            <a:endParaRPr kumimoji="0" lang="en-US" sz="2400" b="1" i="0" u="none" strike="noStrike" kern="0" cap="none" spc="0" normalizeH="0" baseline="0" noProof="0" dirty="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8" name="Rectangle 7"/>
          <p:cNvSpPr/>
          <p:nvPr/>
        </p:nvSpPr>
        <p:spPr>
          <a:xfrm>
            <a:off x="3886200" y="2574602"/>
            <a:ext cx="771493" cy="369332"/>
          </a:xfrm>
          <a:prstGeom prst="rect">
            <a:avLst/>
          </a:prstGeom>
        </p:spPr>
        <p:txBody>
          <a:bodyPr wrap="none">
            <a:spAutoFit/>
          </a:bodyPr>
          <a:lstStyle/>
          <a:p>
            <a:r>
              <a:rPr lang="id-ID" b="1" dirty="0"/>
              <a:t>Flakes</a:t>
            </a:r>
          </a:p>
        </p:txBody>
      </p:sp>
      <p:sp>
        <p:nvSpPr>
          <p:cNvPr id="9" name="Rectangle 8"/>
          <p:cNvSpPr/>
          <p:nvPr/>
        </p:nvSpPr>
        <p:spPr>
          <a:xfrm>
            <a:off x="4972263" y="2495550"/>
            <a:ext cx="1057277" cy="646331"/>
          </a:xfrm>
          <a:prstGeom prst="rect">
            <a:avLst/>
          </a:prstGeom>
        </p:spPr>
        <p:txBody>
          <a:bodyPr wrap="none">
            <a:spAutoFit/>
          </a:bodyPr>
          <a:lstStyle/>
          <a:p>
            <a:r>
              <a:rPr lang="id-ID" b="1" dirty="0" smtClean="0"/>
              <a:t>Alat-alat </a:t>
            </a:r>
          </a:p>
          <a:p>
            <a:pPr algn="ctr"/>
            <a:r>
              <a:rPr lang="id-ID" b="1" dirty="0" smtClean="0"/>
              <a:t>tulang</a:t>
            </a:r>
            <a:endParaRPr lang="id-ID" b="1" dirty="0"/>
          </a:p>
        </p:txBody>
      </p:sp>
      <p:sp>
        <p:nvSpPr>
          <p:cNvPr id="10" name="Rectangle 9"/>
          <p:cNvSpPr/>
          <p:nvPr/>
        </p:nvSpPr>
        <p:spPr>
          <a:xfrm>
            <a:off x="6267666" y="2495550"/>
            <a:ext cx="1269386" cy="646331"/>
          </a:xfrm>
          <a:prstGeom prst="rect">
            <a:avLst/>
          </a:prstGeom>
        </p:spPr>
        <p:txBody>
          <a:bodyPr wrap="none">
            <a:spAutoFit/>
          </a:bodyPr>
          <a:lstStyle/>
          <a:p>
            <a:r>
              <a:rPr lang="id-ID" b="1" dirty="0"/>
              <a:t>Alat serpih </a:t>
            </a:r>
            <a:endParaRPr lang="id-ID" b="1" dirty="0" smtClean="0"/>
          </a:p>
          <a:p>
            <a:pPr algn="ctr"/>
            <a:r>
              <a:rPr lang="id-ID" b="1" dirty="0" smtClean="0"/>
              <a:t>batu</a:t>
            </a:r>
            <a:endParaRPr lang="id-ID" b="1" dirty="0"/>
          </a:p>
        </p:txBody>
      </p:sp>
      <p:sp>
        <p:nvSpPr>
          <p:cNvPr id="11" name="Rectangle 10"/>
          <p:cNvSpPr/>
          <p:nvPr/>
        </p:nvSpPr>
        <p:spPr>
          <a:xfrm>
            <a:off x="7693476" y="2495550"/>
            <a:ext cx="1077539" cy="646331"/>
          </a:xfrm>
          <a:prstGeom prst="rect">
            <a:avLst/>
          </a:prstGeom>
        </p:spPr>
        <p:txBody>
          <a:bodyPr wrap="none">
            <a:spAutoFit/>
          </a:bodyPr>
          <a:lstStyle/>
          <a:p>
            <a:pPr algn="ctr"/>
            <a:r>
              <a:rPr lang="id-ID" b="1" dirty="0"/>
              <a:t>Kapak </a:t>
            </a:r>
            <a:endParaRPr lang="id-ID" b="1" dirty="0" smtClean="0"/>
          </a:p>
          <a:p>
            <a:pPr algn="ctr"/>
            <a:r>
              <a:rPr lang="id-ID" b="1" dirty="0" smtClean="0"/>
              <a:t>perimbas</a:t>
            </a:r>
            <a:endParaRPr lang="id-ID" b="1" dirty="0"/>
          </a:p>
        </p:txBody>
      </p:sp>
      <p:sp>
        <p:nvSpPr>
          <p:cNvPr id="15" name="正方形/長方形 5"/>
          <p:cNvSpPr/>
          <p:nvPr/>
        </p:nvSpPr>
        <p:spPr>
          <a:xfrm>
            <a:off x="307176" y="1690847"/>
            <a:ext cx="2359823"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16" name="テキスト プレースホルダー 6"/>
          <p:cNvSpPr txBox="1">
            <a:spLocks/>
          </p:cNvSpPr>
          <p:nvPr/>
        </p:nvSpPr>
        <p:spPr>
          <a:xfrm>
            <a:off x="163544" y="1060164"/>
            <a:ext cx="2469600" cy="360941"/>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Berlangsung ±600.000 tahun lalu.</a:t>
            </a:r>
          </a:p>
        </p:txBody>
      </p:sp>
      <p:sp>
        <p:nvSpPr>
          <p:cNvPr id="17" name="正方形/長方形 5"/>
          <p:cNvSpPr/>
          <p:nvPr/>
        </p:nvSpPr>
        <p:spPr>
          <a:xfrm>
            <a:off x="307175" y="3069820"/>
            <a:ext cx="2359824"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18" name="テキスト プレースホルダー 6"/>
          <p:cNvSpPr txBox="1">
            <a:spLocks/>
          </p:cNvSpPr>
          <p:nvPr/>
        </p:nvSpPr>
        <p:spPr>
          <a:xfrm>
            <a:off x="163543" y="1810560"/>
            <a:ext cx="2469600" cy="854096"/>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Manusia purba jenis </a:t>
            </a:r>
            <a:r>
              <a:rPr kumimoji="0" lang="id-ID" i="1" dirty="0">
                <a:solidFill>
                  <a:prstClr val="black"/>
                </a:solidFill>
                <a:latin typeface="Arial" panose="020B0604020202020204" pitchFamily="34" charset="0"/>
                <a:cs typeface="Arial" panose="020B0604020202020204" pitchFamily="34" charset="0"/>
              </a:rPr>
              <a:t>Meganthropus</a:t>
            </a:r>
            <a:r>
              <a:rPr kumimoji="0" lang="id-ID" dirty="0">
                <a:solidFill>
                  <a:prstClr val="black"/>
                </a:solidFill>
                <a:latin typeface="Arial" panose="020B0604020202020204" pitchFamily="34" charset="0"/>
                <a:cs typeface="Arial" panose="020B0604020202020204" pitchFamily="34" charset="0"/>
              </a:rPr>
              <a:t>, </a:t>
            </a:r>
            <a:r>
              <a:rPr kumimoji="0" lang="id-ID" i="1" dirty="0">
                <a:solidFill>
                  <a:prstClr val="black"/>
                </a:solidFill>
                <a:latin typeface="Arial" panose="020B0604020202020204" pitchFamily="34" charset="0"/>
                <a:cs typeface="Arial" panose="020B0604020202020204" pitchFamily="34" charset="0"/>
              </a:rPr>
              <a:t>Pithecanthropus</a:t>
            </a:r>
            <a:r>
              <a:rPr kumimoji="0" lang="id-ID" dirty="0">
                <a:solidFill>
                  <a:prstClr val="black"/>
                </a:solidFill>
                <a:latin typeface="Arial" panose="020B0604020202020204" pitchFamily="34" charset="0"/>
                <a:cs typeface="Arial" panose="020B0604020202020204" pitchFamily="34" charset="0"/>
              </a:rPr>
              <a:t>, dan </a:t>
            </a:r>
            <a:r>
              <a:rPr kumimoji="0" lang="id-ID" i="1" dirty="0">
                <a:solidFill>
                  <a:prstClr val="black"/>
                </a:solidFill>
                <a:latin typeface="Arial" panose="020B0604020202020204" pitchFamily="34" charset="0"/>
                <a:cs typeface="Arial" panose="020B0604020202020204" pitchFamily="34" charset="0"/>
              </a:rPr>
              <a:t>Homo Sapiens</a:t>
            </a:r>
            <a:r>
              <a:rPr kumimoji="0" lang="id-ID" dirty="0">
                <a:solidFill>
                  <a:prstClr val="black"/>
                </a:solidFill>
                <a:latin typeface="Arial" panose="020B0604020202020204" pitchFamily="34" charset="0"/>
                <a:cs typeface="Arial" panose="020B0604020202020204" pitchFamily="34" charset="0"/>
              </a:rPr>
              <a:t>.</a:t>
            </a:r>
          </a:p>
        </p:txBody>
      </p:sp>
      <p:sp>
        <p:nvSpPr>
          <p:cNvPr id="20" name="正方形/長方形 5"/>
          <p:cNvSpPr/>
          <p:nvPr/>
        </p:nvSpPr>
        <p:spPr>
          <a:xfrm>
            <a:off x="276983" y="4676953"/>
            <a:ext cx="2518112"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29" name="正方形/長方形 5"/>
          <p:cNvSpPr/>
          <p:nvPr/>
        </p:nvSpPr>
        <p:spPr>
          <a:xfrm>
            <a:off x="2971800" y="3883577"/>
            <a:ext cx="5943600"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30" name="正方形/長方形 5"/>
          <p:cNvSpPr/>
          <p:nvPr/>
        </p:nvSpPr>
        <p:spPr>
          <a:xfrm>
            <a:off x="2971800" y="4676953"/>
            <a:ext cx="5943600"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pic>
        <p:nvPicPr>
          <p:cNvPr id="23" name="Picture 22">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25" name="Picture 24"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31" name="Picture 3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32" name="Picture 31">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4174989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wipe(left)">
                                      <p:cBhvr>
                                        <p:cTn id="22" dur="500"/>
                                        <p:tgtEl>
                                          <p:spTgt spid="16">
                                            <p:txEl>
                                              <p:pRg st="0" end="0"/>
                                            </p:txEl>
                                          </p:spTgt>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8">
                                            <p:txEl>
                                              <p:pRg st="0" end="0"/>
                                            </p:txEl>
                                          </p:spTgt>
                                        </p:tgtEl>
                                        <p:attrNameLst>
                                          <p:attrName>style.visibility</p:attrName>
                                        </p:attrNameLst>
                                      </p:cBhvr>
                                      <p:to>
                                        <p:strVal val="visible"/>
                                      </p:to>
                                    </p:set>
                                    <p:animEffect transition="in" filter="wipe(left)">
                                      <p:cBhvr>
                                        <p:cTn id="30" dur="500"/>
                                        <p:tgtEl>
                                          <p:spTgt spid="18">
                                            <p:txEl>
                                              <p:pRg st="0" end="0"/>
                                            </p:txEl>
                                          </p:spTgt>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22">
                                            <p:txEl>
                                              <p:pRg st="0" end="0"/>
                                            </p:txEl>
                                          </p:spTgt>
                                        </p:tgtEl>
                                        <p:attrNameLst>
                                          <p:attrName>style.visibility</p:attrName>
                                        </p:attrNameLst>
                                      </p:cBhvr>
                                      <p:to>
                                        <p:strVal val="visible"/>
                                      </p:to>
                                    </p:set>
                                    <p:animEffect transition="in" filter="wipe(left)">
                                      <p:cBhvr>
                                        <p:cTn id="38" dur="500"/>
                                        <p:tgtEl>
                                          <p:spTgt spid="22">
                                            <p:txEl>
                                              <p:pRg st="0" end="0"/>
                                            </p:txEl>
                                          </p:spTgt>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4">
                                            <p:txEl>
                                              <p:pRg st="0" end="0"/>
                                            </p:txEl>
                                          </p:spTgt>
                                        </p:tgtEl>
                                        <p:attrNameLst>
                                          <p:attrName>style.visibility</p:attrName>
                                        </p:attrNameLst>
                                      </p:cBhvr>
                                      <p:to>
                                        <p:strVal val="visible"/>
                                      </p:to>
                                    </p:set>
                                    <p:animEffect transition="in" filter="wipe(left)">
                                      <p:cBhvr>
                                        <p:cTn id="46" dur="500"/>
                                        <p:tgtEl>
                                          <p:spTgt spid="24">
                                            <p:txEl>
                                              <p:pRg st="0" end="0"/>
                                            </p:txEl>
                                          </p:spTgt>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26">
                                            <p:txEl>
                                              <p:pRg st="0" end="0"/>
                                            </p:txEl>
                                          </p:spTgt>
                                        </p:tgtEl>
                                        <p:attrNameLst>
                                          <p:attrName>style.visibility</p:attrName>
                                        </p:attrNameLst>
                                      </p:cBhvr>
                                      <p:to>
                                        <p:strVal val="visible"/>
                                      </p:to>
                                    </p:set>
                                    <p:animEffect transition="in" filter="wipe(left)">
                                      <p:cBhvr>
                                        <p:cTn id="54"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4" grpId="0" animBg="1"/>
      <p:bldP spid="5" grpId="0" animBg="1"/>
      <p:bldP spid="15" grpId="0" animBg="1"/>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animBg="1"/>
      <p:bldP spid="18" grpId="0" build="p">
        <p:tmplLst>
          <p:tmpl lvl="1">
            <p:tnLst>
              <p:par>
                <p:cTn presetID="2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20" grpId="0" animBg="1"/>
      <p:bldP spid="29" grpId="0" animBg="1"/>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0" y="-541423"/>
            <a:ext cx="9234736" cy="614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プレースホルダー 25"/>
          <p:cNvSpPr txBox="1">
            <a:spLocks/>
          </p:cNvSpPr>
          <p:nvPr/>
        </p:nvSpPr>
        <p:spPr>
          <a:xfrm flipH="1">
            <a:off x="-2357005" y="-565485"/>
            <a:ext cx="5451082" cy="6515100"/>
          </a:xfrm>
          <a:prstGeom prst="parallelogram">
            <a:avLst>
              <a:gd name="adj" fmla="val 41863"/>
            </a:avLst>
          </a:prstGeom>
          <a:solidFill>
            <a:srgbClr val="00ACE2">
              <a:lumMod val="75000"/>
              <a:alpha val="40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8" name="テキスト プレースホルダー 25"/>
          <p:cNvSpPr txBox="1">
            <a:spLocks/>
          </p:cNvSpPr>
          <p:nvPr/>
        </p:nvSpPr>
        <p:spPr>
          <a:xfrm flipH="1">
            <a:off x="-6406415" y="-541421"/>
            <a:ext cx="8812620" cy="6515100"/>
          </a:xfrm>
          <a:prstGeom prst="parallelogram">
            <a:avLst>
              <a:gd name="adj" fmla="val 35022"/>
            </a:avLst>
          </a:prstGeom>
          <a:solidFill>
            <a:srgbClr val="00ACE2">
              <a:lumMod val="75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9" name="テキスト プレースホルダー 25"/>
          <p:cNvSpPr txBox="1">
            <a:spLocks/>
          </p:cNvSpPr>
          <p:nvPr/>
        </p:nvSpPr>
        <p:spPr>
          <a:xfrm flipH="1">
            <a:off x="7143487" y="-541423"/>
            <a:ext cx="8580709" cy="6491037"/>
          </a:xfrm>
          <a:prstGeom prst="parallelogram">
            <a:avLst>
              <a:gd name="adj" fmla="val 35022"/>
            </a:avLst>
          </a:prstGeom>
          <a:solidFill>
            <a:srgbClr val="00ACE2">
              <a:lumMod val="75000"/>
            </a:srgb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10" name="テキスト プレースホルダー 25"/>
          <p:cNvSpPr txBox="1">
            <a:spLocks/>
          </p:cNvSpPr>
          <p:nvPr/>
        </p:nvSpPr>
        <p:spPr>
          <a:xfrm flipH="1">
            <a:off x="-10887201" y="-541421"/>
            <a:ext cx="3390266" cy="6515100"/>
          </a:xfrm>
          <a:prstGeom prst="parallelogram">
            <a:avLst>
              <a:gd name="adj" fmla="val 67559"/>
            </a:avLst>
          </a:prstGeom>
          <a:solidFill>
            <a:sysClr val="window" lastClr="FFFFFF">
              <a:alpha val="30000"/>
            </a:sys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sp>
        <p:nvSpPr>
          <p:cNvPr id="11" name="テキスト プレースホルダー 25"/>
          <p:cNvSpPr txBox="1">
            <a:spLocks/>
          </p:cNvSpPr>
          <p:nvPr/>
        </p:nvSpPr>
        <p:spPr>
          <a:xfrm flipH="1">
            <a:off x="-8812025" y="-541421"/>
            <a:ext cx="2943865" cy="6515100"/>
          </a:xfrm>
          <a:prstGeom prst="parallelogram">
            <a:avLst>
              <a:gd name="adj" fmla="val 77247"/>
            </a:avLst>
          </a:prstGeom>
          <a:solidFill>
            <a:sysClr val="window" lastClr="FFFFFF">
              <a:alpha val="30000"/>
            </a:sysClr>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latin typeface="Open Sans"/>
              </a:rPr>
              <a:t> </a:t>
            </a:r>
            <a:endParaRPr lang="ja-JP" altLang="en-US" sz="1800" dirty="0">
              <a:solidFill>
                <a:srgbClr val="545454"/>
              </a:solidFill>
              <a:latin typeface="Open Sans"/>
            </a:endParaRPr>
          </a:p>
        </p:txBody>
      </p:sp>
      <p:grpSp>
        <p:nvGrpSpPr>
          <p:cNvPr id="12" name="Group 11"/>
          <p:cNvGrpSpPr/>
          <p:nvPr/>
        </p:nvGrpSpPr>
        <p:grpSpPr>
          <a:xfrm>
            <a:off x="836545" y="3455579"/>
            <a:ext cx="7874317" cy="1096622"/>
            <a:chOff x="1374670" y="3400312"/>
            <a:chExt cx="10122171" cy="260357"/>
          </a:xfrm>
        </p:grpSpPr>
        <p:sp>
          <p:nvSpPr>
            <p:cNvPr id="13" name="Parallelogram 12"/>
            <p:cNvSpPr/>
            <p:nvPr/>
          </p:nvSpPr>
          <p:spPr>
            <a:xfrm>
              <a:off x="1374670" y="3418146"/>
              <a:ext cx="10122171" cy="220839"/>
            </a:xfrm>
            <a:prstGeom prst="parallelogram">
              <a:avLst>
                <a:gd name="adj" fmla="val 45313"/>
              </a:avLst>
            </a:prstGeom>
            <a:solidFill>
              <a:srgbClr val="F79646">
                <a:lumMod val="20000"/>
                <a:lumOff val="80000"/>
              </a:srgbClr>
            </a:solidFill>
            <a:ln w="25400" cap="flat" cmpd="sng" algn="ctr">
              <a:noFill/>
              <a:prstDash val="solid"/>
            </a:ln>
            <a:effectLst/>
          </p:spPr>
          <p:txBody>
            <a:bodyPr rtlCol="0" anchor="ctr"/>
            <a:lstStyle/>
            <a:p>
              <a:pPr algn="ctr">
                <a:defRPr/>
              </a:pPr>
              <a:endParaRPr lang="en-US" kern="0">
                <a:solidFill>
                  <a:prstClr val="white"/>
                </a:solidFill>
                <a:latin typeface="Calibri"/>
              </a:endParaRPr>
            </a:p>
          </p:txBody>
        </p:sp>
        <p:sp>
          <p:nvSpPr>
            <p:cNvPr id="14" name="テキスト プレースホルダー 17"/>
            <p:cNvSpPr txBox="1">
              <a:spLocks/>
            </p:cNvSpPr>
            <p:nvPr/>
          </p:nvSpPr>
          <p:spPr>
            <a:xfrm>
              <a:off x="2430956" y="3400312"/>
              <a:ext cx="8632833" cy="260357"/>
            </a:xfrm>
            <a:prstGeom prst="rect">
              <a:avLst/>
            </a:prstGeom>
          </p:spPr>
          <p:txBody>
            <a:bodyPr vert="horz" lIns="163275" tIns="81638" rIns="163275" bIns="81638" rtlCol="0" anchor="ctr">
              <a:norm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indent="0" algn="ctr" defTabSz="1224565">
                <a:lnSpc>
                  <a:spcPct val="100000"/>
                </a:lnSpc>
                <a:spcBef>
                  <a:spcPts val="0"/>
                </a:spcBef>
                <a:buClr>
                  <a:srgbClr val="FFA513"/>
                </a:buClr>
                <a:buNone/>
                <a:defRPr/>
              </a:pPr>
              <a:r>
                <a:rPr lang="en-US" altLang="ja-JP" sz="2400" b="1" dirty="0">
                  <a:solidFill>
                    <a:prstClr val="black"/>
                  </a:solidFill>
                  <a:latin typeface="Arial" pitchFamily="34" charset="0"/>
                  <a:cs typeface="Arial" pitchFamily="34" charset="0"/>
                </a:rPr>
                <a:t>Asal-Usul Nenek </a:t>
              </a:r>
              <a:r>
                <a:rPr lang="en-US" altLang="ja-JP" sz="2400" b="1" dirty="0" smtClean="0">
                  <a:solidFill>
                    <a:prstClr val="black"/>
                  </a:solidFill>
                  <a:latin typeface="Arial" pitchFamily="34" charset="0"/>
                  <a:cs typeface="Arial" pitchFamily="34" charset="0"/>
                </a:rPr>
                <a:t>Moyang Bangsa </a:t>
              </a:r>
              <a:r>
                <a:rPr lang="en-US" altLang="ja-JP" sz="2400" b="1" dirty="0">
                  <a:solidFill>
                    <a:prstClr val="black"/>
                  </a:solidFill>
                  <a:latin typeface="Arial" pitchFamily="34" charset="0"/>
                  <a:cs typeface="Arial" pitchFamily="34" charset="0"/>
                </a:rPr>
                <a:t>Indonesia </a:t>
              </a:r>
              <a:r>
                <a:rPr lang="en-US" altLang="ja-JP" sz="2400" b="1" dirty="0" smtClean="0">
                  <a:solidFill>
                    <a:prstClr val="black"/>
                  </a:solidFill>
                  <a:latin typeface="Arial" pitchFamily="34" charset="0"/>
                  <a:cs typeface="Arial" pitchFamily="34" charset="0"/>
                </a:rPr>
                <a:t>dan Jalur </a:t>
              </a:r>
              <a:r>
                <a:rPr lang="en-US" altLang="ja-JP" sz="2400" b="1" dirty="0">
                  <a:solidFill>
                    <a:prstClr val="black"/>
                  </a:solidFill>
                  <a:latin typeface="Arial" pitchFamily="34" charset="0"/>
                  <a:cs typeface="Arial" pitchFamily="34" charset="0"/>
                </a:rPr>
                <a:t>Rempah pada </a:t>
              </a:r>
              <a:r>
                <a:rPr lang="en-US" altLang="ja-JP" sz="2400" b="1" dirty="0" smtClean="0">
                  <a:solidFill>
                    <a:prstClr val="black"/>
                  </a:solidFill>
                  <a:latin typeface="Arial" pitchFamily="34" charset="0"/>
                  <a:cs typeface="Arial" pitchFamily="34" charset="0"/>
                </a:rPr>
                <a:t>Masa </a:t>
              </a:r>
              <a:r>
                <a:rPr lang="en-US" altLang="ja-JP" sz="2400" b="1" dirty="0" err="1" smtClean="0">
                  <a:solidFill>
                    <a:prstClr val="black"/>
                  </a:solidFill>
                  <a:latin typeface="Arial" pitchFamily="34" charset="0"/>
                  <a:cs typeface="Arial" pitchFamily="34" charset="0"/>
                </a:rPr>
                <a:t>Praaksara</a:t>
              </a:r>
              <a:endParaRPr lang="ja-JP" altLang="en-US" sz="2400" b="1" dirty="0">
                <a:solidFill>
                  <a:prstClr val="black"/>
                </a:solidFill>
                <a:latin typeface="Arial" pitchFamily="34" charset="0"/>
                <a:ea typeface="ＭＳ Ｐゴシック" panose="020B0600070205080204" pitchFamily="34" charset="-128"/>
                <a:cs typeface="Arial" pitchFamily="34" charset="0"/>
              </a:endParaRPr>
            </a:p>
          </p:txBody>
        </p:sp>
      </p:grpSp>
      <p:sp>
        <p:nvSpPr>
          <p:cNvPr id="15" name="直角三角形 28"/>
          <p:cNvSpPr/>
          <p:nvPr/>
        </p:nvSpPr>
        <p:spPr>
          <a:xfrm rot="2700000">
            <a:off x="631328" y="3590327"/>
            <a:ext cx="836527" cy="836527"/>
          </a:xfrm>
          <a:prstGeom prst="rtTriangle">
            <a:avLst/>
          </a:prstGeom>
          <a:solidFill>
            <a:srgbClr val="FFA513">
              <a:lumMod val="75000"/>
            </a:srgbClr>
          </a:solidFill>
          <a:ln w="25400" cap="flat" cmpd="sng" algn="ctr">
            <a:noFill/>
            <a:prstDash val="sysDot"/>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kumimoji="1" lang="ja-JP" altLang="en-US" kern="0" dirty="0">
              <a:solidFill>
                <a:srgbClr val="5BB8D1"/>
              </a:solidFill>
              <a:latin typeface="Open Sans"/>
            </a:endParaRPr>
          </a:p>
        </p:txBody>
      </p:sp>
      <p:sp>
        <p:nvSpPr>
          <p:cNvPr id="16" name="直角三角形 8"/>
          <p:cNvSpPr/>
          <p:nvPr/>
        </p:nvSpPr>
        <p:spPr>
          <a:xfrm rot="2700000">
            <a:off x="756642" y="3590333"/>
            <a:ext cx="836527" cy="836527"/>
          </a:xfrm>
          <a:prstGeom prst="rtTriangle">
            <a:avLst/>
          </a:prstGeom>
          <a:solidFill>
            <a:srgbClr val="FFA513"/>
          </a:solidFill>
          <a:ln w="25400" cap="flat" cmpd="sng" algn="ctr">
            <a:noFill/>
            <a:prstDash val="sysDot"/>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kumimoji="1" lang="ja-JP" altLang="en-US" kern="0" dirty="0">
              <a:solidFill>
                <a:srgbClr val="5BB8D1"/>
              </a:solidFill>
              <a:latin typeface="Open Sans"/>
            </a:endParaRPr>
          </a:p>
        </p:txBody>
      </p:sp>
      <p:sp>
        <p:nvSpPr>
          <p:cNvPr id="17" name="直角三角形 4"/>
          <p:cNvSpPr/>
          <p:nvPr/>
        </p:nvSpPr>
        <p:spPr>
          <a:xfrm rot="13500000">
            <a:off x="756642" y="3590333"/>
            <a:ext cx="836527" cy="836527"/>
          </a:xfrm>
          <a:prstGeom prst="rtTriangle">
            <a:avLst/>
          </a:prstGeom>
          <a:solidFill>
            <a:srgbClr val="FFA513">
              <a:lumMod val="60000"/>
              <a:lumOff val="40000"/>
            </a:srgbClr>
          </a:solidFill>
          <a:ln w="25400" cap="flat" cmpd="sng" algn="ctr">
            <a:noFill/>
            <a:prstDash val="sysDot"/>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kumimoji="1" lang="ja-JP" altLang="en-US" kern="0">
              <a:solidFill>
                <a:srgbClr val="5BB8D1"/>
              </a:solidFill>
              <a:latin typeface="Open Sans"/>
            </a:endParaRPr>
          </a:p>
        </p:txBody>
      </p:sp>
      <p:sp>
        <p:nvSpPr>
          <p:cNvPr id="18" name="テキスト プレースホルダー 18"/>
          <p:cNvSpPr txBox="1">
            <a:spLocks/>
          </p:cNvSpPr>
          <p:nvPr/>
        </p:nvSpPr>
        <p:spPr>
          <a:xfrm>
            <a:off x="775907" y="3445209"/>
            <a:ext cx="719888" cy="1079833"/>
          </a:xfrm>
          <a:prstGeom prst="rect">
            <a:avLst/>
          </a:prstGeom>
        </p:spPr>
        <p:txBody>
          <a:bodyPr vert="horz" lIns="122456" tIns="61229" rIns="122456" bIns="61229"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9600" kern="1200" baseline="0">
                <a:solidFill>
                  <a:schemeClr val="bg1"/>
                </a:solidFill>
                <a:latin typeface="+mj-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defRPr/>
            </a:pPr>
            <a:r>
              <a:rPr lang="en-US" altLang="ja-JP" sz="1500" b="1" dirty="0" smtClean="0">
                <a:solidFill>
                  <a:srgbClr val="4BACC6">
                    <a:lumMod val="75000"/>
                  </a:srgbClr>
                </a:solidFill>
                <a:latin typeface="Arial" pitchFamily="34" charset="0"/>
                <a:cs typeface="Arial" pitchFamily="34" charset="0"/>
              </a:rPr>
              <a:t>BAB</a:t>
            </a:r>
            <a:r>
              <a:rPr lang="en-US" altLang="ja-JP" sz="3200" b="1" dirty="0" smtClean="0">
                <a:solidFill>
                  <a:srgbClr val="4BACC6">
                    <a:lumMod val="75000"/>
                  </a:srgbClr>
                </a:solidFill>
                <a:latin typeface="Arial" pitchFamily="34" charset="0"/>
                <a:cs typeface="Arial" pitchFamily="34" charset="0"/>
              </a:rPr>
              <a:t>❷</a:t>
            </a:r>
            <a:endParaRPr lang="ja-JP" altLang="en-US" sz="4100" b="1" dirty="0">
              <a:solidFill>
                <a:srgbClr val="4BACC6">
                  <a:lumMod val="75000"/>
                </a:srgbClr>
              </a:solidFill>
              <a:latin typeface="Arial" pitchFamily="34" charset="0"/>
              <a:cs typeface="Arial" pitchFamily="34" charset="0"/>
            </a:endParaRPr>
          </a:p>
        </p:txBody>
      </p:sp>
      <p:pic>
        <p:nvPicPr>
          <p:cNvPr id="19" name="Picture 18">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20" name="Picture 1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21" name="Picture 2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22" name="Picture 21">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3009097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1+#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accel="100000"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1+#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accel="10000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1+#ppt_w/2"/>
                                          </p:val>
                                        </p:tav>
                                        <p:tav tm="100000">
                                          <p:val>
                                            <p:strVal val="#ppt_x"/>
                                          </p:val>
                                        </p:tav>
                                      </p:tavLst>
                                    </p:anim>
                                    <p:anim calcmode="lin" valueType="num">
                                      <p:cBhvr additive="base">
                                        <p:cTn id="20" dur="75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2000" fill="hold"/>
                                        <p:tgtEl>
                                          <p:spTgt spid="7"/>
                                        </p:tgtEl>
                                        <p:attrNameLst>
                                          <p:attrName>ppt_x</p:attrName>
                                        </p:attrNameLst>
                                      </p:cBhvr>
                                      <p:tavLst>
                                        <p:tav tm="0">
                                          <p:val>
                                            <p:strVal val="0-#ppt_w/2"/>
                                          </p:val>
                                        </p:tav>
                                        <p:tav tm="100000">
                                          <p:val>
                                            <p:strVal val="#ppt_x"/>
                                          </p:val>
                                        </p:tav>
                                      </p:tavLst>
                                    </p:anim>
                                    <p:anim calcmode="lin" valueType="num">
                                      <p:cBhvr additive="base">
                                        <p:cTn id="24" dur="20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1" decel="10000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00" fill="hold"/>
                                        <p:tgtEl>
                                          <p:spTgt spid="17"/>
                                        </p:tgtEl>
                                        <p:attrNameLst>
                                          <p:attrName>ppt_x</p:attrName>
                                        </p:attrNameLst>
                                      </p:cBhvr>
                                      <p:tavLst>
                                        <p:tav tm="0">
                                          <p:val>
                                            <p:strVal val="#ppt_x"/>
                                          </p:val>
                                        </p:tav>
                                        <p:tav tm="100000">
                                          <p:val>
                                            <p:strVal val="#ppt_x"/>
                                          </p:val>
                                        </p:tav>
                                      </p:tavLst>
                                    </p:anim>
                                    <p:anim calcmode="lin" valueType="num">
                                      <p:cBhvr additive="base">
                                        <p:cTn id="29" dur="700" fill="hold"/>
                                        <p:tgtEl>
                                          <p:spTgt spid="17"/>
                                        </p:tgtEl>
                                        <p:attrNameLst>
                                          <p:attrName>ppt_y</p:attrName>
                                        </p:attrNameLst>
                                      </p:cBhvr>
                                      <p:tavLst>
                                        <p:tav tm="0">
                                          <p:val>
                                            <p:strVal val="0-#ppt_h/2"/>
                                          </p:val>
                                        </p:tav>
                                        <p:tav tm="100000">
                                          <p:val>
                                            <p:strVal val="#ppt_y"/>
                                          </p:val>
                                        </p:tav>
                                      </p:tavLst>
                                    </p:anim>
                                  </p:childTnLst>
                                </p:cTn>
                              </p:par>
                              <p:par>
                                <p:cTn id="30" presetID="2" presetClass="entr" presetSubtype="9" decel="10000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00" fill="hold"/>
                                        <p:tgtEl>
                                          <p:spTgt spid="16"/>
                                        </p:tgtEl>
                                        <p:attrNameLst>
                                          <p:attrName>ppt_x</p:attrName>
                                        </p:attrNameLst>
                                      </p:cBhvr>
                                      <p:tavLst>
                                        <p:tav tm="0">
                                          <p:val>
                                            <p:strVal val="0-#ppt_w/2"/>
                                          </p:val>
                                        </p:tav>
                                        <p:tav tm="100000">
                                          <p:val>
                                            <p:strVal val="#ppt_x"/>
                                          </p:val>
                                        </p:tav>
                                      </p:tavLst>
                                    </p:anim>
                                    <p:anim calcmode="lin" valueType="num">
                                      <p:cBhvr additive="base">
                                        <p:cTn id="33" dur="700" fill="hold"/>
                                        <p:tgtEl>
                                          <p:spTgt spid="16"/>
                                        </p:tgtEl>
                                        <p:attrNameLst>
                                          <p:attrName>ppt_y</p:attrName>
                                        </p:attrNameLst>
                                      </p:cBhvr>
                                      <p:tavLst>
                                        <p:tav tm="0">
                                          <p:val>
                                            <p:strVal val="0-#ppt_h/2"/>
                                          </p:val>
                                        </p:tav>
                                        <p:tav tm="100000">
                                          <p:val>
                                            <p:strVal val="#ppt_y"/>
                                          </p:val>
                                        </p:tav>
                                      </p:tavLst>
                                    </p:anim>
                                  </p:childTnLst>
                                </p:cTn>
                              </p:par>
                              <p:par>
                                <p:cTn id="34" presetID="10" presetClass="entr" presetSubtype="0" fill="hold" grpId="0" nodeType="withEffect">
                                  <p:stCondLst>
                                    <p:cond delay="250"/>
                                  </p:stCondLst>
                                  <p:childTnLst>
                                    <p:set>
                                      <p:cBhvr>
                                        <p:cTn id="35" dur="1" fill="hold">
                                          <p:stCondLst>
                                            <p:cond delay="0"/>
                                          </p:stCondLst>
                                        </p:cTn>
                                        <p:tgtEl>
                                          <p:spTgt spid="18">
                                            <p:txEl>
                                              <p:pRg st="0" end="0"/>
                                            </p:txEl>
                                          </p:spTgt>
                                        </p:tgtEl>
                                        <p:attrNameLst>
                                          <p:attrName>style.visibility</p:attrName>
                                        </p:attrNameLst>
                                      </p:cBhvr>
                                      <p:to>
                                        <p:strVal val="visible"/>
                                      </p:to>
                                    </p:set>
                                    <p:animEffect transition="in" filter="fade">
                                      <p:cBhvr>
                                        <p:cTn id="36" dur="500"/>
                                        <p:tgtEl>
                                          <p:spTgt spid="18">
                                            <p:txEl>
                                              <p:pRg st="0" end="0"/>
                                            </p:txEl>
                                          </p:spTgt>
                                        </p:tgtEl>
                                      </p:cBhvr>
                                    </p:animEffect>
                                  </p:childTnLst>
                                </p:cTn>
                              </p:par>
                            </p:childTnLst>
                          </p:cTn>
                        </p:par>
                        <p:par>
                          <p:cTn id="37" fill="hold">
                            <p:stCondLst>
                              <p:cond delay="3250"/>
                            </p:stCondLst>
                            <p:childTnLst>
                              <p:par>
                                <p:cTn id="38" presetID="2" presetClass="entr" presetSubtype="8" decel="10000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750" fill="hold"/>
                                        <p:tgtEl>
                                          <p:spTgt spid="15"/>
                                        </p:tgtEl>
                                        <p:attrNameLst>
                                          <p:attrName>ppt_x</p:attrName>
                                        </p:attrNameLst>
                                      </p:cBhvr>
                                      <p:tavLst>
                                        <p:tav tm="0">
                                          <p:val>
                                            <p:strVal val="0-#ppt_w/2"/>
                                          </p:val>
                                        </p:tav>
                                        <p:tav tm="100000">
                                          <p:val>
                                            <p:strVal val="#ppt_x"/>
                                          </p:val>
                                        </p:tav>
                                      </p:tavLst>
                                    </p:anim>
                                    <p:anim calcmode="lin" valueType="num">
                                      <p:cBhvr additive="base">
                                        <p:cTn id="41" dur="75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tmplLst>
          <p:tmpl>
            <p:tnLst>
              <p:par>
                <p:cTn presetID="2" presetClass="entr" presetSubtype="8" decel="10000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2000" fill="hold"/>
                        <p:tgtEl>
                          <p:spTgt spid="7"/>
                        </p:tgtEl>
                        <p:attrNameLst>
                          <p:attrName>ppt_x</p:attrName>
                        </p:attrNameLst>
                      </p:cBhvr>
                      <p:tavLst>
                        <p:tav tm="0">
                          <p:val>
                            <p:strVal val="0-#ppt_w/2"/>
                          </p:val>
                        </p:tav>
                        <p:tav tm="100000">
                          <p:val>
                            <p:strVal val="#ppt_x"/>
                          </p:val>
                        </p:tav>
                      </p:tavLst>
                    </p:anim>
                    <p:anim calcmode="lin" valueType="num">
                      <p:cBhvr additive="base">
                        <p:cTn dur="2000" fill="hold"/>
                        <p:tgtEl>
                          <p:spTgt spid="7"/>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8"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1000" fill="hold"/>
                        <p:tgtEl>
                          <p:spTgt spid="8"/>
                        </p:tgtEl>
                        <p:attrNameLst>
                          <p:attrName>ppt_x</p:attrName>
                        </p:attrNameLst>
                      </p:cBhvr>
                      <p:tavLst>
                        <p:tav tm="0">
                          <p:val>
                            <p:strVal val="0-#ppt_w/2"/>
                          </p:val>
                        </p:tav>
                        <p:tav tm="100000">
                          <p:val>
                            <p:strVal val="#ppt_x"/>
                          </p:val>
                        </p:tav>
                      </p:tavLst>
                    </p:anim>
                    <p:anim calcmode="lin" valueType="num">
                      <p:cBhvr additive="base">
                        <p:cTn dur="1000" fill="hold"/>
                        <p:tgtEl>
                          <p:spTgt spid="8"/>
                        </p:tgtEl>
                        <p:attrNameLst>
                          <p:attrName>ppt_y</p:attrName>
                        </p:attrNameLst>
                      </p:cBhvr>
                      <p:tavLst>
                        <p:tav tm="0">
                          <p:val>
                            <p:strVal val="#ppt_y"/>
                          </p:val>
                        </p:tav>
                        <p:tav tm="100000">
                          <p:val>
                            <p:strVal val="#ppt_y"/>
                          </p:val>
                        </p:tav>
                      </p:tavLst>
                    </p:anim>
                  </p:childTnLst>
                </p:cTn>
              </p:par>
            </p:tnLst>
          </p:tmpl>
        </p:tmplLst>
      </p:bldP>
      <p:bldP spid="9" grpId="0" animBg="1">
        <p:tmplLst>
          <p:tmpl>
            <p:tnLst>
              <p:par>
                <p:cTn presetID="2" presetClass="entr" presetSubtype="2" decel="100000"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1000" fill="hold"/>
                        <p:tgtEl>
                          <p:spTgt spid="9"/>
                        </p:tgtEl>
                        <p:attrNameLst>
                          <p:attrName>ppt_x</p:attrName>
                        </p:attrNameLst>
                      </p:cBhvr>
                      <p:tavLst>
                        <p:tav tm="0">
                          <p:val>
                            <p:strVal val="1+#ppt_w/2"/>
                          </p:val>
                        </p:tav>
                        <p:tav tm="100000">
                          <p:val>
                            <p:strVal val="#ppt_x"/>
                          </p:val>
                        </p:tav>
                      </p:tavLst>
                    </p:anim>
                    <p:anim calcmode="lin" valueType="num">
                      <p:cBhvr additive="base">
                        <p:cTn dur="1000" fill="hold"/>
                        <p:tgtEl>
                          <p:spTgt spid="9"/>
                        </p:tgtEl>
                        <p:attrNameLst>
                          <p:attrName>ppt_y</p:attrName>
                        </p:attrNameLst>
                      </p:cBhvr>
                      <p:tavLst>
                        <p:tav tm="0">
                          <p:val>
                            <p:strVal val="#ppt_y"/>
                          </p:val>
                        </p:tav>
                        <p:tav tm="100000">
                          <p:val>
                            <p:strVal val="#ppt_y"/>
                          </p:val>
                        </p:tav>
                      </p:tavLst>
                    </p:anim>
                  </p:childTnLst>
                </p:cTn>
              </p:par>
            </p:tnLst>
          </p:tmpl>
        </p:tmplLst>
      </p:bldP>
      <p:bldP spid="10" grpId="0" animBg="1">
        <p:tmplLst>
          <p:tmpl>
            <p:tnLst>
              <p:par>
                <p:cTn presetID="2" presetClass="entr" presetSubtype="2" accel="100000" fill="hold" nodeType="with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750" fill="hold"/>
                        <p:tgtEl>
                          <p:spTgt spid="10"/>
                        </p:tgtEl>
                        <p:attrNameLst>
                          <p:attrName>ppt_x</p:attrName>
                        </p:attrNameLst>
                      </p:cBhvr>
                      <p:tavLst>
                        <p:tav tm="0">
                          <p:val>
                            <p:strVal val="1+#ppt_w/2"/>
                          </p:val>
                        </p:tav>
                        <p:tav tm="100000">
                          <p:val>
                            <p:strVal val="#ppt_x"/>
                          </p:val>
                        </p:tav>
                      </p:tavLst>
                    </p:anim>
                    <p:anim calcmode="lin" valueType="num">
                      <p:cBhvr additive="base">
                        <p:cTn dur="750" fill="hold"/>
                        <p:tgtEl>
                          <p:spTgt spid="10"/>
                        </p:tgtEl>
                        <p:attrNameLst>
                          <p:attrName>ppt_y</p:attrName>
                        </p:attrNameLst>
                      </p:cBhvr>
                      <p:tavLst>
                        <p:tav tm="0">
                          <p:val>
                            <p:strVal val="#ppt_y"/>
                          </p:val>
                        </p:tav>
                        <p:tav tm="100000">
                          <p:val>
                            <p:strVal val="#ppt_y"/>
                          </p:val>
                        </p:tav>
                      </p:tavLst>
                    </p:anim>
                  </p:childTnLst>
                </p:cTn>
              </p:par>
            </p:tnLst>
          </p:tmpl>
        </p:tmplLst>
      </p:bldP>
      <p:bldP spid="11" grpId="0" animBg="1">
        <p:tmplLst>
          <p:tmpl>
            <p:tnLst>
              <p:par>
                <p:cTn presetID="2" presetClass="entr" presetSubtype="2" ac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1+#ppt_w/2"/>
                          </p:val>
                        </p:tav>
                        <p:tav tm="100000">
                          <p:val>
                            <p:strVal val="#ppt_x"/>
                          </p:val>
                        </p:tav>
                      </p:tavLst>
                    </p:anim>
                    <p:anim calcmode="lin" valueType="num">
                      <p:cBhvr additive="base">
                        <p:cTn dur="750" fill="hold"/>
                        <p:tgtEl>
                          <p:spTgt spid="11"/>
                        </p:tgtEl>
                        <p:attrNameLst>
                          <p:attrName>ppt_y</p:attrName>
                        </p:attrNameLst>
                      </p:cBhvr>
                      <p:tavLst>
                        <p:tav tm="0">
                          <p:val>
                            <p:strVal val="#ppt_y"/>
                          </p:val>
                        </p:tav>
                        <p:tav tm="100000">
                          <p:val>
                            <p:strVal val="#ppt_y"/>
                          </p:val>
                        </p:tav>
                      </p:tavLst>
                    </p:anim>
                  </p:childTnLst>
                </p:cTn>
              </p:par>
            </p:tnLst>
          </p:tmpl>
        </p:tmplLst>
      </p:bldP>
      <p:bldP spid="15" grpId="0" animBg="1"/>
      <p:bldP spid="16" grpId="0" animBg="1"/>
      <p:bldP spid="17" grpId="0" animBg="1"/>
      <p:bldP spid="18" grpId="0" build="p">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217632"/>
            <a:ext cx="9257731" cy="1958163"/>
            <a:chOff x="-4266286" y="1033373"/>
            <a:chExt cx="14479416" cy="3062636"/>
          </a:xfrm>
        </p:grpSpPr>
        <p:pic>
          <p:nvPicPr>
            <p:cNvPr id="65" name="Picture 64"/>
            <p:cNvPicPr>
              <a:picLocks noChangeAspect="1"/>
            </p:cNvPicPr>
            <p:nvPr/>
          </p:nvPicPr>
          <p:blipFill rotWithShape="1">
            <a:blip r:embed="rId3" cstate="print">
              <a:extLst>
                <a:ext uri="{28A0092B-C50C-407E-A947-70E740481C1C}">
                  <a14:useLocalDpi xmlns:a14="http://schemas.microsoft.com/office/drawing/2010/main" val="0"/>
                </a:ext>
              </a:extLst>
            </a:blip>
            <a:srcRect l="10514" t="14222" r="85981" b="69849"/>
            <a:stretch/>
          </p:blipFill>
          <p:spPr>
            <a:xfrm>
              <a:off x="-4266286" y="1033373"/>
              <a:ext cx="14301536" cy="2444382"/>
            </a:xfrm>
            <a:prstGeom prst="rect">
              <a:avLst/>
            </a:prstGeom>
          </p:spPr>
        </p:pic>
        <p:pic>
          <p:nvPicPr>
            <p:cNvPr id="25" name="Picture 24"/>
            <p:cNvPicPr>
              <a:picLocks noChangeAspect="1"/>
            </p:cNvPicPr>
            <p:nvPr/>
          </p:nvPicPr>
          <p:blipFill rotWithShape="1">
            <a:blip r:embed="rId3" cstate="print">
              <a:extLst>
                <a:ext uri="{28A0092B-C50C-407E-A947-70E740481C1C}">
                  <a14:useLocalDpi xmlns:a14="http://schemas.microsoft.com/office/drawing/2010/main" val="0"/>
                </a:ext>
              </a:extLst>
            </a:blip>
            <a:srcRect l="10514" t="14222" r="12448" b="69849"/>
            <a:stretch/>
          </p:blipFill>
          <p:spPr>
            <a:xfrm>
              <a:off x="676875" y="1033373"/>
              <a:ext cx="9144001" cy="2444382"/>
            </a:xfrm>
            <a:prstGeom prst="rect">
              <a:avLst/>
            </a:prstGeom>
          </p:spPr>
        </p:pic>
        <p:pic>
          <p:nvPicPr>
            <p:cNvPr id="26" name="Picture 25"/>
            <p:cNvPicPr>
              <a:picLocks noChangeAspect="1"/>
            </p:cNvPicPr>
            <p:nvPr/>
          </p:nvPicPr>
          <p:blipFill rotWithShape="1">
            <a:blip r:embed="rId3" cstate="print">
              <a:extLst>
                <a:ext uri="{28A0092B-C50C-407E-A947-70E740481C1C}">
                  <a14:useLocalDpi xmlns:a14="http://schemas.microsoft.com/office/drawing/2010/main" val="0"/>
                </a:ext>
              </a:extLst>
            </a:blip>
            <a:srcRect l="10514" t="25951" r="86043" b="69849"/>
            <a:stretch/>
          </p:blipFill>
          <p:spPr>
            <a:xfrm>
              <a:off x="-7883" y="3000142"/>
              <a:ext cx="9828759" cy="408574"/>
            </a:xfrm>
            <a:prstGeom prst="rect">
              <a:avLst/>
            </a:prstGeom>
          </p:spPr>
        </p:pic>
        <p:sp>
          <p:nvSpPr>
            <p:cNvPr id="27" name="Rectangle 26"/>
            <p:cNvSpPr/>
            <p:nvPr/>
          </p:nvSpPr>
          <p:spPr>
            <a:xfrm>
              <a:off x="381713" y="3000143"/>
              <a:ext cx="2044031" cy="481374"/>
            </a:xfrm>
            <a:prstGeom prst="rect">
              <a:avLst/>
            </a:prstGeom>
            <a:noFill/>
          </p:spPr>
          <p:txBody>
            <a:bodyPr wrap="none">
              <a:spAutoFit/>
            </a:bodyPr>
            <a:lstStyle/>
            <a:p>
              <a:r>
                <a:rPr lang="id-ID" sz="1400" b="1" dirty="0">
                  <a:solidFill>
                    <a:srgbClr val="0070C0"/>
                  </a:solidFill>
                </a:rPr>
                <a:t>Pembuatan api</a:t>
              </a:r>
            </a:p>
          </p:txBody>
        </p:sp>
        <p:sp>
          <p:nvSpPr>
            <p:cNvPr id="30" name="Rectangle 29"/>
            <p:cNvSpPr/>
            <p:nvPr/>
          </p:nvSpPr>
          <p:spPr>
            <a:xfrm>
              <a:off x="2386264" y="3000143"/>
              <a:ext cx="2617569" cy="481374"/>
            </a:xfrm>
            <a:prstGeom prst="rect">
              <a:avLst/>
            </a:prstGeom>
            <a:noFill/>
          </p:spPr>
          <p:txBody>
            <a:bodyPr wrap="none">
              <a:spAutoFit/>
            </a:bodyPr>
            <a:lstStyle/>
            <a:p>
              <a:r>
                <a:rPr lang="id-ID" sz="1400" b="1" i="1" dirty="0">
                  <a:solidFill>
                    <a:srgbClr val="25714B"/>
                  </a:solidFill>
                </a:rPr>
                <a:t>Kjokkkenmoddinger</a:t>
              </a:r>
            </a:p>
          </p:txBody>
        </p:sp>
        <p:sp>
          <p:nvSpPr>
            <p:cNvPr id="38" name="Rectangle 37"/>
            <p:cNvSpPr/>
            <p:nvPr/>
          </p:nvSpPr>
          <p:spPr>
            <a:xfrm>
              <a:off x="4552995" y="3614635"/>
              <a:ext cx="288926" cy="481374"/>
            </a:xfrm>
            <a:prstGeom prst="rect">
              <a:avLst/>
            </a:prstGeom>
            <a:noFill/>
          </p:spPr>
          <p:txBody>
            <a:bodyPr wrap="none">
              <a:spAutoFit/>
            </a:bodyPr>
            <a:lstStyle/>
            <a:p>
              <a:endParaRPr lang="id-ID" sz="1400" b="1" dirty="0"/>
            </a:p>
          </p:txBody>
        </p:sp>
        <p:sp>
          <p:nvSpPr>
            <p:cNvPr id="51" name="Rectangle 50"/>
            <p:cNvSpPr/>
            <p:nvPr/>
          </p:nvSpPr>
          <p:spPr>
            <a:xfrm>
              <a:off x="7651661" y="3614635"/>
              <a:ext cx="2561469" cy="481374"/>
            </a:xfrm>
            <a:prstGeom prst="rect">
              <a:avLst/>
            </a:prstGeom>
            <a:noFill/>
          </p:spPr>
          <p:txBody>
            <a:bodyPr wrap="square">
              <a:spAutoFit/>
            </a:bodyPr>
            <a:lstStyle/>
            <a:p>
              <a:endParaRPr lang="id-ID" sz="1400" b="1" dirty="0"/>
            </a:p>
          </p:txBody>
        </p:sp>
        <p:sp>
          <p:nvSpPr>
            <p:cNvPr id="66" name="Rectangle 65"/>
            <p:cNvSpPr/>
            <p:nvPr/>
          </p:nvSpPr>
          <p:spPr>
            <a:xfrm>
              <a:off x="4995115" y="3000143"/>
              <a:ext cx="2585377" cy="481374"/>
            </a:xfrm>
            <a:prstGeom prst="rect">
              <a:avLst/>
            </a:prstGeom>
            <a:noFill/>
          </p:spPr>
          <p:txBody>
            <a:bodyPr wrap="none">
              <a:spAutoFit/>
            </a:bodyPr>
            <a:lstStyle/>
            <a:p>
              <a:r>
                <a:rPr lang="it-IT" sz="1400" b="1" dirty="0">
                  <a:solidFill>
                    <a:srgbClr val="0070C0"/>
                  </a:solidFill>
                </a:rPr>
                <a:t>Lukisan dinding gua</a:t>
              </a:r>
              <a:endParaRPr lang="id-ID" sz="1400" b="1" dirty="0">
                <a:solidFill>
                  <a:srgbClr val="0070C0"/>
                </a:solidFill>
              </a:endParaRPr>
            </a:p>
          </p:txBody>
        </p:sp>
        <p:sp>
          <p:nvSpPr>
            <p:cNvPr id="67" name="Rectangle 66"/>
            <p:cNvSpPr/>
            <p:nvPr/>
          </p:nvSpPr>
          <p:spPr>
            <a:xfrm>
              <a:off x="7488545" y="3000143"/>
              <a:ext cx="2427526" cy="481374"/>
            </a:xfrm>
            <a:prstGeom prst="rect">
              <a:avLst/>
            </a:prstGeom>
            <a:noFill/>
          </p:spPr>
          <p:txBody>
            <a:bodyPr wrap="none">
              <a:spAutoFit/>
            </a:bodyPr>
            <a:lstStyle/>
            <a:p>
              <a:r>
                <a:rPr lang="id-ID" sz="1400" b="1" dirty="0">
                  <a:solidFill>
                    <a:srgbClr val="25714B"/>
                  </a:solidFill>
                </a:rPr>
                <a:t>Kapak Sumat</a:t>
              </a:r>
              <a:r>
                <a:rPr lang="en-US" sz="1400" b="1" dirty="0" err="1">
                  <a:solidFill>
                    <a:srgbClr val="25714B"/>
                  </a:solidFill>
                </a:rPr>
                <a:t>ral</a:t>
              </a:r>
              <a:r>
                <a:rPr lang="id-ID" sz="1400" b="1" dirty="0">
                  <a:solidFill>
                    <a:srgbClr val="25714B"/>
                  </a:solidFill>
                </a:rPr>
                <a:t>ith</a:t>
              </a:r>
            </a:p>
          </p:txBody>
        </p:sp>
      </p:grpSp>
      <p:grpSp>
        <p:nvGrpSpPr>
          <p:cNvPr id="3" name="Group 2"/>
          <p:cNvGrpSpPr/>
          <p:nvPr/>
        </p:nvGrpSpPr>
        <p:grpSpPr>
          <a:xfrm>
            <a:off x="228601" y="217633"/>
            <a:ext cx="2953688" cy="750598"/>
            <a:chOff x="228600" y="152302"/>
            <a:chExt cx="2955917" cy="751164"/>
          </a:xfrm>
        </p:grpSpPr>
        <p:sp>
          <p:nvSpPr>
            <p:cNvPr id="28" name="Rectangle 27"/>
            <p:cNvSpPr/>
            <p:nvPr/>
          </p:nvSpPr>
          <p:spPr>
            <a:xfrm>
              <a:off x="1059408" y="171451"/>
              <a:ext cx="2125109" cy="732015"/>
            </a:xfrm>
            <a:prstGeom prst="rect">
              <a:avLst/>
            </a:prstGeom>
            <a:solidFill>
              <a:srgbClr val="9BBB59">
                <a:lumMod val="75000"/>
              </a:srgbClr>
            </a:solidFill>
            <a:ln w="25400" cap="flat" cmpd="sng" algn="ctr">
              <a:noFill/>
              <a:prstDash val="solid"/>
            </a:ln>
            <a:effectLst/>
          </p:spPr>
          <p:txBody>
            <a:bodyPr rtlCol="0" anchor="ctr"/>
            <a:lstStyle/>
            <a:p>
              <a:pPr lvl="0" algn="ctr">
                <a:defRPr/>
              </a:pPr>
              <a:r>
                <a:rPr lang="en-US" sz="2100" b="1" kern="0" dirty="0" smtClean="0">
                  <a:solidFill>
                    <a:sysClr val="window" lastClr="FFFFFF"/>
                  </a:solidFill>
                  <a:latin typeface="Arial" panose="020B0604020202020204" pitchFamily="34" charset="0"/>
                  <a:cs typeface="Arial" panose="020B0604020202020204" pitchFamily="34" charset="0"/>
                </a:rPr>
                <a:t>MESOLITIKUM</a:t>
              </a:r>
              <a:endParaRPr kumimoji="0" lang="en-US" sz="2100" b="1" i="0" u="none" strike="noStrike" kern="0" cap="none" spc="0" normalizeH="0" baseline="0" noProof="0" dirty="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29" name="Freeform 28"/>
            <p:cNvSpPr/>
            <p:nvPr/>
          </p:nvSpPr>
          <p:spPr>
            <a:xfrm>
              <a:off x="228600" y="152302"/>
              <a:ext cx="743116" cy="750612"/>
            </a:xfrm>
            <a:custGeom>
              <a:avLst/>
              <a:gdLst>
                <a:gd name="connsiteX0" fmla="*/ 1146628 w 1146628"/>
                <a:gd name="connsiteY0" fmla="*/ 595793 h 1146628"/>
                <a:gd name="connsiteX1" fmla="*/ 1146628 w 1146628"/>
                <a:gd name="connsiteY1" fmla="*/ 888217 h 1146628"/>
                <a:gd name="connsiteX2" fmla="*/ 850416 w 1146628"/>
                <a:gd name="connsiteY2" fmla="*/ 888217 h 1146628"/>
                <a:gd name="connsiteX3" fmla="*/ 850416 w 1146628"/>
                <a:gd name="connsiteY3" fmla="*/ 880171 h 1146628"/>
                <a:gd name="connsiteX4" fmla="*/ 1105877 w 1146628"/>
                <a:gd name="connsiteY4" fmla="*/ 642009 h 1146628"/>
                <a:gd name="connsiteX5" fmla="*/ 0 w 1146628"/>
                <a:gd name="connsiteY5" fmla="*/ 0 h 1146628"/>
                <a:gd name="connsiteX6" fmla="*/ 643055 w 1146628"/>
                <a:gd name="connsiteY6" fmla="*/ 0 h 1146628"/>
                <a:gd name="connsiteX7" fmla="*/ 581679 w 1146628"/>
                <a:gd name="connsiteY7" fmla="*/ 29304 h 1146628"/>
                <a:gd name="connsiteX8" fmla="*/ 428804 w 1146628"/>
                <a:gd name="connsiteY8" fmla="*/ 145569 h 1146628"/>
                <a:gd name="connsiteX9" fmla="*/ 603403 w 1146628"/>
                <a:gd name="connsiteY9" fmla="*/ 349938 h 1146628"/>
                <a:gd name="connsiteX10" fmla="*/ 731737 w 1146628"/>
                <a:gd name="connsiteY10" fmla="*/ 256202 h 1146628"/>
                <a:gd name="connsiteX11" fmla="*/ 843979 w 1146628"/>
                <a:gd name="connsiteY11" fmla="*/ 224420 h 1146628"/>
                <a:gd name="connsiteX12" fmla="*/ 927658 w 1146628"/>
                <a:gd name="connsiteY12" fmla="*/ 250972 h 1146628"/>
                <a:gd name="connsiteX13" fmla="*/ 957428 w 1146628"/>
                <a:gd name="connsiteY13" fmla="*/ 323386 h 1146628"/>
                <a:gd name="connsiteX14" fmla="*/ 942543 w 1146628"/>
                <a:gd name="connsiteY14" fmla="*/ 394191 h 1146628"/>
                <a:gd name="connsiteX15" fmla="*/ 889841 w 1146628"/>
                <a:gd name="connsiteY15" fmla="*/ 475054 h 1146628"/>
                <a:gd name="connsiteX16" fmla="*/ 728921 w 1146628"/>
                <a:gd name="connsiteY16" fmla="*/ 650859 h 1146628"/>
                <a:gd name="connsiteX17" fmla="*/ 441678 w 1146628"/>
                <a:gd name="connsiteY17" fmla="*/ 941321 h 1146628"/>
                <a:gd name="connsiteX18" fmla="*/ 441678 w 1146628"/>
                <a:gd name="connsiteY18" fmla="*/ 1146628 h 1146628"/>
                <a:gd name="connsiteX19" fmla="*/ 0 w 1146628"/>
                <a:gd name="connsiteY19" fmla="*/ 1146628 h 114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46628" h="1146628">
                  <a:moveTo>
                    <a:pt x="1146628" y="595793"/>
                  </a:moveTo>
                  <a:lnTo>
                    <a:pt x="1146628" y="888217"/>
                  </a:lnTo>
                  <a:lnTo>
                    <a:pt x="850416" y="888217"/>
                  </a:lnTo>
                  <a:lnTo>
                    <a:pt x="850416" y="880171"/>
                  </a:lnTo>
                  <a:cubicBezTo>
                    <a:pt x="980761" y="763235"/>
                    <a:pt x="1065915" y="683848"/>
                    <a:pt x="1105877" y="642009"/>
                  </a:cubicBezTo>
                  <a:close/>
                  <a:moveTo>
                    <a:pt x="0" y="0"/>
                  </a:moveTo>
                  <a:lnTo>
                    <a:pt x="643055" y="0"/>
                  </a:lnTo>
                  <a:lnTo>
                    <a:pt x="581679" y="29304"/>
                  </a:lnTo>
                  <a:cubicBezTo>
                    <a:pt x="540376" y="52638"/>
                    <a:pt x="489418" y="91393"/>
                    <a:pt x="428804" y="145569"/>
                  </a:cubicBezTo>
                  <a:lnTo>
                    <a:pt x="603403" y="349938"/>
                  </a:lnTo>
                  <a:cubicBezTo>
                    <a:pt x="651143" y="308635"/>
                    <a:pt x="693921" y="277390"/>
                    <a:pt x="731737" y="256202"/>
                  </a:cubicBezTo>
                  <a:cubicBezTo>
                    <a:pt x="769553" y="235014"/>
                    <a:pt x="806967" y="224420"/>
                    <a:pt x="843979" y="224420"/>
                  </a:cubicBezTo>
                  <a:cubicBezTo>
                    <a:pt x="879918" y="224420"/>
                    <a:pt x="907811" y="233271"/>
                    <a:pt x="927658" y="250972"/>
                  </a:cubicBezTo>
                  <a:cubicBezTo>
                    <a:pt x="947504" y="268673"/>
                    <a:pt x="957428" y="292811"/>
                    <a:pt x="957428" y="323386"/>
                  </a:cubicBezTo>
                  <a:cubicBezTo>
                    <a:pt x="957428" y="348061"/>
                    <a:pt x="952466" y="371662"/>
                    <a:pt x="942543" y="394191"/>
                  </a:cubicBezTo>
                  <a:cubicBezTo>
                    <a:pt x="932619" y="416720"/>
                    <a:pt x="915052" y="443674"/>
                    <a:pt x="889841" y="475054"/>
                  </a:cubicBezTo>
                  <a:cubicBezTo>
                    <a:pt x="864630" y="506433"/>
                    <a:pt x="810990" y="565035"/>
                    <a:pt x="728921" y="650859"/>
                  </a:cubicBezTo>
                  <a:lnTo>
                    <a:pt x="441678" y="941321"/>
                  </a:lnTo>
                  <a:lnTo>
                    <a:pt x="441678" y="1146628"/>
                  </a:lnTo>
                  <a:lnTo>
                    <a:pt x="0" y="1146628"/>
                  </a:lnTo>
                  <a:close/>
                </a:path>
              </a:pathLst>
            </a:cu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ysClr val="window" lastClr="FFFFFF"/>
                </a:solidFill>
                <a:effectLst/>
                <a:uLnTx/>
                <a:uFillTx/>
                <a:ea typeface="+mn-ea"/>
                <a:cs typeface="+mn-cs"/>
              </a:endParaRPr>
            </a:p>
          </p:txBody>
        </p:sp>
      </p:grpSp>
      <p:sp>
        <p:nvSpPr>
          <p:cNvPr id="52" name="正方形/長方形 5"/>
          <p:cNvSpPr/>
          <p:nvPr/>
        </p:nvSpPr>
        <p:spPr>
          <a:xfrm>
            <a:off x="305899" y="2692223"/>
            <a:ext cx="3938999"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b="0" i="0" u="none" strike="noStrike" kern="0" cap="none" spc="0" normalizeH="0" baseline="0" noProof="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53" name="テキスト プレースホルダー 6"/>
          <p:cNvSpPr txBox="1">
            <a:spLocks/>
          </p:cNvSpPr>
          <p:nvPr/>
        </p:nvSpPr>
        <p:spPr>
          <a:xfrm>
            <a:off x="162266" y="2038350"/>
            <a:ext cx="3930233" cy="481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Berlangsung kira-kira 10.000−2.500 tahun lalu.</a:t>
            </a:r>
          </a:p>
        </p:txBody>
      </p:sp>
      <p:sp>
        <p:nvSpPr>
          <p:cNvPr id="54" name="正方形/長方形 5"/>
          <p:cNvSpPr/>
          <p:nvPr/>
        </p:nvSpPr>
        <p:spPr>
          <a:xfrm>
            <a:off x="318732" y="3537600"/>
            <a:ext cx="3926167"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b="0" i="0" u="none" strike="noStrike" kern="0" cap="none" spc="0" normalizeH="0" baseline="0" noProof="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55" name="テキスト プレースホルダー 6"/>
          <p:cNvSpPr txBox="1">
            <a:spLocks/>
          </p:cNvSpPr>
          <p:nvPr/>
        </p:nvSpPr>
        <p:spPr>
          <a:xfrm>
            <a:off x="175100" y="2883727"/>
            <a:ext cx="4533378" cy="481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Benda hasil kebudayaannya berupa batu yang di salah satu sisinya dihaluskan.</a:t>
            </a:r>
          </a:p>
        </p:txBody>
      </p:sp>
      <p:sp>
        <p:nvSpPr>
          <p:cNvPr id="56" name="正方形/長方形 5"/>
          <p:cNvSpPr/>
          <p:nvPr/>
        </p:nvSpPr>
        <p:spPr>
          <a:xfrm>
            <a:off x="318732" y="4424128"/>
            <a:ext cx="3926167"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b="0" i="0" u="none" strike="noStrike" kern="0" cap="none" spc="0" normalizeH="0" baseline="0" noProof="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57" name="テキスト プレースホルダー 6"/>
          <p:cNvSpPr txBox="1">
            <a:spLocks/>
          </p:cNvSpPr>
          <p:nvPr/>
        </p:nvSpPr>
        <p:spPr>
          <a:xfrm>
            <a:off x="175100" y="3770255"/>
            <a:ext cx="4424196" cy="481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Manusia yang hidup, yakni ras Australomelanesoid dan ras Mongoloid.</a:t>
            </a:r>
          </a:p>
        </p:txBody>
      </p:sp>
      <p:sp>
        <p:nvSpPr>
          <p:cNvPr id="58" name="正方形/長方形 5"/>
          <p:cNvSpPr/>
          <p:nvPr/>
        </p:nvSpPr>
        <p:spPr>
          <a:xfrm>
            <a:off x="4877899" y="2694931"/>
            <a:ext cx="3938999" cy="45719"/>
          </a:xfrm>
          <a:prstGeom prst="rect">
            <a:avLst/>
          </a:prstGeom>
          <a:solidFill>
            <a:schemeClr val="accent1"/>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1" lang="ja-JP" altLang="en-US" b="0" i="0" u="none" strike="noStrike" kern="0" cap="none" spc="0" normalizeH="0" baseline="0" noProof="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59" name="テキスト プレースホルダー 6"/>
          <p:cNvSpPr txBox="1">
            <a:spLocks/>
          </p:cNvSpPr>
          <p:nvPr/>
        </p:nvSpPr>
        <p:spPr>
          <a:xfrm>
            <a:off x="4877898" y="2041058"/>
            <a:ext cx="3938999" cy="481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lgn="r"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Menghasilkan sampah dapur (</a:t>
            </a:r>
            <a:r>
              <a:rPr kumimoji="0" lang="id-ID" i="1" dirty="0">
                <a:solidFill>
                  <a:prstClr val="black"/>
                </a:solidFill>
                <a:latin typeface="Arial" panose="020B0604020202020204" pitchFamily="34" charset="0"/>
                <a:cs typeface="Arial" panose="020B0604020202020204" pitchFamily="34" charset="0"/>
              </a:rPr>
              <a:t>kjokkenmoddinger</a:t>
            </a:r>
            <a:r>
              <a:rPr kumimoji="0" lang="id-ID" dirty="0">
                <a:solidFill>
                  <a:prstClr val="black"/>
                </a:solidFill>
                <a:latin typeface="Arial" panose="020B0604020202020204" pitchFamily="34" charset="0"/>
                <a:cs typeface="Arial" panose="020B0604020202020204" pitchFamily="34" charset="0"/>
              </a:rPr>
              <a:t>).</a:t>
            </a:r>
          </a:p>
        </p:txBody>
      </p:sp>
      <p:sp>
        <p:nvSpPr>
          <p:cNvPr id="60" name="正方形/長方形 5"/>
          <p:cNvSpPr/>
          <p:nvPr/>
        </p:nvSpPr>
        <p:spPr>
          <a:xfrm>
            <a:off x="4890732" y="3540308"/>
            <a:ext cx="3926167" cy="45719"/>
          </a:xfrm>
          <a:prstGeom prst="rect">
            <a:avLst/>
          </a:prstGeom>
          <a:solidFill>
            <a:schemeClr val="accent1"/>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1" lang="ja-JP" altLang="en-US" b="0" i="0" u="none" strike="noStrike" kern="0" cap="none" spc="0" normalizeH="0" baseline="0" noProof="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61" name="テキスト プレースホルダー 6"/>
          <p:cNvSpPr txBox="1">
            <a:spLocks/>
          </p:cNvSpPr>
          <p:nvPr/>
        </p:nvSpPr>
        <p:spPr>
          <a:xfrm>
            <a:off x="4890732" y="2886435"/>
            <a:ext cx="3926165" cy="481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lgn="r" defTabSz="914400">
              <a:lnSpc>
                <a:spcPct val="100000"/>
              </a:lnSpc>
              <a:spcBef>
                <a:spcPts val="0"/>
              </a:spcBef>
            </a:pPr>
            <a:r>
              <a:rPr kumimoji="0" lang="es-ES" dirty="0" err="1">
                <a:solidFill>
                  <a:prstClr val="black"/>
                </a:solidFill>
                <a:latin typeface="Arial" panose="020B0604020202020204" pitchFamily="34" charset="0"/>
                <a:cs typeface="Arial" panose="020B0604020202020204" pitchFamily="34" charset="0"/>
              </a:rPr>
              <a:t>Dikenal</a:t>
            </a:r>
            <a:r>
              <a:rPr kumimoji="0" lang="es-ES" dirty="0">
                <a:solidFill>
                  <a:prstClr val="black"/>
                </a:solidFill>
                <a:latin typeface="Arial" panose="020B0604020202020204" pitchFamily="34" charset="0"/>
                <a:cs typeface="Arial" panose="020B0604020202020204" pitchFamily="34" charset="0"/>
              </a:rPr>
              <a:t> </a:t>
            </a:r>
            <a:r>
              <a:rPr kumimoji="0" lang="es-ES" dirty="0" err="1">
                <a:solidFill>
                  <a:prstClr val="black"/>
                </a:solidFill>
                <a:latin typeface="Arial" panose="020B0604020202020204" pitchFamily="34" charset="0"/>
                <a:cs typeface="Arial" panose="020B0604020202020204" pitchFamily="34" charset="0"/>
              </a:rPr>
              <a:t>dengan</a:t>
            </a:r>
            <a:r>
              <a:rPr kumimoji="0" lang="es-ES" dirty="0">
                <a:solidFill>
                  <a:prstClr val="black"/>
                </a:solidFill>
                <a:latin typeface="Arial" panose="020B0604020202020204" pitchFamily="34" charset="0"/>
                <a:cs typeface="Arial" panose="020B0604020202020204" pitchFamily="34" charset="0"/>
              </a:rPr>
              <a:t> </a:t>
            </a:r>
            <a:r>
              <a:rPr kumimoji="0" lang="es-ES" dirty="0" err="1">
                <a:solidFill>
                  <a:prstClr val="black"/>
                </a:solidFill>
                <a:latin typeface="Arial" panose="020B0604020202020204" pitchFamily="34" charset="0"/>
                <a:cs typeface="Arial" panose="020B0604020202020204" pitchFamily="34" charset="0"/>
              </a:rPr>
              <a:t>peradaban</a:t>
            </a:r>
            <a:r>
              <a:rPr kumimoji="0" lang="es-ES" dirty="0">
                <a:solidFill>
                  <a:prstClr val="black"/>
                </a:solidFill>
                <a:latin typeface="Arial" panose="020B0604020202020204" pitchFamily="34" charset="0"/>
                <a:cs typeface="Arial" panose="020B0604020202020204" pitchFamily="34" charset="0"/>
              </a:rPr>
              <a:t> </a:t>
            </a:r>
            <a:r>
              <a:rPr kumimoji="0" lang="es-ES" i="1" dirty="0" err="1">
                <a:solidFill>
                  <a:prstClr val="black"/>
                </a:solidFill>
                <a:latin typeface="Arial" panose="020B0604020202020204" pitchFamily="34" charset="0"/>
                <a:cs typeface="Arial" panose="020B0604020202020204" pitchFamily="34" charset="0"/>
              </a:rPr>
              <a:t>abris</a:t>
            </a:r>
            <a:r>
              <a:rPr kumimoji="0" lang="es-ES" i="1" dirty="0">
                <a:solidFill>
                  <a:prstClr val="black"/>
                </a:solidFill>
                <a:latin typeface="Arial" panose="020B0604020202020204" pitchFamily="34" charset="0"/>
                <a:cs typeface="Arial" panose="020B0604020202020204" pitchFamily="34" charset="0"/>
              </a:rPr>
              <a:t> </a:t>
            </a:r>
            <a:r>
              <a:rPr kumimoji="0" lang="es-ES" i="1" dirty="0" err="1">
                <a:solidFill>
                  <a:prstClr val="black"/>
                </a:solidFill>
                <a:latin typeface="Arial" panose="020B0604020202020204" pitchFamily="34" charset="0"/>
                <a:cs typeface="Arial" panose="020B0604020202020204" pitchFamily="34" charset="0"/>
              </a:rPr>
              <a:t>sous</a:t>
            </a:r>
            <a:r>
              <a:rPr kumimoji="0" lang="es-ES" i="1" dirty="0">
                <a:solidFill>
                  <a:prstClr val="black"/>
                </a:solidFill>
                <a:latin typeface="Arial" panose="020B0604020202020204" pitchFamily="34" charset="0"/>
                <a:cs typeface="Arial" panose="020B0604020202020204" pitchFamily="34" charset="0"/>
              </a:rPr>
              <a:t> roche </a:t>
            </a:r>
            <a:r>
              <a:rPr kumimoji="0" lang="es-ES" dirty="0">
                <a:solidFill>
                  <a:prstClr val="black"/>
                </a:solidFill>
                <a:latin typeface="Arial" panose="020B0604020202020204" pitchFamily="34" charset="0"/>
                <a:cs typeface="Arial" panose="020B0604020202020204" pitchFamily="34" charset="0"/>
              </a:rPr>
              <a:t>dan </a:t>
            </a:r>
            <a:r>
              <a:rPr kumimoji="0" lang="es-ES" dirty="0" err="1">
                <a:solidFill>
                  <a:prstClr val="black"/>
                </a:solidFill>
                <a:latin typeface="Arial" panose="020B0604020202020204" pitchFamily="34" charset="0"/>
                <a:cs typeface="Arial" panose="020B0604020202020204" pitchFamily="34" charset="0"/>
              </a:rPr>
              <a:t>semisedenter</a:t>
            </a:r>
            <a:r>
              <a:rPr kumimoji="0" lang="es-ES" dirty="0">
                <a:solidFill>
                  <a:prstClr val="black"/>
                </a:solidFill>
                <a:latin typeface="Arial" panose="020B0604020202020204" pitchFamily="34" charset="0"/>
                <a:cs typeface="Arial" panose="020B0604020202020204" pitchFamily="34" charset="0"/>
              </a:rPr>
              <a:t>.</a:t>
            </a:r>
          </a:p>
        </p:txBody>
      </p:sp>
      <p:sp>
        <p:nvSpPr>
          <p:cNvPr id="62" name="正方形/長方形 5"/>
          <p:cNvSpPr/>
          <p:nvPr/>
        </p:nvSpPr>
        <p:spPr>
          <a:xfrm>
            <a:off x="4890732" y="4426836"/>
            <a:ext cx="3926167" cy="45719"/>
          </a:xfrm>
          <a:prstGeom prst="rect">
            <a:avLst/>
          </a:prstGeom>
          <a:solidFill>
            <a:schemeClr val="accent1"/>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1" lang="ja-JP" altLang="en-US" b="0" i="0" u="none" strike="noStrike" kern="0" cap="none" spc="0" normalizeH="0" baseline="0" noProof="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63" name="テキスト プレースホルダー 6"/>
          <p:cNvSpPr txBox="1">
            <a:spLocks/>
          </p:cNvSpPr>
          <p:nvPr/>
        </p:nvSpPr>
        <p:spPr>
          <a:xfrm>
            <a:off x="4877898" y="3772963"/>
            <a:ext cx="3938999" cy="481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lgn="r"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Mengenal cara bercocok tanam dengan teknik </a:t>
            </a:r>
            <a:r>
              <a:rPr kumimoji="0" lang="id-ID" i="1" dirty="0">
                <a:solidFill>
                  <a:prstClr val="black"/>
                </a:solidFill>
                <a:latin typeface="Arial" panose="020B0604020202020204" pitchFamily="34" charset="0"/>
                <a:cs typeface="Arial" panose="020B0604020202020204" pitchFamily="34" charset="0"/>
              </a:rPr>
              <a:t>slash and burn</a:t>
            </a:r>
            <a:r>
              <a:rPr kumimoji="0" lang="id-ID" dirty="0">
                <a:solidFill>
                  <a:prstClr val="black"/>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164190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xEl>
                                              <p:pRg st="0" end="0"/>
                                            </p:txEl>
                                          </p:spTgt>
                                        </p:tgtEl>
                                        <p:attrNameLst>
                                          <p:attrName>style.visibility</p:attrName>
                                        </p:attrNameLst>
                                      </p:cBhvr>
                                      <p:to>
                                        <p:strVal val="visible"/>
                                      </p:to>
                                    </p:set>
                                    <p:animEffect transition="in" filter="wipe(left)">
                                      <p:cBhvr>
                                        <p:cTn id="11" dur="500"/>
                                        <p:tgtEl>
                                          <p:spTgt spid="5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5">
                                            <p:txEl>
                                              <p:pRg st="0" end="0"/>
                                            </p:txEl>
                                          </p:spTgt>
                                        </p:tgtEl>
                                        <p:attrNameLst>
                                          <p:attrName>style.visibility</p:attrName>
                                        </p:attrNameLst>
                                      </p:cBhvr>
                                      <p:to>
                                        <p:strVal val="visible"/>
                                      </p:to>
                                    </p:set>
                                    <p:animEffect transition="in" filter="wipe(left)">
                                      <p:cBhvr>
                                        <p:cTn id="19" dur="500"/>
                                        <p:tgtEl>
                                          <p:spTgt spid="55">
                                            <p:txEl>
                                              <p:pRg st="0" end="0"/>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7">
                                            <p:txEl>
                                              <p:pRg st="0" end="0"/>
                                            </p:txEl>
                                          </p:spTgt>
                                        </p:tgtEl>
                                        <p:attrNameLst>
                                          <p:attrName>style.visibility</p:attrName>
                                        </p:attrNameLst>
                                      </p:cBhvr>
                                      <p:to>
                                        <p:strVal val="visible"/>
                                      </p:to>
                                    </p:set>
                                    <p:animEffect transition="in" filter="wipe(left)">
                                      <p:cBhvr>
                                        <p:cTn id="27" dur="500"/>
                                        <p:tgtEl>
                                          <p:spTgt spid="57">
                                            <p:txEl>
                                              <p:pRg st="0" end="0"/>
                                            </p:tx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wipe(left)">
                                      <p:cBhvr>
                                        <p:cTn id="31" dur="500"/>
                                        <p:tgtEl>
                                          <p:spTgt spid="5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9">
                                            <p:txEl>
                                              <p:pRg st="0" end="0"/>
                                            </p:txEl>
                                          </p:spTgt>
                                        </p:tgtEl>
                                        <p:attrNameLst>
                                          <p:attrName>style.visibility</p:attrName>
                                        </p:attrNameLst>
                                      </p:cBhvr>
                                      <p:to>
                                        <p:strVal val="visible"/>
                                      </p:to>
                                    </p:set>
                                    <p:animEffect transition="in" filter="wipe(left)">
                                      <p:cBhvr>
                                        <p:cTn id="35" dur="500"/>
                                        <p:tgtEl>
                                          <p:spTgt spid="59">
                                            <p:txEl>
                                              <p:pRg st="0" end="0"/>
                                            </p:tx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left)">
                                      <p:cBhvr>
                                        <p:cTn id="39" dur="500"/>
                                        <p:tgtEl>
                                          <p:spTgt spid="6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wipe(left)">
                                      <p:cBhvr>
                                        <p:cTn id="43" dur="500"/>
                                        <p:tgtEl>
                                          <p:spTgt spid="61">
                                            <p:txEl>
                                              <p:pRg st="0" end="0"/>
                                            </p:tx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63">
                                            <p:txEl>
                                              <p:pRg st="0" end="0"/>
                                            </p:txEl>
                                          </p:spTgt>
                                        </p:tgtEl>
                                        <p:attrNameLst>
                                          <p:attrName>style.visibility</p:attrName>
                                        </p:attrNameLst>
                                      </p:cBhvr>
                                      <p:to>
                                        <p:strVal val="visible"/>
                                      </p:to>
                                    </p:set>
                                    <p:animEffect transition="in" filter="wipe(left)">
                                      <p:cBhvr>
                                        <p:cTn id="51" dur="500"/>
                                        <p:tgtEl>
                                          <p:spTgt spid="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build="p">
        <p:tmplLst>
          <p:tmpl lvl="1">
            <p:tnLst>
              <p:par>
                <p:cTn presetID="22" presetClass="entr" presetSubtype="8"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wipe(left)">
                      <p:cBhvr>
                        <p:cTn dur="500"/>
                        <p:tgtEl>
                          <p:spTgt spid="53"/>
                        </p:tgtEl>
                      </p:cBhvr>
                    </p:animEffect>
                  </p:childTnLst>
                </p:cTn>
              </p:par>
            </p:tnLst>
          </p:tmpl>
        </p:tmplLst>
      </p:bldP>
      <p:bldP spid="54" grpId="0" animBg="1"/>
      <p:bldP spid="55" grpId="0" build="p">
        <p:tmplLst>
          <p:tmpl lvl="1">
            <p:tnLst>
              <p:par>
                <p:cTn presetID="22" presetClass="entr" presetSubtype="8"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animBg="1"/>
      <p:bldP spid="57" grpId="0" build="p">
        <p:tmplLst>
          <p:tmpl lvl="1">
            <p:tnLst>
              <p:par>
                <p:cTn presetID="22" presetClass="entr" presetSubtype="8"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wipe(left)">
                      <p:cBhvr>
                        <p:cTn dur="500"/>
                        <p:tgtEl>
                          <p:spTgt spid="57"/>
                        </p:tgtEl>
                      </p:cBhvr>
                    </p:animEffect>
                  </p:childTnLst>
                </p:cTn>
              </p:par>
            </p:tnLst>
          </p:tmpl>
        </p:tmplLst>
      </p:bldP>
      <p:bldP spid="58" grpId="0" animBg="1"/>
      <p:bldP spid="59" grpId="0" build="p">
        <p:tmplLst>
          <p:tmpl lvl="1">
            <p:tnLst>
              <p:par>
                <p:cTn presetID="22" presetClass="entr" presetSubtype="8"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wipe(left)">
                      <p:cBhvr>
                        <p:cTn dur="500"/>
                        <p:tgtEl>
                          <p:spTgt spid="59"/>
                        </p:tgtEl>
                      </p:cBhvr>
                    </p:animEffect>
                  </p:childTnLst>
                </p:cTn>
              </p:par>
            </p:tnLst>
          </p:tmpl>
        </p:tmplLst>
      </p:bldP>
      <p:bldP spid="60" grpId="0" animBg="1"/>
      <p:bldP spid="61" grpId="0" build="p">
        <p:tmplLst>
          <p:tmpl lvl="1">
            <p:tnLst>
              <p:par>
                <p:cTn presetID="22" presetClass="entr" presetSubtype="8"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2" grpId="0" animBg="1"/>
      <p:bldP spid="63" grpId="0" build="p">
        <p:tmplLst>
          <p:tmpl lvl="1">
            <p:tnLst>
              <p:par>
                <p:cTn presetID="22" presetClass="entr" presetSubtype="8"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wipe(left)">
                      <p:cBhvr>
                        <p:cTn dur="500"/>
                        <p:tgtEl>
                          <p:spTgt spid="63"/>
                        </p:tgtEl>
                      </p:cBhvr>
                    </p:animEffect>
                  </p:childTnLst>
                </p:cTn>
              </p:par>
            </p:tnLst>
          </p:tmpl>
        </p:tmplLst>
      </p:b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174" t="31959" r="3042" b="14433"/>
          <a:stretch/>
        </p:blipFill>
        <p:spPr>
          <a:xfrm>
            <a:off x="0" y="2171700"/>
            <a:ext cx="9144000" cy="2971800"/>
          </a:xfrm>
          <a:prstGeom prst="rect">
            <a:avLst/>
          </a:prstGeom>
        </p:spPr>
      </p:pic>
      <p:sp>
        <p:nvSpPr>
          <p:cNvPr id="5" name="正方形/長方形 7"/>
          <p:cNvSpPr/>
          <p:nvPr/>
        </p:nvSpPr>
        <p:spPr>
          <a:xfrm>
            <a:off x="457200" y="651512"/>
            <a:ext cx="1294086" cy="34289"/>
          </a:xfrm>
          <a:prstGeom prst="rect">
            <a:avLst/>
          </a:prstGeom>
          <a:solidFill>
            <a:srgbClr val="00ACE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6" name="テキスト プレースホルダー 6"/>
          <p:cNvSpPr txBox="1">
            <a:spLocks/>
          </p:cNvSpPr>
          <p:nvPr/>
        </p:nvSpPr>
        <p:spPr>
          <a:xfrm>
            <a:off x="373607" y="114302"/>
            <a:ext cx="7543800" cy="571500"/>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kumimoji="1" lang="id-ID" altLang="ja-JP" sz="3600" i="0" spc="300" dirty="0" smtClean="0">
                <a:solidFill>
                  <a:schemeClr val="tx1"/>
                </a:solidFill>
                <a:latin typeface="Arial" pitchFamily="34" charset="0"/>
                <a:cs typeface="Arial" pitchFamily="34" charset="0"/>
              </a:rPr>
              <a:t>Masa </a:t>
            </a:r>
            <a:r>
              <a:rPr kumimoji="1" lang="id-ID" altLang="ja-JP" sz="3600" i="0" spc="300" dirty="0" smtClean="0">
                <a:solidFill>
                  <a:srgbClr val="00B0F0"/>
                </a:solidFill>
                <a:latin typeface="Arial" pitchFamily="34" charset="0"/>
                <a:cs typeface="Arial" pitchFamily="34" charset="0"/>
              </a:rPr>
              <a:t>Bercocok Tanam</a:t>
            </a:r>
            <a:endParaRPr kumimoji="1" lang="en-US" altLang="ja-JP" sz="3600" i="0" spc="300" dirty="0">
              <a:solidFill>
                <a:srgbClr val="00B0F0"/>
              </a:solidFill>
              <a:latin typeface="Arial" pitchFamily="34" charset="0"/>
              <a:cs typeface="Arial" pitchFamily="34" charset="0"/>
            </a:endParaRPr>
          </a:p>
        </p:txBody>
      </p:sp>
      <p:sp>
        <p:nvSpPr>
          <p:cNvPr id="8" name="正方形/長方形 5"/>
          <p:cNvSpPr/>
          <p:nvPr/>
        </p:nvSpPr>
        <p:spPr>
          <a:xfrm flipV="1">
            <a:off x="285463" y="1931718"/>
            <a:ext cx="8382000" cy="3428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9" name="テキスト プレースホルダー 6"/>
          <p:cNvSpPr txBox="1">
            <a:spLocks/>
          </p:cNvSpPr>
          <p:nvPr/>
        </p:nvSpPr>
        <p:spPr>
          <a:xfrm>
            <a:off x="147518" y="944206"/>
            <a:ext cx="8601833" cy="83829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spcBef>
                <a:spcPts val="0"/>
              </a:spcBef>
            </a:pPr>
            <a:r>
              <a:rPr lang="en-US" dirty="0" err="1">
                <a:solidFill>
                  <a:schemeClr val="tx1"/>
                </a:solidFill>
                <a:latin typeface="Arial" panose="020B0604020202020204" pitchFamily="34" charset="0"/>
                <a:cs typeface="Arial" panose="020B0604020202020204" pitchFamily="34" charset="0"/>
              </a:rPr>
              <a:t>Pada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masa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ini</a:t>
            </a:r>
            <a:r>
              <a:rPr lang="en-US" dirty="0">
                <a:solidFill>
                  <a:schemeClr val="tx1"/>
                </a:solidFill>
                <a:latin typeface="Arial" panose="020B0604020202020204" pitchFamily="34" charset="0"/>
                <a:cs typeface="Arial" panose="020B0604020202020204" pitchFamily="34" charset="0"/>
              </a:rPr>
              <a:t>, Nusantara </a:t>
            </a:r>
            <a:r>
              <a:rPr lang="en-US" dirty="0" err="1">
                <a:solidFill>
                  <a:schemeClr val="tx1"/>
                </a:solidFill>
                <a:latin typeface="Arial" panose="020B0604020202020204" pitchFamily="34" charset="0"/>
                <a:cs typeface="Arial" panose="020B0604020202020204" pitchFamily="34" charset="0"/>
              </a:rPr>
              <a:t>kedatangan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bangsa</a:t>
            </a:r>
            <a:r>
              <a:rPr lang="en-US" dirty="0">
                <a:solidFill>
                  <a:schemeClr val="tx1"/>
                </a:solidFill>
                <a:latin typeface="Arial" panose="020B0604020202020204" pitchFamily="34" charset="0"/>
                <a:cs typeface="Arial" panose="020B0604020202020204" pitchFamily="34" charset="0"/>
              </a:rPr>
              <a:t> Proto-</a:t>
            </a:r>
            <a:r>
              <a:rPr lang="en-US" dirty="0" err="1">
                <a:solidFill>
                  <a:schemeClr val="tx1"/>
                </a:solidFill>
                <a:latin typeface="Arial" panose="020B0604020202020204" pitchFamily="34" charset="0"/>
                <a:cs typeface="Arial" panose="020B0604020202020204" pitchFamily="34" charset="0"/>
              </a:rPr>
              <a:t>Melayu</a:t>
            </a:r>
            <a:r>
              <a:rPr lang="en-US" dirty="0">
                <a:solidFill>
                  <a:schemeClr val="tx1"/>
                </a:solidFill>
                <a:latin typeface="Arial" panose="020B0604020202020204" pitchFamily="34" charset="0"/>
                <a:cs typeface="Arial" panose="020B0604020202020204" pitchFamily="34" charset="0"/>
              </a:rPr>
              <a:t> yang</a:t>
            </a:r>
            <a:r>
              <a:rPr lang="id-ID"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berasal</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dari</a:t>
            </a:r>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Yunnan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wilayah</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Tiongkok</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bagian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selatan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Mereka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membawa</a:t>
            </a:r>
            <a:r>
              <a:rPr lang="id-ID"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tradisi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bercocok</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tanam</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kebudayaan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baru</a:t>
            </a:r>
            <a:r>
              <a:rPr lang="en-US" dirty="0">
                <a:solidFill>
                  <a:schemeClr val="tx1"/>
                </a:solidFill>
                <a:latin typeface="Arial" panose="020B0604020202020204" pitchFamily="34" charset="0"/>
                <a:cs typeface="Arial" panose="020B0604020202020204" pitchFamily="34" charset="0"/>
              </a:rPr>
              <a:t> yang </a:t>
            </a:r>
            <a:r>
              <a:rPr lang="en-US" dirty="0" err="1">
                <a:solidFill>
                  <a:schemeClr val="tx1"/>
                </a:solidFill>
                <a:latin typeface="Arial" panose="020B0604020202020204" pitchFamily="34" charset="0"/>
                <a:cs typeface="Arial" panose="020B0604020202020204" pitchFamily="34" charset="0"/>
              </a:rPr>
              <a:t>disebut</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budaya</a:t>
            </a:r>
            <a:r>
              <a:rPr lang="id-ID"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Neolitik</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Batu</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Muda</a:t>
            </a:r>
            <a:r>
              <a:rPr lang="en-US"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639630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1000"/>
                                        <p:tgtEl>
                                          <p:spTgt spid="6">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wipe(left)">
                                      <p:cBhvr>
                                        <p:cTn id="1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p:tmplLst>
          <p:tmpl lvl="1">
            <p:tnLst>
              <p:par>
                <p:cTn presetID="22" presetClass="entr" presetSubtype="8"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animBg="1"/>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7"/>
          <p:cNvSpPr/>
          <p:nvPr/>
        </p:nvSpPr>
        <p:spPr>
          <a:xfrm>
            <a:off x="457200" y="651512"/>
            <a:ext cx="1600200" cy="34289"/>
          </a:xfrm>
          <a:prstGeom prst="rect">
            <a:avLst/>
          </a:prstGeom>
          <a:solidFill>
            <a:srgbClr val="00ACE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6" name="テキスト プレースホルダー 6"/>
          <p:cNvSpPr txBox="1">
            <a:spLocks/>
          </p:cNvSpPr>
          <p:nvPr/>
        </p:nvSpPr>
        <p:spPr>
          <a:xfrm>
            <a:off x="373607" y="114301"/>
            <a:ext cx="7543800" cy="942379"/>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kumimoji="1" lang="en-US" altLang="ja-JP" sz="3600" i="0" spc="300" dirty="0" smtClean="0">
                <a:solidFill>
                  <a:schemeClr val="tx1"/>
                </a:solidFill>
                <a:latin typeface="Arial" pitchFamily="34" charset="0"/>
                <a:cs typeface="Arial" pitchFamily="34" charset="0"/>
              </a:rPr>
              <a:t>Zaman </a:t>
            </a:r>
            <a:r>
              <a:rPr kumimoji="1" lang="en-US" altLang="ja-JP" sz="3600" i="0" spc="300" dirty="0" smtClean="0">
                <a:solidFill>
                  <a:srgbClr val="00B0F0"/>
                </a:solidFill>
                <a:latin typeface="Arial" pitchFamily="34" charset="0"/>
                <a:cs typeface="Arial" pitchFamily="34" charset="0"/>
              </a:rPr>
              <a:t>Megalitikum</a:t>
            </a:r>
            <a:endParaRPr kumimoji="1" lang="en-US" altLang="ja-JP" sz="3600" i="0" spc="300" dirty="0">
              <a:solidFill>
                <a:srgbClr val="00B0F0"/>
              </a:solidFill>
              <a:latin typeface="Arial" pitchFamily="34" charset="0"/>
              <a:cs typeface="Arial" pitchFamily="34" charset="0"/>
            </a:endParaRPr>
          </a:p>
        </p:txBody>
      </p:sp>
      <p:sp>
        <p:nvSpPr>
          <p:cNvPr id="8" name="正方形/長方形 5"/>
          <p:cNvSpPr/>
          <p:nvPr/>
        </p:nvSpPr>
        <p:spPr>
          <a:xfrm flipV="1">
            <a:off x="457202" y="2462662"/>
            <a:ext cx="8449433" cy="2833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9" name="テキスト プレースホルダー 6"/>
          <p:cNvSpPr txBox="1">
            <a:spLocks/>
          </p:cNvSpPr>
          <p:nvPr/>
        </p:nvSpPr>
        <p:spPr>
          <a:xfrm>
            <a:off x="304804" y="1206935"/>
            <a:ext cx="8334230" cy="5525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dirty="0" err="1" smtClean="0">
                <a:solidFill>
                  <a:schemeClr val="tx1"/>
                </a:solidFill>
                <a:latin typeface="Arial" panose="020B0604020202020204" pitchFamily="34" charset="0"/>
                <a:cs typeface="Arial" panose="020B0604020202020204" pitchFamily="34" charset="0"/>
              </a:rPr>
              <a:t>Zaman</a:t>
            </a:r>
            <a:r>
              <a:rPr lang="en-US" sz="2000" dirty="0" smtClean="0">
                <a:solidFill>
                  <a:schemeClr val="tx1"/>
                </a:solidFill>
                <a:latin typeface="Arial" panose="020B0604020202020204" pitchFamily="34" charset="0"/>
                <a:cs typeface="Arial" panose="020B0604020202020204" pitchFamily="34" charset="0"/>
              </a:rPr>
              <a:t> </a:t>
            </a:r>
            <a:r>
              <a:rPr lang="en-US" sz="2000" dirty="0" err="1" smtClean="0">
                <a:solidFill>
                  <a:schemeClr val="tx1"/>
                </a:solidFill>
                <a:latin typeface="Arial" panose="020B0604020202020204" pitchFamily="34" charset="0"/>
                <a:cs typeface="Arial" panose="020B0604020202020204" pitchFamily="34" charset="0"/>
              </a:rPr>
              <a:t>Megalitikum</a:t>
            </a:r>
            <a:r>
              <a:rPr lang="en-US" sz="2000" dirty="0" smtClean="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atau</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batu</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besar</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berbeda</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dengan</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masa</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batu</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lainnya</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karena</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tidak</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dapat</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dimasukkan</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dalam</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kelompok</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periodisasi</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praaksara</a:t>
            </a:r>
            <a:r>
              <a:rPr lang="en-US" sz="2000" dirty="0">
                <a:solidFill>
                  <a:schemeClr val="tx1"/>
                </a:solidFill>
                <a:latin typeface="Arial" panose="020B0604020202020204" pitchFamily="34" charset="0"/>
                <a:cs typeface="Arial" panose="020B0604020202020204" pitchFamily="34" charset="0"/>
              </a:rPr>
              <a:t> Indonesia.</a:t>
            </a:r>
          </a:p>
        </p:txBody>
      </p:sp>
      <p:sp>
        <p:nvSpPr>
          <p:cNvPr id="7" name="正方形/長方形 5"/>
          <p:cNvSpPr/>
          <p:nvPr/>
        </p:nvSpPr>
        <p:spPr>
          <a:xfrm flipV="1">
            <a:off x="457202" y="3507853"/>
            <a:ext cx="8449433" cy="2833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10" name="テキスト プレースホルダー 6"/>
          <p:cNvSpPr txBox="1">
            <a:spLocks/>
          </p:cNvSpPr>
          <p:nvPr/>
        </p:nvSpPr>
        <p:spPr>
          <a:xfrm>
            <a:off x="304803" y="2621792"/>
            <a:ext cx="8601833" cy="3687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dirty="0" err="1">
                <a:solidFill>
                  <a:schemeClr val="tx1"/>
                </a:solidFill>
                <a:latin typeface="Arial" panose="020B0604020202020204" pitchFamily="34" charset="0"/>
                <a:cs typeface="Arial" panose="020B0604020202020204" pitchFamily="34" charset="0"/>
              </a:rPr>
              <a:t>Istilah</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megalit</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berasal</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dari</a:t>
            </a:r>
            <a:r>
              <a:rPr lang="en-US" sz="2000" dirty="0">
                <a:solidFill>
                  <a:schemeClr val="tx1"/>
                </a:solidFill>
                <a:latin typeface="Arial" panose="020B0604020202020204" pitchFamily="34" charset="0"/>
                <a:cs typeface="Arial" panose="020B0604020202020204" pitchFamily="34" charset="0"/>
              </a:rPr>
              <a:t> kata </a:t>
            </a:r>
            <a:r>
              <a:rPr lang="en-US" sz="2000" i="1" dirty="0">
                <a:solidFill>
                  <a:schemeClr val="tx1"/>
                </a:solidFill>
                <a:latin typeface="Arial" panose="020B0604020202020204" pitchFamily="34" charset="0"/>
                <a:cs typeface="Arial" panose="020B0604020202020204" pitchFamily="34" charset="0"/>
              </a:rPr>
              <a:t>mega</a:t>
            </a:r>
            <a:r>
              <a:rPr lang="en-US" sz="2000" dirty="0">
                <a:solidFill>
                  <a:schemeClr val="tx1"/>
                </a:solidFill>
                <a:latin typeface="Arial" panose="020B0604020202020204" pitchFamily="34" charset="0"/>
                <a:cs typeface="Arial" panose="020B0604020202020204" pitchFamily="34" charset="0"/>
              </a:rPr>
              <a:t> yang </a:t>
            </a:r>
            <a:r>
              <a:rPr lang="en-US" sz="2000" dirty="0" err="1">
                <a:solidFill>
                  <a:schemeClr val="tx1"/>
                </a:solidFill>
                <a:latin typeface="Arial" panose="020B0604020202020204" pitchFamily="34" charset="0"/>
                <a:cs typeface="Arial" panose="020B0604020202020204" pitchFamily="34" charset="0"/>
              </a:rPr>
              <a:t>berarti</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besar</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dan</a:t>
            </a:r>
            <a:r>
              <a:rPr lang="en-US" sz="2000" dirty="0">
                <a:solidFill>
                  <a:schemeClr val="tx1"/>
                </a:solidFill>
                <a:latin typeface="Arial" panose="020B0604020202020204" pitchFamily="34" charset="0"/>
                <a:cs typeface="Arial" panose="020B0604020202020204" pitchFamily="34" charset="0"/>
              </a:rPr>
              <a:t> </a:t>
            </a:r>
            <a:r>
              <a:rPr lang="en-US" sz="2000" i="1" dirty="0" err="1">
                <a:solidFill>
                  <a:schemeClr val="tx1"/>
                </a:solidFill>
                <a:latin typeface="Arial" panose="020B0604020202020204" pitchFamily="34" charset="0"/>
                <a:cs typeface="Arial" panose="020B0604020202020204" pitchFamily="34" charset="0"/>
              </a:rPr>
              <a:t>lithos</a:t>
            </a:r>
            <a:r>
              <a:rPr lang="en-US" sz="2000" dirty="0">
                <a:solidFill>
                  <a:schemeClr val="tx1"/>
                </a:solidFill>
                <a:latin typeface="Arial" panose="020B0604020202020204" pitchFamily="34" charset="0"/>
                <a:cs typeface="Arial" panose="020B0604020202020204" pitchFamily="34" charset="0"/>
              </a:rPr>
              <a:t> yang </a:t>
            </a:r>
            <a:r>
              <a:rPr lang="en-US" sz="2000" dirty="0" err="1">
                <a:solidFill>
                  <a:schemeClr val="tx1"/>
                </a:solidFill>
                <a:latin typeface="Arial" panose="020B0604020202020204" pitchFamily="34" charset="0"/>
                <a:cs typeface="Arial" panose="020B0604020202020204" pitchFamily="34" charset="0"/>
              </a:rPr>
              <a:t>berarti</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batu</a:t>
            </a:r>
            <a:r>
              <a:rPr lang="en-US" sz="2000" dirty="0">
                <a:solidFill>
                  <a:schemeClr val="tx1"/>
                </a:solidFill>
                <a:latin typeface="Arial" panose="020B0604020202020204" pitchFamily="34" charset="0"/>
                <a:cs typeface="Arial" panose="020B0604020202020204" pitchFamily="34" charset="0"/>
              </a:rPr>
              <a:t>’.</a:t>
            </a:r>
          </a:p>
        </p:txBody>
      </p:sp>
      <p:sp>
        <p:nvSpPr>
          <p:cNvPr id="11" name="正方形/長方形 5"/>
          <p:cNvSpPr/>
          <p:nvPr/>
        </p:nvSpPr>
        <p:spPr>
          <a:xfrm flipV="1">
            <a:off x="457202" y="4574653"/>
            <a:ext cx="8449433" cy="2833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Arial" panose="020B0604020202020204" pitchFamily="34" charset="0"/>
              <a:cs typeface="Arial" panose="020B0604020202020204" pitchFamily="34" charset="0"/>
            </a:endParaRPr>
          </a:p>
        </p:txBody>
      </p:sp>
      <p:sp>
        <p:nvSpPr>
          <p:cNvPr id="12" name="テキスト プレースホルダー 6"/>
          <p:cNvSpPr txBox="1">
            <a:spLocks/>
          </p:cNvSpPr>
          <p:nvPr/>
        </p:nvSpPr>
        <p:spPr>
          <a:xfrm>
            <a:off x="304803" y="3688592"/>
            <a:ext cx="8601833" cy="3687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dirty="0" err="1">
                <a:solidFill>
                  <a:schemeClr val="tx1"/>
                </a:solidFill>
                <a:latin typeface="Arial" panose="020B0604020202020204" pitchFamily="34" charset="0"/>
                <a:cs typeface="Arial" panose="020B0604020202020204" pitchFamily="34" charset="0"/>
              </a:rPr>
              <a:t>Ciri</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khas</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masa</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ini</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adalah</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adanya</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benda-kebudayaan</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berbentuk</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batu-batu</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besar</a:t>
            </a:r>
            <a:r>
              <a:rPr lang="en-US" sz="2000" dirty="0">
                <a:solidFill>
                  <a:schemeClr val="tx1"/>
                </a:solidFill>
                <a:latin typeface="Arial" panose="020B0604020202020204" pitchFamily="34" charset="0"/>
                <a:cs typeface="Arial" panose="020B0604020202020204" pitchFamily="34" charset="0"/>
              </a:rPr>
              <a:t> yang </a:t>
            </a:r>
            <a:r>
              <a:rPr lang="en-US" sz="2000" dirty="0" err="1">
                <a:solidFill>
                  <a:schemeClr val="tx1"/>
                </a:solidFill>
                <a:latin typeface="Arial" panose="020B0604020202020204" pitchFamily="34" charset="0"/>
                <a:cs typeface="Arial" panose="020B0604020202020204" pitchFamily="34" charset="0"/>
              </a:rPr>
              <a:t>dibangun</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dengan</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tujuan</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tertentu</a:t>
            </a:r>
            <a:r>
              <a:rPr lang="en-US" sz="20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214853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1000"/>
                                        <p:tgtEl>
                                          <p:spTgt spid="6">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wipe(left)">
                                      <p:cBhvr>
                                        <p:cTn id="19" dur="500"/>
                                        <p:tgtEl>
                                          <p:spTgt spid="9">
                                            <p:txEl>
                                              <p:pRg st="0" end="0"/>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left)">
                                      <p:cBhvr>
                                        <p:cTn id="27" dur="500"/>
                                        <p:tgtEl>
                                          <p:spTgt spid="10">
                                            <p:txEl>
                                              <p:pRg st="0" end="0"/>
                                            </p:tx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Effect transition="in" filter="wipe(left)">
                                      <p:cBhvr>
                                        <p:cTn id="35"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p:tmplLst>
          <p:tmpl lvl="1">
            <p:tnLst>
              <p:par>
                <p:cTn presetID="22" presetClass="entr" presetSubtype="8"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animBg="1"/>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7" grpId="0" animBg="1"/>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1" grpId="0" animBg="1"/>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p:cNvPicPr>
            <a:picLocks noChangeAspect="1"/>
          </p:cNvPicPr>
          <p:nvPr/>
        </p:nvPicPr>
        <p:blipFill rotWithShape="1">
          <a:blip r:embed="rId3" cstate="print">
            <a:extLst>
              <a:ext uri="{28A0092B-C50C-407E-A947-70E740481C1C}">
                <a14:useLocalDpi xmlns:a14="http://schemas.microsoft.com/office/drawing/2010/main" val="0"/>
              </a:ext>
            </a:extLst>
          </a:blip>
          <a:srcRect l="8336" t="56149" r="73882" b="9854"/>
          <a:stretch/>
        </p:blipFill>
        <p:spPr>
          <a:xfrm>
            <a:off x="228600" y="603680"/>
            <a:ext cx="1615389" cy="3999546"/>
          </a:xfrm>
          <a:prstGeom prst="rect">
            <a:avLst/>
          </a:prstGeom>
        </p:spPr>
      </p:pic>
      <p:pic>
        <p:nvPicPr>
          <p:cNvPr id="61" name="Picture 60"/>
          <p:cNvPicPr>
            <a:picLocks noChangeAspect="1"/>
          </p:cNvPicPr>
          <p:nvPr/>
        </p:nvPicPr>
        <p:blipFill rotWithShape="1">
          <a:blip r:embed="rId3" cstate="print">
            <a:extLst>
              <a:ext uri="{28A0092B-C50C-407E-A947-70E740481C1C}">
                <a14:useLocalDpi xmlns:a14="http://schemas.microsoft.com/office/drawing/2010/main" val="0"/>
              </a:ext>
            </a:extLst>
          </a:blip>
          <a:srcRect l="76955" t="55412" r="5260" b="9854"/>
          <a:stretch/>
        </p:blipFill>
        <p:spPr>
          <a:xfrm>
            <a:off x="7391400" y="539371"/>
            <a:ext cx="1606823" cy="4063855"/>
          </a:xfrm>
          <a:prstGeom prst="rect">
            <a:avLst/>
          </a:prstGeom>
        </p:spPr>
      </p:pic>
      <p:sp>
        <p:nvSpPr>
          <p:cNvPr id="63" name="Rectangle 62"/>
          <p:cNvSpPr/>
          <p:nvPr/>
        </p:nvSpPr>
        <p:spPr>
          <a:xfrm>
            <a:off x="1835522" y="1148971"/>
            <a:ext cx="2507878" cy="830997"/>
          </a:xfrm>
          <a:prstGeom prst="rect">
            <a:avLst/>
          </a:prstGeom>
        </p:spPr>
        <p:txBody>
          <a:bodyPr wrap="square">
            <a:spAutoFit/>
          </a:bodyPr>
          <a:lstStyle/>
          <a:p>
            <a:r>
              <a:rPr lang="id-ID" sz="1600" dirty="0" smtClean="0"/>
              <a:t>Tugu </a:t>
            </a:r>
            <a:r>
              <a:rPr lang="id-ID" sz="1600" dirty="0"/>
              <a:t>batu tempat pemujaan kepada roh </a:t>
            </a:r>
            <a:r>
              <a:rPr lang="id-ID" sz="1600" dirty="0" smtClean="0"/>
              <a:t>nenek moyang.</a:t>
            </a:r>
            <a:endParaRPr lang="id-ID" sz="1600" dirty="0"/>
          </a:p>
        </p:txBody>
      </p:sp>
      <p:sp>
        <p:nvSpPr>
          <p:cNvPr id="64" name="Rectangle 63"/>
          <p:cNvSpPr/>
          <p:nvPr/>
        </p:nvSpPr>
        <p:spPr>
          <a:xfrm>
            <a:off x="1860472" y="832020"/>
            <a:ext cx="1611096" cy="400110"/>
          </a:xfrm>
          <a:prstGeom prst="rect">
            <a:avLst/>
          </a:prstGeom>
        </p:spPr>
        <p:txBody>
          <a:bodyPr wrap="square">
            <a:spAutoFit/>
          </a:bodyPr>
          <a:lstStyle/>
          <a:p>
            <a:r>
              <a:rPr lang="pt-BR" sz="2000" b="1" dirty="0" smtClean="0"/>
              <a:t>MENHIR</a:t>
            </a:r>
            <a:endParaRPr lang="id-ID" sz="2000" b="1" dirty="0"/>
          </a:p>
        </p:txBody>
      </p:sp>
      <p:sp>
        <p:nvSpPr>
          <p:cNvPr id="65" name="Rectangle 64"/>
          <p:cNvSpPr/>
          <p:nvPr/>
        </p:nvSpPr>
        <p:spPr>
          <a:xfrm>
            <a:off x="5029201" y="1148971"/>
            <a:ext cx="2329548" cy="584775"/>
          </a:xfrm>
          <a:prstGeom prst="rect">
            <a:avLst/>
          </a:prstGeom>
        </p:spPr>
        <p:txBody>
          <a:bodyPr wrap="square">
            <a:spAutoFit/>
          </a:bodyPr>
          <a:lstStyle/>
          <a:p>
            <a:pPr algn="r"/>
            <a:r>
              <a:rPr lang="id-ID" sz="1600" dirty="0"/>
              <a:t>Meja batu tempat meletakkan </a:t>
            </a:r>
            <a:r>
              <a:rPr lang="id-ID" sz="1600" dirty="0" smtClean="0"/>
              <a:t>sesaji.</a:t>
            </a:r>
            <a:endParaRPr lang="id-ID" sz="1600" dirty="0"/>
          </a:p>
        </p:txBody>
      </p:sp>
      <p:sp>
        <p:nvSpPr>
          <p:cNvPr id="66" name="Rectangle 65"/>
          <p:cNvSpPr/>
          <p:nvPr/>
        </p:nvSpPr>
        <p:spPr>
          <a:xfrm>
            <a:off x="5747652" y="843000"/>
            <a:ext cx="1611096" cy="400110"/>
          </a:xfrm>
          <a:prstGeom prst="rect">
            <a:avLst/>
          </a:prstGeom>
        </p:spPr>
        <p:txBody>
          <a:bodyPr wrap="square">
            <a:spAutoFit/>
          </a:bodyPr>
          <a:lstStyle/>
          <a:p>
            <a:pPr algn="r"/>
            <a:r>
              <a:rPr lang="pt-BR" sz="2000" b="1" dirty="0" smtClean="0"/>
              <a:t>DOLMEN</a:t>
            </a:r>
            <a:endParaRPr lang="id-ID" sz="2000" b="1" dirty="0"/>
          </a:p>
        </p:txBody>
      </p:sp>
      <p:cxnSp>
        <p:nvCxnSpPr>
          <p:cNvPr id="3" name="Straight Connector 2"/>
          <p:cNvCxnSpPr/>
          <p:nvPr/>
        </p:nvCxnSpPr>
        <p:spPr>
          <a:xfrm>
            <a:off x="1860472" y="2072301"/>
            <a:ext cx="549827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860472" y="3587371"/>
            <a:ext cx="5498277" cy="0"/>
          </a:xfrm>
          <a:prstGeom prst="line">
            <a:avLst/>
          </a:prstGeom>
        </p:spPr>
        <p:style>
          <a:lnRef idx="1">
            <a:schemeClr val="accent1"/>
          </a:lnRef>
          <a:fillRef idx="0">
            <a:schemeClr val="accent1"/>
          </a:fillRef>
          <a:effectRef idx="0">
            <a:schemeClr val="accent1"/>
          </a:effectRef>
          <a:fontRef idx="minor">
            <a:schemeClr val="tx1"/>
          </a:fontRef>
        </p:style>
      </p:cxnSp>
      <p:sp>
        <p:nvSpPr>
          <p:cNvPr id="72" name="Rectangle 71"/>
          <p:cNvSpPr/>
          <p:nvPr/>
        </p:nvSpPr>
        <p:spPr>
          <a:xfrm>
            <a:off x="1835521" y="2435904"/>
            <a:ext cx="2774089" cy="1077218"/>
          </a:xfrm>
          <a:prstGeom prst="rect">
            <a:avLst/>
          </a:prstGeom>
        </p:spPr>
        <p:txBody>
          <a:bodyPr wrap="square">
            <a:spAutoFit/>
          </a:bodyPr>
          <a:lstStyle/>
          <a:p>
            <a:r>
              <a:rPr lang="id-ID" sz="1600" dirty="0"/>
              <a:t>Bangunan tempat pemujaan kepada roh nenek moyang, dibuat dalam </a:t>
            </a:r>
            <a:r>
              <a:rPr lang="id-ID" sz="1600" dirty="0" smtClean="0"/>
              <a:t>bentuk</a:t>
            </a:r>
            <a:r>
              <a:rPr lang="en-US" sz="1600" dirty="0" smtClean="0"/>
              <a:t> </a:t>
            </a:r>
            <a:r>
              <a:rPr lang="id-ID" sz="1600" dirty="0" smtClean="0"/>
              <a:t>bertingkat-tingkat</a:t>
            </a:r>
            <a:r>
              <a:rPr lang="id-ID" sz="1600" dirty="0"/>
              <a:t>.</a:t>
            </a:r>
          </a:p>
        </p:txBody>
      </p:sp>
      <p:sp>
        <p:nvSpPr>
          <p:cNvPr id="73" name="Rectangle 72"/>
          <p:cNvSpPr/>
          <p:nvPr/>
        </p:nvSpPr>
        <p:spPr>
          <a:xfrm>
            <a:off x="1860472" y="2118953"/>
            <a:ext cx="2590206" cy="400110"/>
          </a:xfrm>
          <a:prstGeom prst="rect">
            <a:avLst/>
          </a:prstGeom>
        </p:spPr>
        <p:txBody>
          <a:bodyPr wrap="square">
            <a:spAutoFit/>
          </a:bodyPr>
          <a:lstStyle/>
          <a:p>
            <a:r>
              <a:rPr lang="pt-BR" sz="2000" b="1" dirty="0"/>
              <a:t>PUNDEN BERUNDAK</a:t>
            </a:r>
            <a:endParaRPr lang="id-ID" sz="2000" b="1" dirty="0"/>
          </a:p>
        </p:txBody>
      </p:sp>
      <p:sp>
        <p:nvSpPr>
          <p:cNvPr id="78" name="Rectangle 77"/>
          <p:cNvSpPr/>
          <p:nvPr/>
        </p:nvSpPr>
        <p:spPr>
          <a:xfrm>
            <a:off x="4800600" y="2435904"/>
            <a:ext cx="2539999" cy="1077218"/>
          </a:xfrm>
          <a:prstGeom prst="rect">
            <a:avLst/>
          </a:prstGeom>
        </p:spPr>
        <p:txBody>
          <a:bodyPr wrap="square">
            <a:spAutoFit/>
          </a:bodyPr>
          <a:lstStyle/>
          <a:p>
            <a:pPr algn="r"/>
            <a:r>
              <a:rPr lang="id-ID" sz="1600" dirty="0"/>
              <a:t>Kubur atau makam leluhur orang Minahasa yang terbuat dari batu dan terdiri dari </a:t>
            </a:r>
            <a:r>
              <a:rPr lang="id-ID" sz="1600" dirty="0" smtClean="0"/>
              <a:t>dua</a:t>
            </a:r>
            <a:r>
              <a:rPr lang="en-US" sz="1600" dirty="0" smtClean="0"/>
              <a:t> </a:t>
            </a:r>
            <a:r>
              <a:rPr lang="id-ID" sz="1600" dirty="0" smtClean="0"/>
              <a:t>bagian</a:t>
            </a:r>
            <a:r>
              <a:rPr lang="id-ID" sz="1600" dirty="0"/>
              <a:t>.</a:t>
            </a:r>
          </a:p>
        </p:txBody>
      </p:sp>
      <p:sp>
        <p:nvSpPr>
          <p:cNvPr id="79" name="Rectangle 78"/>
          <p:cNvSpPr/>
          <p:nvPr/>
        </p:nvSpPr>
        <p:spPr>
          <a:xfrm>
            <a:off x="4724994" y="2118953"/>
            <a:ext cx="2590206" cy="400110"/>
          </a:xfrm>
          <a:prstGeom prst="rect">
            <a:avLst/>
          </a:prstGeom>
        </p:spPr>
        <p:txBody>
          <a:bodyPr wrap="square">
            <a:spAutoFit/>
          </a:bodyPr>
          <a:lstStyle/>
          <a:p>
            <a:pPr algn="r"/>
            <a:r>
              <a:rPr lang="pt-BR" sz="2000" b="1" dirty="0"/>
              <a:t>WARUGA</a:t>
            </a:r>
            <a:endParaRPr lang="id-ID" sz="2000" b="1" dirty="0"/>
          </a:p>
        </p:txBody>
      </p:sp>
      <p:sp>
        <p:nvSpPr>
          <p:cNvPr id="80" name="Rectangle 79"/>
          <p:cNvSpPr/>
          <p:nvPr/>
        </p:nvSpPr>
        <p:spPr>
          <a:xfrm>
            <a:off x="1835521" y="3978954"/>
            <a:ext cx="2774089" cy="830997"/>
          </a:xfrm>
          <a:prstGeom prst="rect">
            <a:avLst/>
          </a:prstGeom>
        </p:spPr>
        <p:txBody>
          <a:bodyPr wrap="square">
            <a:spAutoFit/>
          </a:bodyPr>
          <a:lstStyle/>
          <a:p>
            <a:r>
              <a:rPr lang="id-ID" sz="1600" dirty="0"/>
              <a:t>Tempat untuk menyimpan jenazah yang umumnya dibuat dari batu.</a:t>
            </a:r>
          </a:p>
        </p:txBody>
      </p:sp>
      <p:sp>
        <p:nvSpPr>
          <p:cNvPr id="81" name="Rectangle 80"/>
          <p:cNvSpPr/>
          <p:nvPr/>
        </p:nvSpPr>
        <p:spPr>
          <a:xfrm>
            <a:off x="1860472" y="3662003"/>
            <a:ext cx="2590206" cy="400110"/>
          </a:xfrm>
          <a:prstGeom prst="rect">
            <a:avLst/>
          </a:prstGeom>
        </p:spPr>
        <p:txBody>
          <a:bodyPr wrap="square">
            <a:spAutoFit/>
          </a:bodyPr>
          <a:lstStyle/>
          <a:p>
            <a:r>
              <a:rPr lang="pt-BR" sz="2000" b="1" dirty="0"/>
              <a:t>SARKOFAGUS</a:t>
            </a:r>
            <a:endParaRPr lang="id-ID" sz="2000" b="1" dirty="0"/>
          </a:p>
        </p:txBody>
      </p:sp>
      <p:sp>
        <p:nvSpPr>
          <p:cNvPr id="82" name="Rectangle 81"/>
          <p:cNvSpPr/>
          <p:nvPr/>
        </p:nvSpPr>
        <p:spPr>
          <a:xfrm>
            <a:off x="4800600" y="3978954"/>
            <a:ext cx="2539999" cy="584775"/>
          </a:xfrm>
          <a:prstGeom prst="rect">
            <a:avLst/>
          </a:prstGeom>
        </p:spPr>
        <p:txBody>
          <a:bodyPr wrap="square">
            <a:spAutoFit/>
          </a:bodyPr>
          <a:lstStyle/>
          <a:p>
            <a:pPr algn="r"/>
            <a:r>
              <a:rPr lang="id-ID" sz="1600" dirty="0"/>
              <a:t>Pemujaan terhadap roh nenek moyang.</a:t>
            </a:r>
          </a:p>
        </p:txBody>
      </p:sp>
      <p:sp>
        <p:nvSpPr>
          <p:cNvPr id="83" name="Rectangle 82"/>
          <p:cNvSpPr/>
          <p:nvPr/>
        </p:nvSpPr>
        <p:spPr>
          <a:xfrm>
            <a:off x="4724994" y="3662003"/>
            <a:ext cx="2590206" cy="400110"/>
          </a:xfrm>
          <a:prstGeom prst="rect">
            <a:avLst/>
          </a:prstGeom>
        </p:spPr>
        <p:txBody>
          <a:bodyPr wrap="square">
            <a:spAutoFit/>
          </a:bodyPr>
          <a:lstStyle/>
          <a:p>
            <a:pPr algn="r"/>
            <a:r>
              <a:rPr lang="pt-BR" sz="2000" b="1" dirty="0"/>
              <a:t>ARCA BATU</a:t>
            </a:r>
            <a:endParaRPr lang="id-ID" sz="2000" b="1" dirty="0"/>
          </a:p>
        </p:txBody>
      </p:sp>
      <p:cxnSp>
        <p:nvCxnSpPr>
          <p:cNvPr id="87" name="Straight Connector 86"/>
          <p:cNvCxnSpPr/>
          <p:nvPr/>
        </p:nvCxnSpPr>
        <p:spPr>
          <a:xfrm>
            <a:off x="4724994" y="1043055"/>
            <a:ext cx="0" cy="3655566"/>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224394" y="142567"/>
            <a:ext cx="4572000" cy="584775"/>
          </a:xfrm>
          <a:prstGeom prst="rect">
            <a:avLst/>
          </a:prstGeom>
          <a:solidFill>
            <a:schemeClr val="accent1">
              <a:lumMod val="40000"/>
              <a:lumOff val="60000"/>
            </a:schemeClr>
          </a:solidFill>
        </p:spPr>
        <p:txBody>
          <a:bodyPr>
            <a:spAutoFit/>
          </a:bodyPr>
          <a:lstStyle/>
          <a:p>
            <a:pPr lvl="0" algn="ctr"/>
            <a:r>
              <a:rPr kumimoji="1" lang="en-US" altLang="ja-JP" sz="3200" spc="300" dirty="0">
                <a:latin typeface="Arial" pitchFamily="34" charset="0"/>
                <a:cs typeface="Arial" pitchFamily="34" charset="0"/>
              </a:rPr>
              <a:t>Zaman Megalitikum</a:t>
            </a:r>
          </a:p>
        </p:txBody>
      </p:sp>
    </p:spTree>
    <p:extLst>
      <p:ext uri="{BB962C8B-B14F-4D97-AF65-F5344CB8AC3E}">
        <p14:creationId xmlns:p14="http://schemas.microsoft.com/office/powerpoint/2010/main" val="18227568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 y="743340"/>
            <a:ext cx="2123440" cy="4121856"/>
            <a:chOff x="0" y="594184"/>
            <a:chExt cx="3352800" cy="6508192"/>
          </a:xfrm>
        </p:grpSpPr>
        <p:pic>
          <p:nvPicPr>
            <p:cNvPr id="31" name="Picture 30"/>
            <p:cNvPicPr>
              <a:picLocks noChangeAspect="1"/>
            </p:cNvPicPr>
            <p:nvPr/>
          </p:nvPicPr>
          <p:blipFill rotWithShape="1">
            <a:blip r:embed="rId2" cstate="print">
              <a:extLst>
                <a:ext uri="{28A0092B-C50C-407E-A947-70E740481C1C}">
                  <a14:useLocalDpi xmlns:a14="http://schemas.microsoft.com/office/drawing/2010/main" val="0"/>
                </a:ext>
              </a:extLst>
            </a:blip>
            <a:srcRect l="8320" t="9222" r="61833" b="45964"/>
            <a:stretch/>
          </p:blipFill>
          <p:spPr>
            <a:xfrm>
              <a:off x="0" y="594184"/>
              <a:ext cx="3352800" cy="6508192"/>
            </a:xfrm>
            <a:prstGeom prst="rect">
              <a:avLst/>
            </a:prstGeom>
          </p:spPr>
        </p:pic>
        <p:pic>
          <p:nvPicPr>
            <p:cNvPr id="32" name="Picture 31"/>
            <p:cNvPicPr>
              <a:picLocks noChangeAspect="1"/>
            </p:cNvPicPr>
            <p:nvPr/>
          </p:nvPicPr>
          <p:blipFill rotWithShape="1">
            <a:blip r:embed="rId3" cstate="print">
              <a:extLst>
                <a:ext uri="{28A0092B-C50C-407E-A947-70E740481C1C}">
                  <a14:useLocalDpi xmlns:a14="http://schemas.microsoft.com/office/drawing/2010/main" val="0"/>
                </a:ext>
              </a:extLst>
            </a:blip>
            <a:srcRect l="61919" t="10383" r="37341" b="48848"/>
            <a:stretch/>
          </p:blipFill>
          <p:spPr>
            <a:xfrm>
              <a:off x="3027967" y="594184"/>
              <a:ext cx="83095" cy="5920505"/>
            </a:xfrm>
            <a:prstGeom prst="rect">
              <a:avLst/>
            </a:prstGeom>
          </p:spPr>
        </p:pic>
        <p:sp>
          <p:nvSpPr>
            <p:cNvPr id="35" name="Rectangle 34"/>
            <p:cNvSpPr/>
            <p:nvPr/>
          </p:nvSpPr>
          <p:spPr>
            <a:xfrm>
              <a:off x="551467" y="1551590"/>
              <a:ext cx="2111522" cy="81061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6" name="Rectangle 35"/>
            <p:cNvSpPr/>
            <p:nvPr/>
          </p:nvSpPr>
          <p:spPr>
            <a:xfrm>
              <a:off x="455754" y="1575544"/>
              <a:ext cx="2431823" cy="923329"/>
            </a:xfrm>
            <a:prstGeom prst="rect">
              <a:avLst/>
            </a:prstGeom>
          </p:spPr>
          <p:txBody>
            <a:bodyPr wrap="square">
              <a:spAutoFit/>
            </a:bodyPr>
            <a:lstStyle/>
            <a:p>
              <a:pPr algn="ctr"/>
              <a:r>
                <a:rPr lang="id-ID" sz="1600" dirty="0"/>
                <a:t>Barang-Barang Obsidian</a:t>
              </a:r>
            </a:p>
          </p:txBody>
        </p:sp>
        <p:sp>
          <p:nvSpPr>
            <p:cNvPr id="37" name="Rectangle 36"/>
            <p:cNvSpPr/>
            <p:nvPr/>
          </p:nvSpPr>
          <p:spPr>
            <a:xfrm>
              <a:off x="703867" y="3554436"/>
              <a:ext cx="903361" cy="78896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8" name="Rectangle 37"/>
            <p:cNvSpPr/>
            <p:nvPr/>
          </p:nvSpPr>
          <p:spPr>
            <a:xfrm>
              <a:off x="655980" y="2917873"/>
              <a:ext cx="1249020" cy="631309"/>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9" name="Rectangle 38"/>
            <p:cNvSpPr/>
            <p:nvPr/>
          </p:nvSpPr>
          <p:spPr>
            <a:xfrm>
              <a:off x="576069" y="3031925"/>
              <a:ext cx="1509701" cy="534559"/>
            </a:xfrm>
            <a:prstGeom prst="rect">
              <a:avLst/>
            </a:prstGeom>
          </p:spPr>
          <p:txBody>
            <a:bodyPr wrap="square">
              <a:spAutoFit/>
            </a:bodyPr>
            <a:lstStyle/>
            <a:p>
              <a:r>
                <a:rPr lang="id-ID" sz="1600" dirty="0" smtClean="0"/>
                <a:t>Gerabah</a:t>
              </a:r>
              <a:endParaRPr lang="id-ID" sz="1600" dirty="0"/>
            </a:p>
          </p:txBody>
        </p:sp>
        <p:sp>
          <p:nvSpPr>
            <p:cNvPr id="40" name="Rectangle 39"/>
            <p:cNvSpPr/>
            <p:nvPr/>
          </p:nvSpPr>
          <p:spPr>
            <a:xfrm>
              <a:off x="679240" y="5912070"/>
              <a:ext cx="1759160" cy="49958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1" name="Rectangle 40"/>
            <p:cNvSpPr/>
            <p:nvPr/>
          </p:nvSpPr>
          <p:spPr>
            <a:xfrm>
              <a:off x="703867" y="5825015"/>
              <a:ext cx="743933" cy="49958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2" name="Rectangle 41"/>
            <p:cNvSpPr/>
            <p:nvPr/>
          </p:nvSpPr>
          <p:spPr>
            <a:xfrm>
              <a:off x="727252" y="5848207"/>
              <a:ext cx="2087220" cy="534559"/>
            </a:xfrm>
            <a:prstGeom prst="rect">
              <a:avLst/>
            </a:prstGeom>
          </p:spPr>
          <p:txBody>
            <a:bodyPr wrap="square">
              <a:spAutoFit/>
            </a:bodyPr>
            <a:lstStyle/>
            <a:p>
              <a:pPr algn="ctr"/>
              <a:r>
                <a:rPr lang="id-ID" sz="1600" dirty="0" smtClean="0"/>
                <a:t>Perhiasan</a:t>
              </a:r>
              <a:endParaRPr lang="id-ID" sz="1600" dirty="0"/>
            </a:p>
          </p:txBody>
        </p:sp>
      </p:grpSp>
      <p:sp>
        <p:nvSpPr>
          <p:cNvPr id="54" name="Rectangle 53"/>
          <p:cNvSpPr/>
          <p:nvPr/>
        </p:nvSpPr>
        <p:spPr>
          <a:xfrm>
            <a:off x="2438400" y="1095974"/>
            <a:ext cx="4343400" cy="3416587"/>
          </a:xfrm>
          <a:prstGeom prst="rect">
            <a:avLst/>
          </a:prstGeom>
        </p:spPr>
        <p:txBody>
          <a:bodyPr wrap="square">
            <a:spAutoFit/>
          </a:bodyPr>
          <a:lstStyle/>
          <a:p>
            <a:pPr marL="239713" indent="-225425">
              <a:buFont typeface="Arial" pitchFamily="34" charset="0"/>
              <a:buChar char="•"/>
            </a:pPr>
            <a:r>
              <a:rPr lang="id-ID" sz="2400" dirty="0" smtClean="0"/>
              <a:t>Berlangsung </a:t>
            </a:r>
            <a:r>
              <a:rPr lang="id-ID" sz="2400" dirty="0"/>
              <a:t>sekitar 1500 SM.</a:t>
            </a:r>
          </a:p>
          <a:p>
            <a:pPr marL="239713" indent="-225425">
              <a:buFont typeface="Arial" pitchFamily="34" charset="0"/>
              <a:buChar char="•"/>
            </a:pPr>
            <a:r>
              <a:rPr lang="id-ID" sz="2400" dirty="0" smtClean="0"/>
              <a:t>Mengenal </a:t>
            </a:r>
            <a:r>
              <a:rPr lang="id-ID" sz="2400" dirty="0"/>
              <a:t>sistem barter.</a:t>
            </a:r>
          </a:p>
          <a:p>
            <a:pPr marL="239713" indent="-225425">
              <a:buFont typeface="Arial" pitchFamily="34" charset="0"/>
              <a:buChar char="•"/>
            </a:pPr>
            <a:r>
              <a:rPr lang="id-ID" sz="2400" dirty="0" smtClean="0"/>
              <a:t>Benda </a:t>
            </a:r>
            <a:r>
              <a:rPr lang="id-ID" sz="2400" dirty="0"/>
              <a:t>hasil kebudayaan </a:t>
            </a:r>
            <a:r>
              <a:rPr lang="id-ID" sz="2400" dirty="0" smtClean="0"/>
              <a:t>berupa </a:t>
            </a:r>
            <a:r>
              <a:rPr lang="fi-FI" sz="2400" dirty="0" smtClean="0"/>
              <a:t>alat </a:t>
            </a:r>
            <a:r>
              <a:rPr lang="fi-FI" sz="2400" dirty="0"/>
              <a:t>batu sudah mulai </a:t>
            </a:r>
            <a:r>
              <a:rPr lang="fi-FI" sz="2400" dirty="0" smtClean="0"/>
              <a:t>dihaluskan</a:t>
            </a:r>
            <a:r>
              <a:rPr lang="id-ID" sz="2400" dirty="0"/>
              <a:t> </a:t>
            </a:r>
            <a:r>
              <a:rPr lang="id-ID" sz="2400" dirty="0" smtClean="0"/>
              <a:t>pada </a:t>
            </a:r>
            <a:r>
              <a:rPr lang="id-ID" sz="2400" dirty="0"/>
              <a:t>kedua sisi.</a:t>
            </a:r>
          </a:p>
          <a:p>
            <a:pPr marL="239713" indent="-225425">
              <a:buFont typeface="Arial" pitchFamily="34" charset="0"/>
              <a:buChar char="•"/>
            </a:pPr>
            <a:r>
              <a:rPr lang="it-IT" sz="2400" dirty="0" smtClean="0"/>
              <a:t>Menetap </a:t>
            </a:r>
            <a:r>
              <a:rPr lang="it-IT" sz="2400" dirty="0"/>
              <a:t>di desa-desa kecil </a:t>
            </a:r>
            <a:r>
              <a:rPr lang="it-IT" sz="2400" dirty="0" smtClean="0"/>
              <a:t>dalam</a:t>
            </a:r>
            <a:r>
              <a:rPr lang="id-ID" sz="2400" dirty="0" smtClean="0"/>
              <a:t> komunitas </a:t>
            </a:r>
            <a:r>
              <a:rPr lang="id-ID" sz="2400" dirty="0"/>
              <a:t>petani</a:t>
            </a:r>
            <a:r>
              <a:rPr lang="id-ID" sz="2400" dirty="0" smtClean="0"/>
              <a:t>.</a:t>
            </a:r>
          </a:p>
          <a:p>
            <a:pPr marL="239713" indent="-225425">
              <a:buFont typeface="Arial" pitchFamily="34" charset="0"/>
              <a:buChar char="•"/>
            </a:pPr>
            <a:r>
              <a:rPr lang="id-ID" sz="2400" dirty="0" smtClean="0"/>
              <a:t>bangsa </a:t>
            </a:r>
            <a:r>
              <a:rPr lang="id-ID" sz="2400" dirty="0"/>
              <a:t>Melayu </a:t>
            </a:r>
            <a:r>
              <a:rPr lang="id-ID" sz="2400" dirty="0" smtClean="0"/>
              <a:t>Proto-Melayu (Melayu </a:t>
            </a:r>
            <a:r>
              <a:rPr lang="id-ID" sz="2400" dirty="0"/>
              <a:t>Tua).</a:t>
            </a:r>
          </a:p>
        </p:txBody>
      </p:sp>
      <p:grpSp>
        <p:nvGrpSpPr>
          <p:cNvPr id="68" name="Group 67"/>
          <p:cNvGrpSpPr/>
          <p:nvPr/>
        </p:nvGrpSpPr>
        <p:grpSpPr>
          <a:xfrm>
            <a:off x="6987903" y="743340"/>
            <a:ext cx="2123440" cy="4121856"/>
            <a:chOff x="0" y="594184"/>
            <a:chExt cx="3352800" cy="6508192"/>
          </a:xfrm>
        </p:grpSpPr>
        <p:pic>
          <p:nvPicPr>
            <p:cNvPr id="69" name="Picture 68"/>
            <p:cNvPicPr>
              <a:picLocks noChangeAspect="1"/>
            </p:cNvPicPr>
            <p:nvPr/>
          </p:nvPicPr>
          <p:blipFill rotWithShape="1">
            <a:blip r:embed="rId2" cstate="print">
              <a:extLst>
                <a:ext uri="{28A0092B-C50C-407E-A947-70E740481C1C}">
                  <a14:useLocalDpi xmlns:a14="http://schemas.microsoft.com/office/drawing/2010/main" val="0"/>
                </a:ext>
              </a:extLst>
            </a:blip>
            <a:srcRect l="60281" t="9222" r="9872" b="45964"/>
            <a:stretch/>
          </p:blipFill>
          <p:spPr>
            <a:xfrm>
              <a:off x="0" y="594184"/>
              <a:ext cx="3352800" cy="6508192"/>
            </a:xfrm>
            <a:prstGeom prst="rect">
              <a:avLst/>
            </a:prstGeom>
          </p:spPr>
        </p:pic>
        <p:pic>
          <p:nvPicPr>
            <p:cNvPr id="70" name="Picture 69"/>
            <p:cNvPicPr>
              <a:picLocks noChangeAspect="1"/>
            </p:cNvPicPr>
            <p:nvPr/>
          </p:nvPicPr>
          <p:blipFill rotWithShape="1">
            <a:blip r:embed="rId3" cstate="print">
              <a:extLst>
                <a:ext uri="{28A0092B-C50C-407E-A947-70E740481C1C}">
                  <a14:useLocalDpi xmlns:a14="http://schemas.microsoft.com/office/drawing/2010/main" val="0"/>
                </a:ext>
              </a:extLst>
            </a:blip>
            <a:srcRect l="61919" t="10383" r="37341" b="48848"/>
            <a:stretch/>
          </p:blipFill>
          <p:spPr>
            <a:xfrm>
              <a:off x="3027967" y="594184"/>
              <a:ext cx="83095" cy="5920505"/>
            </a:xfrm>
            <a:prstGeom prst="rect">
              <a:avLst/>
            </a:prstGeom>
          </p:spPr>
        </p:pic>
        <p:sp>
          <p:nvSpPr>
            <p:cNvPr id="74" name="Rectangle 73"/>
            <p:cNvSpPr/>
            <p:nvPr/>
          </p:nvSpPr>
          <p:spPr>
            <a:xfrm>
              <a:off x="606497" y="3475909"/>
              <a:ext cx="2196287" cy="86749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6" name="Rectangle 75"/>
            <p:cNvSpPr/>
            <p:nvPr/>
          </p:nvSpPr>
          <p:spPr>
            <a:xfrm>
              <a:off x="516785" y="6115487"/>
              <a:ext cx="1956744" cy="20911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2" name="Rectangle 81"/>
            <p:cNvSpPr/>
            <p:nvPr/>
          </p:nvSpPr>
          <p:spPr>
            <a:xfrm>
              <a:off x="516786" y="5481628"/>
              <a:ext cx="601579" cy="593179"/>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6" name="Group 5"/>
          <p:cNvGrpSpPr/>
          <p:nvPr/>
        </p:nvGrpSpPr>
        <p:grpSpPr>
          <a:xfrm>
            <a:off x="7315200" y="1408241"/>
            <a:ext cx="1239272" cy="454842"/>
            <a:chOff x="7315200" y="1039748"/>
            <a:chExt cx="1239272" cy="454842"/>
          </a:xfrm>
        </p:grpSpPr>
        <p:sp>
          <p:nvSpPr>
            <p:cNvPr id="3" name="Rectangle 2"/>
            <p:cNvSpPr/>
            <p:nvPr/>
          </p:nvSpPr>
          <p:spPr>
            <a:xfrm>
              <a:off x="7315200" y="1039748"/>
              <a:ext cx="762000" cy="4548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7792472" y="1146958"/>
              <a:ext cx="762000" cy="347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p:cNvSpPr/>
          <p:nvPr/>
        </p:nvSpPr>
        <p:spPr>
          <a:xfrm>
            <a:off x="7295818" y="1492443"/>
            <a:ext cx="1390982" cy="338554"/>
          </a:xfrm>
          <a:prstGeom prst="rect">
            <a:avLst/>
          </a:prstGeom>
        </p:spPr>
        <p:txBody>
          <a:bodyPr wrap="square">
            <a:spAutoFit/>
          </a:bodyPr>
          <a:lstStyle/>
          <a:p>
            <a:pPr algn="ctr"/>
            <a:r>
              <a:rPr lang="id-ID" sz="1600" dirty="0"/>
              <a:t>Kapak Lonjong</a:t>
            </a:r>
          </a:p>
        </p:txBody>
      </p:sp>
      <p:sp>
        <p:nvSpPr>
          <p:cNvPr id="52" name="Rectangle 51"/>
          <p:cNvSpPr/>
          <p:nvPr/>
        </p:nvSpPr>
        <p:spPr>
          <a:xfrm>
            <a:off x="7318545" y="2653587"/>
            <a:ext cx="1345528" cy="214418"/>
          </a:xfrm>
          <a:prstGeom prst="rect">
            <a:avLst/>
          </a:prstGeom>
        </p:spPr>
        <p:txBody>
          <a:bodyPr wrap="square">
            <a:spAutoFit/>
          </a:bodyPr>
          <a:lstStyle/>
          <a:p>
            <a:pPr algn="ctr"/>
            <a:r>
              <a:rPr lang="id-ID" sz="1600" dirty="0" smtClean="0"/>
              <a:t>Mata Panah</a:t>
            </a:r>
            <a:endParaRPr lang="id-ID" sz="1600" dirty="0"/>
          </a:p>
        </p:txBody>
      </p:sp>
      <p:sp>
        <p:nvSpPr>
          <p:cNvPr id="53" name="Rectangle 52"/>
          <p:cNvSpPr/>
          <p:nvPr/>
        </p:nvSpPr>
        <p:spPr>
          <a:xfrm>
            <a:off x="7247903" y="4141152"/>
            <a:ext cx="1458775" cy="338554"/>
          </a:xfrm>
          <a:prstGeom prst="rect">
            <a:avLst/>
          </a:prstGeom>
        </p:spPr>
        <p:txBody>
          <a:bodyPr wrap="square">
            <a:spAutoFit/>
          </a:bodyPr>
          <a:lstStyle/>
          <a:p>
            <a:pPr algn="ctr"/>
            <a:r>
              <a:rPr lang="id-ID" sz="1600" dirty="0" smtClean="0"/>
              <a:t>Beliung Persegi</a:t>
            </a:r>
            <a:endParaRPr lang="id-ID" sz="1600" dirty="0"/>
          </a:p>
        </p:txBody>
      </p:sp>
      <p:pic>
        <p:nvPicPr>
          <p:cNvPr id="84" name="Picture 83"/>
          <p:cNvPicPr>
            <a:picLocks noChangeAspect="1"/>
          </p:cNvPicPr>
          <p:nvPr/>
        </p:nvPicPr>
        <p:blipFill rotWithShape="1">
          <a:blip r:embed="rId4" cstate="print">
            <a:extLst>
              <a:ext uri="{28A0092B-C50C-407E-A947-70E740481C1C}">
                <a14:useLocalDpi xmlns:a14="http://schemas.microsoft.com/office/drawing/2010/main" val="0"/>
              </a:ext>
            </a:extLst>
          </a:blip>
          <a:srcRect l="26430" t="5929" r="30290" b="90988"/>
          <a:stretch/>
        </p:blipFill>
        <p:spPr>
          <a:xfrm>
            <a:off x="2137369" y="519453"/>
            <a:ext cx="4891478" cy="447773"/>
          </a:xfrm>
          <a:prstGeom prst="rect">
            <a:avLst/>
          </a:prstGeom>
        </p:spPr>
      </p:pic>
    </p:spTree>
    <p:extLst>
      <p:ext uri="{BB962C8B-B14F-4D97-AF65-F5344CB8AC3E}">
        <p14:creationId xmlns:p14="http://schemas.microsoft.com/office/powerpoint/2010/main" val="657722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プレースホルダー 6"/>
          <p:cNvSpPr txBox="1">
            <a:spLocks/>
          </p:cNvSpPr>
          <p:nvPr/>
        </p:nvSpPr>
        <p:spPr>
          <a:xfrm>
            <a:off x="293912" y="2076116"/>
            <a:ext cx="3853379" cy="1313233"/>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1600" dirty="0" smtClean="0">
                <a:solidFill>
                  <a:schemeClr val="accent6">
                    <a:lumMod val="50000"/>
                  </a:schemeClr>
                </a:solidFill>
                <a:latin typeface="Arial" panose="020B0604020202020204" pitchFamily="34" charset="0"/>
                <a:cs typeface="Arial" panose="020B0604020202020204" pitchFamily="34" charset="0"/>
              </a:rPr>
              <a:t>Bukti-bukti </a:t>
            </a:r>
            <a:r>
              <a:rPr lang="en-US" sz="1600" dirty="0">
                <a:solidFill>
                  <a:schemeClr val="accent6">
                    <a:lumMod val="50000"/>
                  </a:schemeClr>
                </a:solidFill>
                <a:latin typeface="Arial" panose="020B0604020202020204" pitchFamily="34" charset="0"/>
                <a:cs typeface="Arial" panose="020B0604020202020204" pitchFamily="34" charset="0"/>
              </a:rPr>
              <a:t>tertua temuan artefak besi dan perunggu di Indonesia terjadi dalam kurun waktu yang bersamaan, yakni 500 SM.</a:t>
            </a:r>
          </a:p>
        </p:txBody>
      </p:sp>
      <p:sp>
        <p:nvSpPr>
          <p:cNvPr id="4" name="正方形/長方形 7"/>
          <p:cNvSpPr/>
          <p:nvPr/>
        </p:nvSpPr>
        <p:spPr>
          <a:xfrm>
            <a:off x="457200" y="669596"/>
            <a:ext cx="1294086" cy="34289"/>
          </a:xfrm>
          <a:prstGeom prst="rect">
            <a:avLst/>
          </a:prstGeom>
          <a:solidFill>
            <a:srgbClr val="00ACE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6" name="テキスト プレースホルダー 6"/>
          <p:cNvSpPr txBox="1">
            <a:spLocks/>
          </p:cNvSpPr>
          <p:nvPr/>
        </p:nvSpPr>
        <p:spPr>
          <a:xfrm>
            <a:off x="373607" y="114302"/>
            <a:ext cx="7543800" cy="471189"/>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kumimoji="1" lang="id-ID" altLang="ja-JP" sz="3600" i="0" spc="300" dirty="0" smtClean="0">
                <a:solidFill>
                  <a:schemeClr val="tx1"/>
                </a:solidFill>
                <a:latin typeface="Arial" pitchFamily="34" charset="0"/>
                <a:cs typeface="Arial" pitchFamily="34" charset="0"/>
              </a:rPr>
              <a:t>Masa</a:t>
            </a:r>
            <a:r>
              <a:rPr kumimoji="1" lang="en-US" altLang="ja-JP" sz="3600" i="0" spc="300" dirty="0" smtClean="0">
                <a:solidFill>
                  <a:schemeClr val="tx1"/>
                </a:solidFill>
                <a:latin typeface="Arial" pitchFamily="34" charset="0"/>
                <a:cs typeface="Arial" pitchFamily="34" charset="0"/>
              </a:rPr>
              <a:t> </a:t>
            </a:r>
            <a:r>
              <a:rPr kumimoji="1" lang="id-ID" altLang="ja-JP" sz="3600" i="0" spc="300" dirty="0" smtClean="0">
                <a:solidFill>
                  <a:srgbClr val="00B0F0"/>
                </a:solidFill>
                <a:latin typeface="Arial" pitchFamily="34" charset="0"/>
                <a:cs typeface="Arial" pitchFamily="34" charset="0"/>
              </a:rPr>
              <a:t>Perundagian</a:t>
            </a:r>
            <a:endParaRPr kumimoji="1" lang="id-ID" altLang="ja-JP" sz="3600" i="0" spc="300" dirty="0">
              <a:solidFill>
                <a:srgbClr val="00B0F0"/>
              </a:solidFill>
              <a:latin typeface="Arial" pitchFamily="34" charset="0"/>
              <a:cs typeface="Arial" pitchFamily="34" charset="0"/>
            </a:endParaRPr>
          </a:p>
        </p:txBody>
      </p:sp>
      <p:pic>
        <p:nvPicPr>
          <p:cNvPr id="7" name="Picture 6"/>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118" b="99632" l="11667" r="91012">
                        <a14:foregroundMark x1="40000" y1="36471" x2="17500" y2="15882"/>
                        <a14:foregroundMark x1="79881" y1="28382" x2="78452" y2="13603"/>
                        <a14:foregroundMark x1="26190" y1="78529" x2="22560" y2="66471"/>
                        <a14:foregroundMark x1="52321" y1="32426" x2="48690" y2="5956"/>
                        <a14:backgroundMark x1="82440" y1="13603" x2="76250" y2="8676"/>
                      </a14:backgroundRemoval>
                    </a14:imgEffect>
                  </a14:imgLayer>
                </a14:imgProps>
              </a:ext>
              <a:ext uri="{28A0092B-C50C-407E-A947-70E740481C1C}">
                <a14:useLocalDpi xmlns:a14="http://schemas.microsoft.com/office/drawing/2010/main" val="0"/>
              </a:ext>
            </a:extLst>
          </a:blip>
          <a:srcRect l="10224"/>
          <a:stretch/>
        </p:blipFill>
        <p:spPr>
          <a:xfrm>
            <a:off x="5001858" y="2959571"/>
            <a:ext cx="3940884" cy="2665171"/>
          </a:xfrm>
          <a:prstGeom prst="rect">
            <a:avLst/>
          </a:prstGeom>
          <a:ln>
            <a:noFill/>
          </a:ln>
          <a:effectLst>
            <a:outerShdw blurRad="190500" algn="tl" rotWithShape="0">
              <a:srgbClr val="000000">
                <a:alpha val="70000"/>
              </a:srgbClr>
            </a:outerShdw>
          </a:effectLst>
        </p:spPr>
      </p:pic>
      <p:sp>
        <p:nvSpPr>
          <p:cNvPr id="8" name="テキスト プレースホルダー 6"/>
          <p:cNvSpPr txBox="1">
            <a:spLocks/>
          </p:cNvSpPr>
          <p:nvPr/>
        </p:nvSpPr>
        <p:spPr>
          <a:xfrm>
            <a:off x="293912" y="793962"/>
            <a:ext cx="4250792" cy="109634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1600" dirty="0">
                <a:solidFill>
                  <a:srgbClr val="002060"/>
                </a:solidFill>
                <a:latin typeface="Arial" panose="020B0604020202020204" pitchFamily="34" charset="0"/>
                <a:cs typeface="Arial" panose="020B0604020202020204" pitchFamily="34" charset="0"/>
              </a:rPr>
              <a:t>Pada masa ini, Nusantara kedatangan bangsa </a:t>
            </a:r>
            <a:r>
              <a:rPr lang="en-US" sz="1600" dirty="0" err="1" smtClean="0">
                <a:solidFill>
                  <a:srgbClr val="002060"/>
                </a:solidFill>
                <a:latin typeface="Arial" panose="020B0604020202020204" pitchFamily="34" charset="0"/>
                <a:cs typeface="Arial" panose="020B0604020202020204" pitchFamily="34" charset="0"/>
              </a:rPr>
              <a:t>Deutro</a:t>
            </a:r>
            <a:r>
              <a:rPr lang="en-US" sz="1600" dirty="0" smtClean="0">
                <a:solidFill>
                  <a:srgbClr val="002060"/>
                </a:solidFill>
                <a:latin typeface="Arial" panose="020B0604020202020204" pitchFamily="34" charset="0"/>
                <a:cs typeface="Arial" panose="020B0604020202020204" pitchFamily="34" charset="0"/>
              </a:rPr>
              <a:t>-Melayu, bangsa yang </a:t>
            </a:r>
            <a:r>
              <a:rPr lang="en-US" sz="1600" dirty="0">
                <a:solidFill>
                  <a:srgbClr val="002060"/>
                </a:solidFill>
                <a:latin typeface="Arial" panose="020B0604020202020204" pitchFamily="34" charset="0"/>
                <a:cs typeface="Arial" panose="020B0604020202020204" pitchFamily="34" charset="0"/>
              </a:rPr>
              <a:t>terampil membuat alat-alat dari logam.</a:t>
            </a:r>
          </a:p>
        </p:txBody>
      </p:sp>
      <p:sp>
        <p:nvSpPr>
          <p:cNvPr id="12" name="テキスト プレースホルダー 6"/>
          <p:cNvSpPr txBox="1">
            <a:spLocks/>
          </p:cNvSpPr>
          <p:nvPr/>
        </p:nvSpPr>
        <p:spPr>
          <a:xfrm>
            <a:off x="284886" y="3665475"/>
            <a:ext cx="4668116" cy="918229"/>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1600" dirty="0" err="1">
                <a:solidFill>
                  <a:srgbClr val="002060"/>
                </a:solidFill>
                <a:latin typeface="Arial" panose="020B0604020202020204" pitchFamily="34" charset="0"/>
                <a:cs typeface="Arial" panose="020B0604020202020204" pitchFamily="34" charset="0"/>
              </a:rPr>
              <a:t>Artefak</a:t>
            </a:r>
            <a:r>
              <a:rPr lang="en-US" sz="1600" dirty="0">
                <a:solidFill>
                  <a:srgbClr val="002060"/>
                </a:solidFill>
                <a:latin typeface="Arial" panose="020B0604020202020204" pitchFamily="34" charset="0"/>
                <a:cs typeface="Arial" panose="020B0604020202020204" pitchFamily="34" charset="0"/>
              </a:rPr>
              <a:t> </a:t>
            </a:r>
            <a:r>
              <a:rPr lang="en-US" sz="1600" dirty="0" err="1">
                <a:solidFill>
                  <a:srgbClr val="002060"/>
                </a:solidFill>
                <a:latin typeface="Arial" panose="020B0604020202020204" pitchFamily="34" charset="0"/>
                <a:cs typeface="Arial" panose="020B0604020202020204" pitchFamily="34" charset="0"/>
              </a:rPr>
              <a:t>besi</a:t>
            </a:r>
            <a:r>
              <a:rPr lang="en-US" sz="1600" dirty="0">
                <a:solidFill>
                  <a:srgbClr val="002060"/>
                </a:solidFill>
                <a:latin typeface="Arial" panose="020B0604020202020204" pitchFamily="34" charset="0"/>
                <a:cs typeface="Arial" panose="020B0604020202020204" pitchFamily="34" charset="0"/>
              </a:rPr>
              <a:t> </a:t>
            </a:r>
            <a:r>
              <a:rPr lang="en-US" sz="1600" dirty="0" err="1">
                <a:solidFill>
                  <a:srgbClr val="002060"/>
                </a:solidFill>
                <a:latin typeface="Arial" panose="020B0604020202020204" pitchFamily="34" charset="0"/>
                <a:cs typeface="Arial" panose="020B0604020202020204" pitchFamily="34" charset="0"/>
              </a:rPr>
              <a:t>antara</a:t>
            </a:r>
            <a:r>
              <a:rPr lang="en-US" sz="1600" dirty="0">
                <a:solidFill>
                  <a:srgbClr val="002060"/>
                </a:solidFill>
                <a:latin typeface="Arial" panose="020B0604020202020204" pitchFamily="34" charset="0"/>
                <a:cs typeface="Arial" panose="020B0604020202020204" pitchFamily="34" charset="0"/>
              </a:rPr>
              <a:t> lain </a:t>
            </a:r>
            <a:r>
              <a:rPr lang="en-US" sz="1600" dirty="0" err="1">
                <a:solidFill>
                  <a:srgbClr val="002060"/>
                </a:solidFill>
                <a:latin typeface="Arial" panose="020B0604020202020204" pitchFamily="34" charset="0"/>
                <a:cs typeface="Arial" panose="020B0604020202020204" pitchFamily="34" charset="0"/>
              </a:rPr>
              <a:t>ditemukan</a:t>
            </a:r>
            <a:r>
              <a:rPr lang="en-US" sz="1600" dirty="0">
                <a:solidFill>
                  <a:srgbClr val="002060"/>
                </a:solidFill>
                <a:latin typeface="Arial" panose="020B0604020202020204" pitchFamily="34" charset="0"/>
                <a:cs typeface="Arial" panose="020B0604020202020204" pitchFamily="34" charset="0"/>
              </a:rPr>
              <a:t> di </a:t>
            </a:r>
            <a:r>
              <a:rPr lang="en-US" sz="1600" dirty="0" err="1">
                <a:solidFill>
                  <a:srgbClr val="002060"/>
                </a:solidFill>
                <a:latin typeface="Arial" panose="020B0604020202020204" pitchFamily="34" charset="0"/>
                <a:cs typeface="Arial" panose="020B0604020202020204" pitchFamily="34" charset="0"/>
              </a:rPr>
              <a:t>dalam</a:t>
            </a:r>
            <a:r>
              <a:rPr lang="en-US" sz="1600" dirty="0">
                <a:solidFill>
                  <a:srgbClr val="002060"/>
                </a:solidFill>
                <a:latin typeface="Arial" panose="020B0604020202020204" pitchFamily="34" charset="0"/>
                <a:cs typeface="Arial" panose="020B0604020202020204" pitchFamily="34" charset="0"/>
              </a:rPr>
              <a:t> </a:t>
            </a:r>
            <a:r>
              <a:rPr lang="en-US" sz="1600" dirty="0" err="1">
                <a:solidFill>
                  <a:srgbClr val="002060"/>
                </a:solidFill>
                <a:latin typeface="Arial" panose="020B0604020202020204" pitchFamily="34" charset="0"/>
                <a:cs typeface="Arial" panose="020B0604020202020204" pitchFamily="34" charset="0"/>
              </a:rPr>
              <a:t>kubur</a:t>
            </a:r>
            <a:r>
              <a:rPr lang="en-US" sz="1600" dirty="0">
                <a:solidFill>
                  <a:srgbClr val="002060"/>
                </a:solidFill>
                <a:latin typeface="Arial" panose="020B0604020202020204" pitchFamily="34" charset="0"/>
                <a:cs typeface="Arial" panose="020B0604020202020204" pitchFamily="34" charset="0"/>
              </a:rPr>
              <a:t> </a:t>
            </a:r>
            <a:r>
              <a:rPr lang="en-US" sz="1600" dirty="0" err="1">
                <a:solidFill>
                  <a:srgbClr val="002060"/>
                </a:solidFill>
                <a:latin typeface="Arial" panose="020B0604020202020204" pitchFamily="34" charset="0"/>
                <a:cs typeface="Arial" panose="020B0604020202020204" pitchFamily="34" charset="0"/>
              </a:rPr>
              <a:t>batu</a:t>
            </a:r>
            <a:r>
              <a:rPr lang="en-US" sz="1600" dirty="0">
                <a:solidFill>
                  <a:srgbClr val="002060"/>
                </a:solidFill>
                <a:latin typeface="Arial" panose="020B0604020202020204" pitchFamily="34" charset="0"/>
                <a:cs typeface="Arial" panose="020B0604020202020204" pitchFamily="34" charset="0"/>
              </a:rPr>
              <a:t> </a:t>
            </a:r>
            <a:r>
              <a:rPr lang="en-US" sz="1600" dirty="0" err="1">
                <a:solidFill>
                  <a:srgbClr val="002060"/>
                </a:solidFill>
                <a:latin typeface="Arial" panose="020B0604020202020204" pitchFamily="34" charset="0"/>
                <a:cs typeface="Arial" panose="020B0604020202020204" pitchFamily="34" charset="0"/>
              </a:rPr>
              <a:t>Wonosari</a:t>
            </a:r>
            <a:r>
              <a:rPr lang="en-US" sz="1600" dirty="0">
                <a:solidFill>
                  <a:srgbClr val="002060"/>
                </a:solidFill>
                <a:latin typeface="Arial" panose="020B0604020202020204" pitchFamily="34" charset="0"/>
                <a:cs typeface="Arial" panose="020B0604020202020204" pitchFamily="34" charset="0"/>
              </a:rPr>
              <a:t> (Yogyakarta), </a:t>
            </a:r>
            <a:r>
              <a:rPr lang="en-US" sz="1600" dirty="0" err="1">
                <a:solidFill>
                  <a:srgbClr val="002060"/>
                </a:solidFill>
                <a:latin typeface="Arial" panose="020B0604020202020204" pitchFamily="34" charset="0"/>
                <a:cs typeface="Arial" panose="020B0604020202020204" pitchFamily="34" charset="0"/>
              </a:rPr>
              <a:t>Besuki</a:t>
            </a:r>
            <a:r>
              <a:rPr lang="en-US" sz="1600" dirty="0">
                <a:solidFill>
                  <a:srgbClr val="002060"/>
                </a:solidFill>
                <a:latin typeface="Arial" panose="020B0604020202020204" pitchFamily="34" charset="0"/>
                <a:cs typeface="Arial" panose="020B0604020202020204" pitchFamily="34" charset="0"/>
              </a:rPr>
              <a:t> </a:t>
            </a:r>
            <a:r>
              <a:rPr lang="en-US" sz="1600" dirty="0" err="1">
                <a:solidFill>
                  <a:srgbClr val="002060"/>
                </a:solidFill>
                <a:latin typeface="Arial" panose="020B0604020202020204" pitchFamily="34" charset="0"/>
                <a:cs typeface="Arial" panose="020B0604020202020204" pitchFamily="34" charset="0"/>
              </a:rPr>
              <a:t>dan</a:t>
            </a:r>
            <a:r>
              <a:rPr lang="en-US" sz="1600" dirty="0">
                <a:solidFill>
                  <a:srgbClr val="002060"/>
                </a:solidFill>
                <a:latin typeface="Arial" panose="020B0604020202020204" pitchFamily="34" charset="0"/>
                <a:cs typeface="Arial" panose="020B0604020202020204" pitchFamily="34" charset="0"/>
              </a:rPr>
              <a:t> </a:t>
            </a:r>
            <a:r>
              <a:rPr lang="en-US" sz="1600" dirty="0" err="1">
                <a:solidFill>
                  <a:srgbClr val="002060"/>
                </a:solidFill>
                <a:latin typeface="Arial" panose="020B0604020202020204" pitchFamily="34" charset="0"/>
                <a:cs typeface="Arial" panose="020B0604020202020204" pitchFamily="34" charset="0"/>
              </a:rPr>
              <a:t>Punung</a:t>
            </a:r>
            <a:r>
              <a:rPr lang="en-US" sz="1600" dirty="0">
                <a:solidFill>
                  <a:srgbClr val="002060"/>
                </a:solidFill>
                <a:latin typeface="Arial" panose="020B0604020202020204" pitchFamily="34" charset="0"/>
                <a:cs typeface="Arial" panose="020B0604020202020204" pitchFamily="34" charset="0"/>
              </a:rPr>
              <a:t> (</a:t>
            </a:r>
            <a:r>
              <a:rPr lang="en-US" sz="1600" dirty="0" err="1">
                <a:solidFill>
                  <a:srgbClr val="002060"/>
                </a:solidFill>
                <a:latin typeface="Arial" panose="020B0604020202020204" pitchFamily="34" charset="0"/>
                <a:cs typeface="Arial" panose="020B0604020202020204" pitchFamily="34" charset="0"/>
              </a:rPr>
              <a:t>Jawa</a:t>
            </a:r>
            <a:r>
              <a:rPr lang="en-US" sz="1600" dirty="0">
                <a:solidFill>
                  <a:srgbClr val="002060"/>
                </a:solidFill>
                <a:latin typeface="Arial" panose="020B0604020202020204" pitchFamily="34" charset="0"/>
                <a:cs typeface="Arial" panose="020B0604020202020204" pitchFamily="34" charset="0"/>
              </a:rPr>
              <a:t> </a:t>
            </a:r>
            <a:r>
              <a:rPr lang="en-US" sz="1600" dirty="0" err="1">
                <a:solidFill>
                  <a:srgbClr val="002060"/>
                </a:solidFill>
                <a:latin typeface="Arial" panose="020B0604020202020204" pitchFamily="34" charset="0"/>
                <a:cs typeface="Arial" panose="020B0604020202020204" pitchFamily="34" charset="0"/>
              </a:rPr>
              <a:t>Timur</a:t>
            </a:r>
            <a:r>
              <a:rPr lang="en-US" sz="1600" dirty="0">
                <a:solidFill>
                  <a:srgbClr val="002060"/>
                </a:solidFill>
                <a:latin typeface="Arial" panose="020B0604020202020204" pitchFamily="34" charset="0"/>
                <a:cs typeface="Arial" panose="020B0604020202020204" pitchFamily="34" charset="0"/>
              </a:rPr>
              <a:t>).</a:t>
            </a:r>
          </a:p>
        </p:txBody>
      </p:sp>
      <p:sp>
        <p:nvSpPr>
          <p:cNvPr id="17" name="テキスト プレースホルダー 6"/>
          <p:cNvSpPr txBox="1">
            <a:spLocks/>
          </p:cNvSpPr>
          <p:nvPr/>
        </p:nvSpPr>
        <p:spPr>
          <a:xfrm>
            <a:off x="5779920" y="5206916"/>
            <a:ext cx="5186866" cy="512378"/>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endParaRPr lang="en-US" sz="1600" dirty="0">
              <a:solidFill>
                <a:srgbClr val="002060"/>
              </a:solidFill>
            </a:endParaRPr>
          </a:p>
        </p:txBody>
      </p:sp>
      <p:sp>
        <p:nvSpPr>
          <p:cNvPr id="20" name="テキスト プレースホルダー 6"/>
          <p:cNvSpPr txBox="1">
            <a:spLocks/>
          </p:cNvSpPr>
          <p:nvPr/>
        </p:nvSpPr>
        <p:spPr>
          <a:xfrm>
            <a:off x="4998981" y="742951"/>
            <a:ext cx="3840218" cy="9906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1600" dirty="0" err="1">
                <a:solidFill>
                  <a:schemeClr val="accent6">
                    <a:lumMod val="50000"/>
                  </a:schemeClr>
                </a:solidFill>
                <a:latin typeface="Arial" panose="020B0604020202020204" pitchFamily="34" charset="0"/>
                <a:cs typeface="Arial" panose="020B0604020202020204" pitchFamily="34" charset="0"/>
              </a:rPr>
              <a:t>Masa</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perunggu</a:t>
            </a:r>
            <a:r>
              <a:rPr lang="en-US" sz="1600" dirty="0">
                <a:solidFill>
                  <a:schemeClr val="accent6">
                    <a:lumMod val="50000"/>
                  </a:schemeClr>
                </a:solidFill>
                <a:latin typeface="Arial" panose="020B0604020202020204" pitchFamily="34" charset="0"/>
                <a:cs typeface="Arial" panose="020B0604020202020204" pitchFamily="34" charset="0"/>
              </a:rPr>
              <a:t> di Indonesia </a:t>
            </a:r>
            <a:r>
              <a:rPr lang="en-US" sz="1600" dirty="0" err="1">
                <a:solidFill>
                  <a:schemeClr val="accent6">
                    <a:lumMod val="50000"/>
                  </a:schemeClr>
                </a:solidFill>
                <a:latin typeface="Arial" panose="020B0604020202020204" pitchFamily="34" charset="0"/>
                <a:cs typeface="Arial" panose="020B0604020202020204" pitchFamily="34" charset="0"/>
              </a:rPr>
              <a:t>ditandai</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dengan</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penemuan</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nekara</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kapak</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corong</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arca</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perhiasan</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dan</a:t>
            </a:r>
            <a:r>
              <a:rPr lang="en-US" sz="1600" dirty="0">
                <a:solidFill>
                  <a:schemeClr val="accent6">
                    <a:lumMod val="50000"/>
                  </a:schemeClr>
                </a:solidFill>
                <a:latin typeface="Arial" panose="020B0604020202020204" pitchFamily="34" charset="0"/>
                <a:cs typeface="Arial" panose="020B0604020202020204" pitchFamily="34" charset="0"/>
              </a:rPr>
              <a:t> </a:t>
            </a:r>
            <a:r>
              <a:rPr lang="en-US" sz="1600" dirty="0" err="1">
                <a:solidFill>
                  <a:schemeClr val="accent6">
                    <a:lumMod val="50000"/>
                  </a:schemeClr>
                </a:solidFill>
                <a:latin typeface="Arial" panose="020B0604020202020204" pitchFamily="34" charset="0"/>
                <a:cs typeface="Arial" panose="020B0604020202020204" pitchFamily="34" charset="0"/>
              </a:rPr>
              <a:t>senjata</a:t>
            </a:r>
            <a:r>
              <a:rPr lang="en-US" sz="1600" dirty="0">
                <a:solidFill>
                  <a:schemeClr val="accent6">
                    <a:lumMod val="50000"/>
                  </a:schemeClr>
                </a:solidFill>
                <a:latin typeface="Arial" panose="020B0604020202020204" pitchFamily="34" charset="0"/>
                <a:cs typeface="Arial" panose="020B0604020202020204" pitchFamily="34" charset="0"/>
              </a:rPr>
              <a:t>.</a:t>
            </a:r>
          </a:p>
        </p:txBody>
      </p:sp>
      <p:sp>
        <p:nvSpPr>
          <p:cNvPr id="22" name="テキスト プレースホルダー 6"/>
          <p:cNvSpPr txBox="1">
            <a:spLocks/>
          </p:cNvSpPr>
          <p:nvPr/>
        </p:nvSpPr>
        <p:spPr>
          <a:xfrm>
            <a:off x="4686301" y="1968971"/>
            <a:ext cx="3826396" cy="9906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1600" dirty="0">
                <a:solidFill>
                  <a:srgbClr val="002060"/>
                </a:solidFill>
                <a:latin typeface="Arial" panose="020B0604020202020204" pitchFamily="34" charset="0"/>
                <a:cs typeface="Arial" panose="020B0604020202020204" pitchFamily="34" charset="0"/>
              </a:rPr>
              <a:t>N</a:t>
            </a:r>
            <a:r>
              <a:rPr lang="en-US" sz="1600" dirty="0" smtClean="0">
                <a:solidFill>
                  <a:srgbClr val="002060"/>
                </a:solidFill>
                <a:latin typeface="Arial" panose="020B0604020202020204" pitchFamily="34" charset="0"/>
                <a:cs typeface="Arial" panose="020B0604020202020204" pitchFamily="34" charset="0"/>
              </a:rPr>
              <a:t>ekara </a:t>
            </a:r>
            <a:r>
              <a:rPr lang="en-US" sz="1600" dirty="0">
                <a:solidFill>
                  <a:srgbClr val="002060"/>
                </a:solidFill>
                <a:latin typeface="Arial" panose="020B0604020202020204" pitchFamily="34" charset="0"/>
                <a:cs typeface="Arial" panose="020B0604020202020204" pitchFamily="34" charset="0"/>
              </a:rPr>
              <a:t>dapat dibedakan menjadi dua tipe, yakni tipe </a:t>
            </a:r>
            <a:r>
              <a:rPr lang="en-US" sz="1600" dirty="0" err="1">
                <a:solidFill>
                  <a:srgbClr val="002060"/>
                </a:solidFill>
                <a:latin typeface="Arial" panose="020B0604020202020204" pitchFamily="34" charset="0"/>
                <a:cs typeface="Arial" panose="020B0604020202020204" pitchFamily="34" charset="0"/>
              </a:rPr>
              <a:t>pejeng</a:t>
            </a:r>
            <a:r>
              <a:rPr lang="en-US" sz="1600" dirty="0">
                <a:solidFill>
                  <a:srgbClr val="002060"/>
                </a:solidFill>
                <a:latin typeface="Arial" panose="020B0604020202020204" pitchFamily="34" charset="0"/>
                <a:cs typeface="Arial" panose="020B0604020202020204" pitchFamily="34" charset="0"/>
              </a:rPr>
              <a:t> dan tipe </a:t>
            </a:r>
            <a:r>
              <a:rPr lang="en-US" sz="1600" dirty="0" err="1">
                <a:solidFill>
                  <a:srgbClr val="002060"/>
                </a:solidFill>
                <a:latin typeface="Arial" panose="020B0604020202020204" pitchFamily="34" charset="0"/>
                <a:cs typeface="Arial" panose="020B0604020202020204" pitchFamily="34" charset="0"/>
              </a:rPr>
              <a:t>heger</a:t>
            </a:r>
            <a:r>
              <a:rPr lang="en-US" sz="1600" dirty="0">
                <a:solidFill>
                  <a:srgbClr val="002060"/>
                </a:solidFill>
                <a:latin typeface="Arial" panose="020B0604020202020204" pitchFamily="34" charset="0"/>
                <a:cs typeface="Arial" panose="020B0604020202020204" pitchFamily="34" charset="0"/>
              </a:rPr>
              <a:t>.</a:t>
            </a:r>
          </a:p>
        </p:txBody>
      </p:sp>
      <p:sp>
        <p:nvSpPr>
          <p:cNvPr id="23" name="正方形/長方形 5"/>
          <p:cNvSpPr/>
          <p:nvPr/>
        </p:nvSpPr>
        <p:spPr>
          <a:xfrm>
            <a:off x="456710" y="1865186"/>
            <a:ext cx="4087994"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24" name="正方形/長方形 5"/>
          <p:cNvSpPr/>
          <p:nvPr/>
        </p:nvSpPr>
        <p:spPr>
          <a:xfrm flipV="1">
            <a:off x="456710" y="3391020"/>
            <a:ext cx="3690581" cy="45719"/>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25" name="正方形/長方形 5"/>
          <p:cNvSpPr/>
          <p:nvPr/>
        </p:nvSpPr>
        <p:spPr>
          <a:xfrm>
            <a:off x="456710" y="4631830"/>
            <a:ext cx="4496292"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29" name="正方形/長方形 5"/>
          <p:cNvSpPr/>
          <p:nvPr/>
        </p:nvSpPr>
        <p:spPr>
          <a:xfrm flipV="1">
            <a:off x="5181600" y="1786889"/>
            <a:ext cx="3581400" cy="45719"/>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30" name="正方形/長方形 5"/>
          <p:cNvSpPr/>
          <p:nvPr/>
        </p:nvSpPr>
        <p:spPr>
          <a:xfrm>
            <a:off x="4822213" y="2703914"/>
            <a:ext cx="3690484"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Tree>
    <p:extLst>
      <p:ext uri="{BB962C8B-B14F-4D97-AF65-F5344CB8AC3E}">
        <p14:creationId xmlns:p14="http://schemas.microsoft.com/office/powerpoint/2010/main" val="672990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1000"/>
                                        <p:tgtEl>
                                          <p:spTgt spid="6">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wipe(left)">
                                      <p:cBhvr>
                                        <p:cTn id="19" dur="500"/>
                                        <p:tgtEl>
                                          <p:spTgt spid="8">
                                            <p:txEl>
                                              <p:pRg st="0" end="0"/>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left)">
                                      <p:cBhvr>
                                        <p:cTn id="27" dur="500"/>
                                        <p:tgtEl>
                                          <p:spTgt spid="10">
                                            <p:txEl>
                                              <p:pRg st="0" end="0"/>
                                            </p:tx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Effect transition="in" filter="wipe(left)">
                                      <p:cBhvr>
                                        <p:cTn id="35" dur="500"/>
                                        <p:tgtEl>
                                          <p:spTgt spid="12">
                                            <p:txEl>
                                              <p:pRg st="0" end="0"/>
                                            </p:txEl>
                                          </p:spTgt>
                                        </p:tgtEl>
                                      </p:cBhvr>
                                    </p:animEffect>
                                  </p:childTnLst>
                                </p:cTn>
                              </p:par>
                            </p:childTnLst>
                          </p:cTn>
                        </p:par>
                        <p:par>
                          <p:cTn id="36" fill="hold">
                            <p:stCondLst>
                              <p:cond delay="4000"/>
                            </p:stCondLst>
                            <p:childTnLst>
                              <p:par>
                                <p:cTn id="37" presetID="22" presetClass="entr" presetSubtype="8" fill="hold" grpId="0" nodeType="afterEffect" nodePh="1">
                                  <p:stCondLst>
                                    <p:cond delay="0"/>
                                  </p:stCondLst>
                                  <p:endCondLst>
                                    <p:cond evt="begin" delay="0">
                                      <p:tn val="37"/>
                                    </p:cond>
                                  </p:end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wipe(left)">
                                      <p:cBhvr>
                                        <p:cTn id="39" dur="500"/>
                                        <p:tgtEl>
                                          <p:spTgt spid="17">
                                            <p:txEl>
                                              <p:pRg st="0" end="0"/>
                                            </p:tx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0">
                                            <p:txEl>
                                              <p:pRg st="0" end="0"/>
                                            </p:txEl>
                                          </p:spTgt>
                                        </p:tgtEl>
                                        <p:attrNameLst>
                                          <p:attrName>style.visibility</p:attrName>
                                        </p:attrNameLst>
                                      </p:cBhvr>
                                      <p:to>
                                        <p:strVal val="visible"/>
                                      </p:to>
                                    </p:set>
                                    <p:animEffect transition="in" filter="wipe(left)">
                                      <p:cBhvr>
                                        <p:cTn id="47" dur="500"/>
                                        <p:tgtEl>
                                          <p:spTgt spid="20">
                                            <p:txEl>
                                              <p:pRg st="0" end="0"/>
                                            </p:tx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wipe(left)">
                                      <p:cBhvr>
                                        <p:cTn id="55"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4" grpId="0" animBg="1"/>
      <p:bldP spid="6" grpId="0" build="p">
        <p:tmplLst>
          <p:tmpl lvl="1">
            <p:tnLst>
              <p:par>
                <p:cTn presetID="22" presetClass="entr" presetSubtype="8"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7" grpId="0" build="p">
        <p:tmplLst>
          <p:tmpl lvl="1">
            <p:tnLst>
              <p:par>
                <p:cTn presetID="2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20" grpId="0" build="p">
        <p:tmplLst>
          <p:tmpl lvl="1">
            <p:tnLst>
              <p:par>
                <p:cTn presetID="22" presetClass="entr" presetSubtype="8"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23" grpId="0" animBg="1"/>
      <p:bldP spid="24" grpId="0" animBg="1"/>
      <p:bldP spid="25" grpId="0" animBg="1"/>
      <p:bldP spid="29" grpId="0" animBg="1"/>
      <p:bldP spid="3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3151" t="55549" r="34471" b="11140"/>
          <a:stretch/>
        </p:blipFill>
        <p:spPr>
          <a:xfrm>
            <a:off x="1323474" y="112295"/>
            <a:ext cx="6172200" cy="4635006"/>
          </a:xfrm>
          <a:prstGeom prst="rect">
            <a:avLst/>
          </a:prstGeom>
        </p:spPr>
      </p:pic>
    </p:spTree>
    <p:extLst>
      <p:ext uri="{BB962C8B-B14F-4D97-AF65-F5344CB8AC3E}">
        <p14:creationId xmlns:p14="http://schemas.microsoft.com/office/powerpoint/2010/main" val="2264936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6"/>
          <p:cNvSpPr txBox="1">
            <a:spLocks/>
          </p:cNvSpPr>
          <p:nvPr/>
        </p:nvSpPr>
        <p:spPr>
          <a:xfrm>
            <a:off x="304800" y="1340397"/>
            <a:ext cx="4074694" cy="12192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dirty="0" err="1">
                <a:solidFill>
                  <a:srgbClr val="002060"/>
                </a:solidFill>
                <a:latin typeface="Arial" panose="020B0604020202020204" pitchFamily="34" charset="0"/>
                <a:cs typeface="Arial" panose="020B0604020202020204" pitchFamily="34" charset="0"/>
              </a:rPr>
              <a:t>Kebudayaan</a:t>
            </a:r>
            <a:r>
              <a:rPr lang="en-US" dirty="0">
                <a:solidFill>
                  <a:srgbClr val="002060"/>
                </a:solidFill>
                <a:latin typeface="Arial" panose="020B0604020202020204" pitchFamily="34" charset="0"/>
                <a:cs typeface="Arial" panose="020B0604020202020204" pitchFamily="34" charset="0"/>
              </a:rPr>
              <a:t> Dong Son </a:t>
            </a:r>
            <a:r>
              <a:rPr lang="en-US" dirty="0" err="1">
                <a:solidFill>
                  <a:srgbClr val="002060"/>
                </a:solidFill>
                <a:latin typeface="Arial" panose="020B0604020202020204" pitchFamily="34" charset="0"/>
                <a:cs typeface="Arial" panose="020B0604020202020204" pitchFamily="34" charset="0"/>
              </a:rPr>
              <a:t>terletak</a:t>
            </a:r>
            <a:r>
              <a:rPr lang="en-US" dirty="0">
                <a:solidFill>
                  <a:srgbClr val="002060"/>
                </a:solidFill>
                <a:latin typeface="Arial" panose="020B0604020202020204" pitchFamily="34" charset="0"/>
                <a:cs typeface="Arial" panose="020B0604020202020204" pitchFamily="34" charset="0"/>
              </a:rPr>
              <a:t> di </a:t>
            </a:r>
            <a:r>
              <a:rPr lang="en-US" dirty="0" err="1">
                <a:solidFill>
                  <a:srgbClr val="002060"/>
                </a:solidFill>
                <a:latin typeface="Arial" panose="020B0604020202020204" pitchFamily="34" charset="0"/>
                <a:cs typeface="Arial" panose="020B0604020202020204" pitchFamily="34" charset="0"/>
              </a:rPr>
              <a:t>wilayah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Lembah</a:t>
            </a:r>
            <a:r>
              <a:rPr lang="en-US" dirty="0">
                <a:solidFill>
                  <a:srgbClr val="002060"/>
                </a:solidFill>
                <a:latin typeface="Arial" panose="020B0604020202020204" pitchFamily="34" charset="0"/>
                <a:cs typeface="Arial" panose="020B0604020202020204" pitchFamily="34" charset="0"/>
              </a:rPr>
              <a:t> Song Hong, Sungai Ma, </a:t>
            </a:r>
            <a:r>
              <a:rPr lang="en-US" dirty="0" err="1">
                <a:solidFill>
                  <a:srgbClr val="002060"/>
                </a:solidFill>
                <a:latin typeface="Arial" panose="020B0604020202020204" pitchFamily="34" charset="0"/>
                <a:cs typeface="Arial" panose="020B0604020202020204" pitchFamily="34" charset="0"/>
              </a:rPr>
              <a:t>Teluk</a:t>
            </a:r>
            <a:r>
              <a:rPr lang="en-US" dirty="0">
                <a:solidFill>
                  <a:srgbClr val="002060"/>
                </a:solidFill>
                <a:latin typeface="Arial" panose="020B0604020202020204" pitchFamily="34" charset="0"/>
                <a:cs typeface="Arial" panose="020B0604020202020204" pitchFamily="34" charset="0"/>
              </a:rPr>
              <a:t> Tonkin, Vietnam, </a:t>
            </a:r>
            <a:r>
              <a:rPr lang="en-US" dirty="0" err="1">
                <a:solidFill>
                  <a:srgbClr val="002060"/>
                </a:solidFill>
                <a:latin typeface="Arial" panose="020B0604020202020204" pitchFamily="34" charset="0"/>
                <a:cs typeface="Arial" panose="020B0604020202020204" pitchFamily="34" charset="0"/>
              </a:rPr>
              <a:t>dan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berkembang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pada</a:t>
            </a:r>
            <a:r>
              <a:rPr lang="en-US" dirty="0">
                <a:solidFill>
                  <a:srgbClr val="002060"/>
                </a:solidFill>
                <a:latin typeface="Arial" panose="020B0604020202020204" pitchFamily="34" charset="0"/>
                <a:cs typeface="Arial" panose="020B0604020202020204" pitchFamily="34" charset="0"/>
              </a:rPr>
              <a:t> 1500–500 SM.</a:t>
            </a:r>
          </a:p>
        </p:txBody>
      </p:sp>
      <p:sp>
        <p:nvSpPr>
          <p:cNvPr id="6" name="テキスト プレースホルダー 6"/>
          <p:cNvSpPr txBox="1">
            <a:spLocks/>
          </p:cNvSpPr>
          <p:nvPr/>
        </p:nvSpPr>
        <p:spPr>
          <a:xfrm>
            <a:off x="304801" y="2776043"/>
            <a:ext cx="3769894" cy="977809"/>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dirty="0" err="1">
                <a:solidFill>
                  <a:schemeClr val="accent6">
                    <a:lumMod val="50000"/>
                  </a:schemeClr>
                </a:solidFill>
                <a:latin typeface="Arial" panose="020B0604020202020204" pitchFamily="34" charset="0"/>
                <a:cs typeface="Arial" panose="020B0604020202020204" pitchFamily="34" charset="0"/>
              </a:rPr>
              <a:t>Puncak</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dari</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kebudayaan</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perunggu</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dan</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munculnya</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artefak</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dari</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besi</a:t>
            </a:r>
            <a:r>
              <a:rPr lang="en-US" dirty="0">
                <a:solidFill>
                  <a:schemeClr val="accent6">
                    <a:lumMod val="50000"/>
                  </a:schemeClr>
                </a:solidFill>
                <a:latin typeface="Arial" panose="020B0604020202020204" pitchFamily="34" charset="0"/>
                <a:cs typeface="Arial" panose="020B0604020202020204" pitchFamily="34" charset="0"/>
              </a:rPr>
              <a:t> di Vietnam.</a:t>
            </a:r>
          </a:p>
        </p:txBody>
      </p:sp>
      <p:sp>
        <p:nvSpPr>
          <p:cNvPr id="8" name="テキスト プレースホルダー 6"/>
          <p:cNvSpPr txBox="1">
            <a:spLocks/>
          </p:cNvSpPr>
          <p:nvPr/>
        </p:nvSpPr>
        <p:spPr>
          <a:xfrm>
            <a:off x="304800" y="3919286"/>
            <a:ext cx="4074694" cy="84603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dirty="0" err="1">
                <a:solidFill>
                  <a:srgbClr val="002060"/>
                </a:solidFill>
                <a:latin typeface="Arial" panose="020B0604020202020204" pitchFamily="34" charset="0"/>
                <a:cs typeface="Arial" panose="020B0604020202020204" pitchFamily="34" charset="0"/>
              </a:rPr>
              <a:t>Nekara</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perunggu</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didatangkan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ke</a:t>
            </a:r>
            <a:r>
              <a:rPr lang="en-US" dirty="0">
                <a:solidFill>
                  <a:srgbClr val="002060"/>
                </a:solidFill>
                <a:latin typeface="Arial" panose="020B0604020202020204" pitchFamily="34" charset="0"/>
                <a:cs typeface="Arial" panose="020B0604020202020204" pitchFamily="34" charset="0"/>
              </a:rPr>
              <a:t> Indonesia </a:t>
            </a:r>
            <a:r>
              <a:rPr lang="en-US" dirty="0" err="1">
                <a:solidFill>
                  <a:srgbClr val="002060"/>
                </a:solidFill>
                <a:latin typeface="Arial" panose="020B0604020202020204" pitchFamily="34" charset="0"/>
                <a:cs typeface="Arial" panose="020B0604020202020204" pitchFamily="34" charset="0"/>
              </a:rPr>
              <a:t>setelah</a:t>
            </a:r>
            <a:r>
              <a:rPr lang="en-US" dirty="0">
                <a:solidFill>
                  <a:srgbClr val="002060"/>
                </a:solidFill>
                <a:latin typeface="Arial" panose="020B0604020202020204" pitchFamily="34" charset="0"/>
                <a:cs typeface="Arial" panose="020B0604020202020204" pitchFamily="34" charset="0"/>
              </a:rPr>
              <a:t> 200 SM. </a:t>
            </a:r>
          </a:p>
        </p:txBody>
      </p:sp>
      <p:sp>
        <p:nvSpPr>
          <p:cNvPr id="10" name="テキスト プレースホルダー 6"/>
          <p:cNvSpPr txBox="1">
            <a:spLocks/>
          </p:cNvSpPr>
          <p:nvPr/>
        </p:nvSpPr>
        <p:spPr>
          <a:xfrm>
            <a:off x="4556740" y="3028950"/>
            <a:ext cx="4587260" cy="455559"/>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sv-SE" dirty="0" smtClean="0">
                <a:solidFill>
                  <a:srgbClr val="002060"/>
                </a:solidFill>
                <a:latin typeface="Arial" panose="020B0604020202020204" pitchFamily="34" charset="0"/>
                <a:cs typeface="Arial" panose="020B0604020202020204" pitchFamily="34" charset="0"/>
              </a:rPr>
              <a:t>Nekara Dong Son termasuk tipe Heger I.</a:t>
            </a:r>
            <a:endParaRPr lang="sv-SE" dirty="0">
              <a:solidFill>
                <a:srgbClr val="002060"/>
              </a:solidFill>
              <a:latin typeface="Arial" panose="020B0604020202020204" pitchFamily="34" charset="0"/>
              <a:cs typeface="Arial" panose="020B0604020202020204" pitchFamily="34" charset="0"/>
            </a:endParaRPr>
          </a:p>
        </p:txBody>
      </p:sp>
      <p:sp>
        <p:nvSpPr>
          <p:cNvPr id="12" name="テキスト プレースホルダー 6"/>
          <p:cNvSpPr txBox="1">
            <a:spLocks/>
          </p:cNvSpPr>
          <p:nvPr/>
        </p:nvSpPr>
        <p:spPr>
          <a:xfrm>
            <a:off x="4556739" y="3556746"/>
            <a:ext cx="4298503" cy="1080239"/>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dirty="0" err="1" smtClean="0">
                <a:solidFill>
                  <a:schemeClr val="accent6">
                    <a:lumMod val="50000"/>
                  </a:schemeClr>
                </a:solidFill>
                <a:latin typeface="Arial" panose="020B0604020202020204" pitchFamily="34" charset="0"/>
                <a:cs typeface="Arial" panose="020B0604020202020204" pitchFamily="34" charset="0"/>
              </a:rPr>
              <a:t>Masuk</a:t>
            </a:r>
            <a:r>
              <a:rPr lang="en-US" dirty="0" smtClean="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k</a:t>
            </a:r>
            <a:r>
              <a:rPr lang="en-US" dirty="0" err="1" smtClean="0">
                <a:solidFill>
                  <a:schemeClr val="accent6">
                    <a:lumMod val="50000"/>
                  </a:schemeClr>
                </a:solidFill>
                <a:latin typeface="Arial" panose="020B0604020202020204" pitchFamily="34" charset="0"/>
                <a:cs typeface="Arial" panose="020B0604020202020204" pitchFamily="34" charset="0"/>
              </a:rPr>
              <a:t>e</a:t>
            </a:r>
            <a:r>
              <a:rPr lang="en-US" dirty="0" smtClean="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wilayah</a:t>
            </a:r>
            <a:r>
              <a:rPr lang="en-US" dirty="0">
                <a:solidFill>
                  <a:schemeClr val="accent6">
                    <a:lumMod val="50000"/>
                  </a:schemeClr>
                </a:solidFill>
                <a:latin typeface="Arial" panose="020B0604020202020204" pitchFamily="34" charset="0"/>
                <a:cs typeface="Arial" panose="020B0604020202020204" pitchFamily="34" charset="0"/>
              </a:rPr>
              <a:t> Indonesia </a:t>
            </a:r>
            <a:r>
              <a:rPr lang="en-US" dirty="0" err="1">
                <a:solidFill>
                  <a:schemeClr val="accent6">
                    <a:lumMod val="50000"/>
                  </a:schemeClr>
                </a:solidFill>
                <a:latin typeface="Arial" panose="020B0604020202020204" pitchFamily="34" charset="0"/>
                <a:cs typeface="Arial" panose="020B0604020202020204" pitchFamily="34" charset="0"/>
              </a:rPr>
              <a:t>melalui</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jalur</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Semenanjung</a:t>
            </a:r>
            <a:r>
              <a:rPr lang="en-US" dirty="0">
                <a:solidFill>
                  <a:schemeClr val="accent6">
                    <a:lumMod val="50000"/>
                  </a:schemeClr>
                </a:solidFill>
                <a:latin typeface="Arial" panose="020B0604020202020204" pitchFamily="34" charset="0"/>
                <a:cs typeface="Arial" panose="020B0604020202020204" pitchFamily="34" charset="0"/>
              </a:rPr>
              <a:t> Malaya yang </a:t>
            </a:r>
            <a:r>
              <a:rPr lang="en-US" dirty="0" err="1">
                <a:solidFill>
                  <a:schemeClr val="accent6">
                    <a:lumMod val="50000"/>
                  </a:schemeClr>
                </a:solidFill>
                <a:latin typeface="Arial" panose="020B0604020202020204" pitchFamily="34" charset="0"/>
                <a:cs typeface="Arial" panose="020B0604020202020204" pitchFamily="34" charset="0"/>
              </a:rPr>
              <a:t>dibawa</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oleh</a:t>
            </a:r>
            <a:r>
              <a:rPr lang="en-US" dirty="0">
                <a:solidFill>
                  <a:schemeClr val="accent6">
                    <a:lumMod val="50000"/>
                  </a:schemeClr>
                </a:solidFill>
                <a:latin typeface="Arial" panose="020B0604020202020204" pitchFamily="34" charset="0"/>
                <a:cs typeface="Arial" panose="020B0604020202020204" pitchFamily="34" charset="0"/>
              </a:rPr>
              <a:t> </a:t>
            </a:r>
            <a:r>
              <a:rPr lang="en-US" dirty="0" err="1">
                <a:solidFill>
                  <a:schemeClr val="accent6">
                    <a:lumMod val="50000"/>
                  </a:schemeClr>
                </a:solidFill>
                <a:latin typeface="Arial" panose="020B0604020202020204" pitchFamily="34" charset="0"/>
                <a:cs typeface="Arial" panose="020B0604020202020204" pitchFamily="34" charset="0"/>
              </a:rPr>
              <a:t>bangsa</a:t>
            </a:r>
            <a:r>
              <a:rPr lang="en-US" dirty="0">
                <a:solidFill>
                  <a:schemeClr val="accent6">
                    <a:lumMod val="50000"/>
                  </a:schemeClr>
                </a:solidFill>
                <a:latin typeface="Arial" panose="020B0604020202020204" pitchFamily="34" charset="0"/>
                <a:cs typeface="Arial" panose="020B0604020202020204" pitchFamily="34" charset="0"/>
              </a:rPr>
              <a:t> Austronesia.</a:t>
            </a:r>
          </a:p>
        </p:txBody>
      </p:sp>
      <p:sp>
        <p:nvSpPr>
          <p:cNvPr id="14" name="テキスト プレースホルダー 6"/>
          <p:cNvSpPr txBox="1">
            <a:spLocks/>
          </p:cNvSpPr>
          <p:nvPr/>
        </p:nvSpPr>
        <p:spPr>
          <a:xfrm>
            <a:off x="373607" y="159003"/>
            <a:ext cx="4720800" cy="825906"/>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kumimoji="1" lang="en-US" altLang="ja-JP" sz="2800" i="0" spc="300" dirty="0" err="1" smtClean="0">
                <a:solidFill>
                  <a:schemeClr val="tx1"/>
                </a:solidFill>
                <a:latin typeface="Arial" pitchFamily="34" charset="0"/>
                <a:cs typeface="Arial" pitchFamily="34" charset="0"/>
              </a:rPr>
              <a:t>Pengaruh</a:t>
            </a:r>
            <a:r>
              <a:rPr kumimoji="1" lang="en-US" altLang="ja-JP" sz="2800" i="0" spc="300" dirty="0" smtClean="0">
                <a:solidFill>
                  <a:schemeClr val="tx1"/>
                </a:solidFill>
                <a:latin typeface="Arial" pitchFamily="34" charset="0"/>
                <a:cs typeface="Arial" pitchFamily="34" charset="0"/>
              </a:rPr>
              <a:t> </a:t>
            </a:r>
            <a:r>
              <a:rPr kumimoji="1" lang="en-US" altLang="ja-JP" sz="2800" i="0" spc="300" dirty="0" err="1" smtClean="0">
                <a:solidFill>
                  <a:schemeClr val="tx1"/>
                </a:solidFill>
                <a:latin typeface="Arial" pitchFamily="34" charset="0"/>
                <a:cs typeface="Arial" pitchFamily="34" charset="0"/>
              </a:rPr>
              <a:t>Kebudayaan</a:t>
            </a:r>
            <a:r>
              <a:rPr kumimoji="1" lang="en-US" altLang="ja-JP" sz="2800" i="0" spc="300" dirty="0" smtClean="0">
                <a:solidFill>
                  <a:schemeClr val="tx1"/>
                </a:solidFill>
                <a:latin typeface="Arial" pitchFamily="34" charset="0"/>
                <a:cs typeface="Arial" pitchFamily="34" charset="0"/>
              </a:rPr>
              <a:t> </a:t>
            </a:r>
            <a:r>
              <a:rPr kumimoji="1" lang="en-US" altLang="ja-JP" sz="2800" i="0" spc="300" dirty="0" smtClean="0">
                <a:solidFill>
                  <a:srgbClr val="00B0F0"/>
                </a:solidFill>
                <a:latin typeface="Arial" pitchFamily="34" charset="0"/>
                <a:cs typeface="Arial" pitchFamily="34" charset="0"/>
              </a:rPr>
              <a:t>Dong Son</a:t>
            </a:r>
            <a:endParaRPr kumimoji="1" lang="id-ID" altLang="ja-JP" sz="2800" i="0" spc="300" dirty="0">
              <a:solidFill>
                <a:srgbClr val="00B0F0"/>
              </a:solidFill>
              <a:latin typeface="Arial" pitchFamily="34" charset="0"/>
              <a:cs typeface="Arial" pitchFamily="34" charset="0"/>
            </a:endParaRPr>
          </a:p>
        </p:txBody>
      </p:sp>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0471" y="-4207"/>
            <a:ext cx="4133529" cy="2442172"/>
          </a:xfrm>
          <a:prstGeom prst="rect">
            <a:avLst/>
          </a:prstGeom>
        </p:spPr>
      </p:pic>
      <p:sp>
        <p:nvSpPr>
          <p:cNvPr id="19" name="テキスト プレースホルダー 6"/>
          <p:cNvSpPr txBox="1">
            <a:spLocks/>
          </p:cNvSpPr>
          <p:nvPr/>
        </p:nvSpPr>
        <p:spPr>
          <a:xfrm>
            <a:off x="4702986" y="2343150"/>
            <a:ext cx="3308083" cy="432894"/>
          </a:xfrm>
          <a:prstGeom prst="rect">
            <a:avLst/>
          </a:prstGeom>
          <a:solidFill>
            <a:schemeClr val="accent6">
              <a:lumMod val="50000"/>
            </a:schemeClr>
          </a:solidFill>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lnSpc>
                <a:spcPct val="100000"/>
              </a:lnSpc>
            </a:pPr>
            <a:r>
              <a:rPr lang="sv-SE" sz="2000" b="1" dirty="0">
                <a:solidFill>
                  <a:schemeClr val="bg1"/>
                </a:solidFill>
              </a:rPr>
              <a:t>Corak Nekara Dong Son</a:t>
            </a:r>
          </a:p>
        </p:txBody>
      </p:sp>
    </p:spTree>
    <p:extLst>
      <p:ext uri="{BB962C8B-B14F-4D97-AF65-F5344CB8AC3E}">
        <p14:creationId xmlns:p14="http://schemas.microsoft.com/office/powerpoint/2010/main" val="2017914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left)">
                                      <p:cBhvr>
                                        <p:cTn id="7" dur="10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left)">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left)">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left)">
                                      <p:cBhvr>
                                        <p:cTn id="27" dur="5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wipe(left)">
                                      <p:cBhvr>
                                        <p:cTn id="3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4" grpId="0" build="p">
        <p:tmplLst>
          <p:tmpl lvl="1">
            <p:tnLst>
              <p:par>
                <p:cTn presetID="22" presetClass="entr" presetSubtype="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6"/>
          <p:cNvSpPr txBox="1">
            <a:spLocks/>
          </p:cNvSpPr>
          <p:nvPr/>
        </p:nvSpPr>
        <p:spPr>
          <a:xfrm>
            <a:off x="305289" y="1348237"/>
            <a:ext cx="5028711" cy="648974"/>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dirty="0" err="1">
                <a:solidFill>
                  <a:schemeClr val="tx1"/>
                </a:solidFill>
                <a:latin typeface="Arial" panose="020B0604020202020204" pitchFamily="34" charset="0"/>
                <a:cs typeface="Arial" panose="020B0604020202020204" pitchFamily="34" charset="0"/>
              </a:rPr>
              <a:t>Kebudayaan</a:t>
            </a:r>
            <a:r>
              <a:rPr lang="en-US" dirty="0">
                <a:solidFill>
                  <a:schemeClr val="tx1"/>
                </a:solidFill>
                <a:latin typeface="Arial" panose="020B0604020202020204" pitchFamily="34" charset="0"/>
                <a:cs typeface="Arial" panose="020B0604020202020204" pitchFamily="34" charset="0"/>
              </a:rPr>
              <a:t> Sa Huynh, </a:t>
            </a:r>
            <a:r>
              <a:rPr lang="en-US" dirty="0" err="1">
                <a:solidFill>
                  <a:schemeClr val="tx1"/>
                </a:solidFill>
                <a:latin typeface="Arial" panose="020B0604020202020204" pitchFamily="34" charset="0"/>
                <a:cs typeface="Arial" panose="020B0604020202020204" pitchFamily="34" charset="0"/>
              </a:rPr>
              <a:t>kebudayaan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gerabah</a:t>
            </a:r>
            <a:r>
              <a:rPr lang="en-US" dirty="0">
                <a:solidFill>
                  <a:schemeClr val="tx1"/>
                </a:solidFill>
                <a:latin typeface="Arial" panose="020B0604020202020204" pitchFamily="34" charset="0"/>
                <a:cs typeface="Arial" panose="020B0604020202020204" pitchFamily="34" charset="0"/>
              </a:rPr>
              <a:t> Vietnam yang </a:t>
            </a:r>
            <a:r>
              <a:rPr lang="en-US" dirty="0" err="1">
                <a:solidFill>
                  <a:schemeClr val="tx1"/>
                </a:solidFill>
                <a:latin typeface="Arial" panose="020B0604020202020204" pitchFamily="34" charset="0"/>
                <a:cs typeface="Arial" panose="020B0604020202020204" pitchFamily="34" charset="0"/>
              </a:rPr>
              <a:t>menyebar</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hingga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ke</a:t>
            </a:r>
            <a:r>
              <a:rPr lang="en-US" dirty="0">
                <a:solidFill>
                  <a:schemeClr val="tx1"/>
                </a:solidFill>
                <a:latin typeface="Arial" panose="020B0604020202020204" pitchFamily="34" charset="0"/>
                <a:cs typeface="Arial" panose="020B0604020202020204" pitchFamily="34" charset="0"/>
              </a:rPr>
              <a:t> Indonesia. </a:t>
            </a:r>
          </a:p>
        </p:txBody>
      </p:sp>
      <p:sp>
        <p:nvSpPr>
          <p:cNvPr id="5" name="正方形/長方形 5"/>
          <p:cNvSpPr/>
          <p:nvPr/>
        </p:nvSpPr>
        <p:spPr>
          <a:xfrm flipV="1">
            <a:off x="457202" y="2070494"/>
            <a:ext cx="4692313"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6" name="テキスト プレースホルダー 6"/>
          <p:cNvSpPr txBox="1">
            <a:spLocks/>
          </p:cNvSpPr>
          <p:nvPr/>
        </p:nvSpPr>
        <p:spPr>
          <a:xfrm>
            <a:off x="304800" y="2379673"/>
            <a:ext cx="4724400" cy="50454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dirty="0" err="1">
                <a:solidFill>
                  <a:schemeClr val="tx1"/>
                </a:solidFill>
                <a:latin typeface="Arial" panose="020B0604020202020204" pitchFamily="34" charset="0"/>
                <a:cs typeface="Arial" panose="020B0604020202020204" pitchFamily="34" charset="0"/>
              </a:rPr>
              <a:t>Berkembang</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sekitar</a:t>
            </a:r>
            <a:r>
              <a:rPr lang="en-US" dirty="0">
                <a:solidFill>
                  <a:schemeClr val="tx1"/>
                </a:solidFill>
                <a:latin typeface="Arial" panose="020B0604020202020204" pitchFamily="34" charset="0"/>
                <a:cs typeface="Arial" panose="020B0604020202020204" pitchFamily="34" charset="0"/>
              </a:rPr>
              <a:t> 600 SM di </a:t>
            </a:r>
            <a:r>
              <a:rPr lang="en-US" dirty="0" err="1">
                <a:solidFill>
                  <a:schemeClr val="tx1"/>
                </a:solidFill>
                <a:latin typeface="Arial" panose="020B0604020202020204" pitchFamily="34" charset="0"/>
                <a:cs typeface="Arial" panose="020B0604020202020204" pitchFamily="34" charset="0"/>
              </a:rPr>
              <a:t>wilayah</a:t>
            </a:r>
            <a:r>
              <a:rPr lang="en-US" dirty="0">
                <a:solidFill>
                  <a:schemeClr val="tx1"/>
                </a:solidFill>
                <a:latin typeface="Arial" panose="020B0604020202020204" pitchFamily="34" charset="0"/>
                <a:cs typeface="Arial" panose="020B0604020202020204" pitchFamily="34" charset="0"/>
              </a:rPr>
              <a:t> Vietnam </a:t>
            </a:r>
            <a:r>
              <a:rPr lang="en-US" dirty="0" err="1">
                <a:solidFill>
                  <a:schemeClr val="tx1"/>
                </a:solidFill>
                <a:latin typeface="Arial" panose="020B0604020202020204" pitchFamily="34" charset="0"/>
                <a:cs typeface="Arial" panose="020B0604020202020204" pitchFamily="34" charset="0"/>
              </a:rPr>
              <a:t>bagian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utara</a:t>
            </a:r>
            <a:r>
              <a:rPr lang="en-US" dirty="0">
                <a:solidFill>
                  <a:schemeClr val="tx1"/>
                </a:solidFill>
                <a:latin typeface="Arial" panose="020B0604020202020204" pitchFamily="34" charset="0"/>
                <a:cs typeface="Arial" panose="020B0604020202020204" pitchFamily="34" charset="0"/>
              </a:rPr>
              <a:t>.</a:t>
            </a:r>
          </a:p>
        </p:txBody>
      </p:sp>
      <p:sp>
        <p:nvSpPr>
          <p:cNvPr id="7" name="正方形/長方形 5"/>
          <p:cNvSpPr/>
          <p:nvPr/>
        </p:nvSpPr>
        <p:spPr>
          <a:xfrm flipV="1">
            <a:off x="456713" y="3096566"/>
            <a:ext cx="4692802" cy="45720"/>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8" name="テキスト プレースホルダー 6"/>
          <p:cNvSpPr txBox="1">
            <a:spLocks/>
          </p:cNvSpPr>
          <p:nvPr/>
        </p:nvSpPr>
        <p:spPr>
          <a:xfrm>
            <a:off x="304800" y="3286924"/>
            <a:ext cx="5181600" cy="512378"/>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dirty="0" err="1">
                <a:solidFill>
                  <a:schemeClr val="tx1"/>
                </a:solidFill>
                <a:latin typeface="Arial" panose="020B0604020202020204" pitchFamily="34" charset="0"/>
                <a:cs typeface="Arial" panose="020B0604020202020204" pitchFamily="34" charset="0"/>
              </a:rPr>
              <a:t>Ciri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kebudayaan</a:t>
            </a:r>
            <a:r>
              <a:rPr lang="en-US" dirty="0">
                <a:solidFill>
                  <a:schemeClr val="tx1"/>
                </a:solidFill>
                <a:latin typeface="Arial" panose="020B0604020202020204" pitchFamily="34" charset="0"/>
                <a:cs typeface="Arial" panose="020B0604020202020204" pitchFamily="34" charset="0"/>
              </a:rPr>
              <a:t> Sa Huynh </a:t>
            </a:r>
            <a:r>
              <a:rPr lang="en-US" dirty="0" err="1">
                <a:solidFill>
                  <a:schemeClr val="tx1"/>
                </a:solidFill>
                <a:latin typeface="Arial" panose="020B0604020202020204" pitchFamily="34" charset="0"/>
                <a:cs typeface="Arial" panose="020B0604020202020204" pitchFamily="34" charset="0"/>
              </a:rPr>
              <a:t>terlihat</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dari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pola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gerabah</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yakni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pola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geometri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pengolesan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dengan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warna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merah</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putih</a:t>
            </a:r>
            <a:r>
              <a:rPr lang="en-US" dirty="0">
                <a:solidFill>
                  <a:schemeClr val="tx1"/>
                </a:solidFill>
                <a:latin typeface="Arial" panose="020B0604020202020204" pitchFamily="34" charset="0"/>
                <a:cs typeface="Arial" panose="020B0604020202020204" pitchFamily="34" charset="0"/>
              </a:rPr>
              <a:t>.</a:t>
            </a:r>
          </a:p>
        </p:txBody>
      </p:sp>
      <p:sp>
        <p:nvSpPr>
          <p:cNvPr id="9" name="正方形/長方形 5"/>
          <p:cNvSpPr/>
          <p:nvPr/>
        </p:nvSpPr>
        <p:spPr>
          <a:xfrm flipV="1">
            <a:off x="466152" y="4266092"/>
            <a:ext cx="4683363"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10" name="テキスト プレースホルダー 6"/>
          <p:cNvSpPr txBox="1">
            <a:spLocks/>
          </p:cNvSpPr>
          <p:nvPr/>
        </p:nvSpPr>
        <p:spPr>
          <a:xfrm>
            <a:off x="5486400" y="2675666"/>
            <a:ext cx="3505200" cy="176451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sv-SE" dirty="0">
                <a:solidFill>
                  <a:schemeClr val="tx1"/>
                </a:solidFill>
                <a:latin typeface="Arial" panose="020B0604020202020204" pitchFamily="34" charset="0"/>
                <a:cs typeface="Arial" panose="020B0604020202020204" pitchFamily="34" charset="0"/>
              </a:rPr>
              <a:t>Kebudayaan Kalanay berkembang di Filipina pada abad V SM dan menyebar ke Indonesia saat masyarakat memasuki tahap perundagian.</a:t>
            </a:r>
          </a:p>
        </p:txBody>
      </p:sp>
      <p:sp>
        <p:nvSpPr>
          <p:cNvPr id="11" name="正方形/長方形 5"/>
          <p:cNvSpPr/>
          <p:nvPr/>
        </p:nvSpPr>
        <p:spPr>
          <a:xfrm flipV="1">
            <a:off x="5634891" y="4268203"/>
            <a:ext cx="3157174"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14" name="テキスト プレースホルダー 6"/>
          <p:cNvSpPr txBox="1">
            <a:spLocks/>
          </p:cNvSpPr>
          <p:nvPr/>
        </p:nvSpPr>
        <p:spPr>
          <a:xfrm>
            <a:off x="373606" y="209550"/>
            <a:ext cx="4960394" cy="800101"/>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kumimoji="1" lang="en-US" altLang="ja-JP" sz="2800" i="0" spc="300" dirty="0" err="1" smtClean="0">
                <a:solidFill>
                  <a:schemeClr val="tx1"/>
                </a:solidFill>
                <a:latin typeface="Arial" pitchFamily="34" charset="0"/>
                <a:cs typeface="Arial" pitchFamily="34" charset="0"/>
              </a:rPr>
              <a:t>Pengaruh</a:t>
            </a:r>
            <a:r>
              <a:rPr kumimoji="1" lang="en-US" altLang="ja-JP" sz="2800" i="0" spc="300" dirty="0" smtClean="0">
                <a:solidFill>
                  <a:schemeClr val="tx1"/>
                </a:solidFill>
                <a:latin typeface="Arial" pitchFamily="34" charset="0"/>
                <a:cs typeface="Arial" pitchFamily="34" charset="0"/>
              </a:rPr>
              <a:t> </a:t>
            </a:r>
            <a:r>
              <a:rPr kumimoji="1" lang="en-US" altLang="ja-JP" sz="2800" i="0" spc="300" dirty="0" err="1" smtClean="0">
                <a:solidFill>
                  <a:schemeClr val="tx1"/>
                </a:solidFill>
                <a:latin typeface="Arial" pitchFamily="34" charset="0"/>
                <a:cs typeface="Arial" pitchFamily="34" charset="0"/>
              </a:rPr>
              <a:t>Kebudayaan</a:t>
            </a:r>
            <a:r>
              <a:rPr kumimoji="1" lang="en-US" altLang="ja-JP" sz="2800" i="0" spc="300" dirty="0">
                <a:solidFill>
                  <a:schemeClr val="tx1"/>
                </a:solidFill>
                <a:latin typeface="Arial" pitchFamily="34" charset="0"/>
                <a:cs typeface="Arial" pitchFamily="34" charset="0"/>
              </a:rPr>
              <a:t> </a:t>
            </a:r>
            <a:r>
              <a:rPr kumimoji="1" lang="en-US" altLang="ja-JP" sz="2800" i="0" spc="300" dirty="0">
                <a:solidFill>
                  <a:srgbClr val="00B0F0"/>
                </a:solidFill>
                <a:latin typeface="Arial" pitchFamily="34" charset="0"/>
                <a:cs typeface="Arial" pitchFamily="34" charset="0"/>
              </a:rPr>
              <a:t>Sa Huynh </a:t>
            </a:r>
            <a:r>
              <a:rPr kumimoji="1" lang="en-US" altLang="ja-JP" sz="2800" i="0" spc="300" dirty="0" err="1">
                <a:solidFill>
                  <a:srgbClr val="00B0F0"/>
                </a:solidFill>
                <a:latin typeface="Arial" pitchFamily="34" charset="0"/>
                <a:cs typeface="Arial" pitchFamily="34" charset="0"/>
              </a:rPr>
              <a:t>dan</a:t>
            </a:r>
            <a:r>
              <a:rPr kumimoji="1" lang="en-US" altLang="ja-JP" sz="2800" i="0" spc="300" dirty="0">
                <a:solidFill>
                  <a:srgbClr val="00B0F0"/>
                </a:solidFill>
                <a:latin typeface="Arial" pitchFamily="34" charset="0"/>
                <a:cs typeface="Arial" pitchFamily="34" charset="0"/>
              </a:rPr>
              <a:t> </a:t>
            </a:r>
            <a:r>
              <a:rPr kumimoji="1" lang="en-US" altLang="ja-JP" sz="2800" i="0" spc="300" dirty="0" err="1">
                <a:solidFill>
                  <a:srgbClr val="00B0F0"/>
                </a:solidFill>
                <a:latin typeface="Arial" pitchFamily="34" charset="0"/>
                <a:cs typeface="Arial" pitchFamily="34" charset="0"/>
              </a:rPr>
              <a:t>Kalanay</a:t>
            </a:r>
            <a:endParaRPr kumimoji="1" lang="en-US" altLang="ja-JP" sz="2800" i="0" spc="300" dirty="0">
              <a:solidFill>
                <a:srgbClr val="00B0F0"/>
              </a:solidFill>
              <a:latin typeface="Arial" pitchFamily="34" charset="0"/>
              <a:cs typeface="Arial" pitchFamily="34" charset="0"/>
            </a:endParaRPr>
          </a:p>
        </p:txBody>
      </p:sp>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10642" t="67220" r="62422" b="13485"/>
          <a:stretch/>
        </p:blipFill>
        <p:spPr>
          <a:xfrm>
            <a:off x="5793274" y="0"/>
            <a:ext cx="3350726" cy="2327384"/>
          </a:xfrm>
          <a:prstGeom prst="rect">
            <a:avLst/>
          </a:prstGeom>
        </p:spPr>
      </p:pic>
      <p:sp>
        <p:nvSpPr>
          <p:cNvPr id="12" name="Rectangle 11"/>
          <p:cNvSpPr/>
          <p:nvPr/>
        </p:nvSpPr>
        <p:spPr>
          <a:xfrm>
            <a:off x="7772401" y="2040809"/>
            <a:ext cx="1172064" cy="162518"/>
          </a:xfrm>
          <a:prstGeom prst="rect">
            <a:avLst/>
          </a:prstGeom>
        </p:spPr>
        <p:txBody>
          <a:bodyPr wrap="none" lIns="39027" tIns="19513" rIns="39027" bIns="19513">
            <a:spAutoFit/>
          </a:bodyPr>
          <a:lstStyle/>
          <a:p>
            <a:r>
              <a:rPr lang="id-ID" sz="800" dirty="0">
                <a:solidFill>
                  <a:schemeClr val="bg1"/>
                </a:solidFill>
              </a:rPr>
              <a:t>sumber: </a:t>
            </a:r>
            <a:r>
              <a:rPr lang="en-US" sz="800" dirty="0" smtClean="0">
                <a:solidFill>
                  <a:schemeClr val="bg1"/>
                </a:solidFill>
              </a:rPr>
              <a:t>shutterstock.com</a:t>
            </a:r>
            <a:endParaRPr lang="id-ID" sz="800" dirty="0">
              <a:solidFill>
                <a:schemeClr val="bg1"/>
              </a:solidFill>
            </a:endParaRPr>
          </a:p>
        </p:txBody>
      </p:sp>
    </p:spTree>
    <p:extLst>
      <p:ext uri="{BB962C8B-B14F-4D97-AF65-F5344CB8AC3E}">
        <p14:creationId xmlns:p14="http://schemas.microsoft.com/office/powerpoint/2010/main" val="722833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left)">
                                      <p:cBhvr>
                                        <p:cTn id="7" dur="1000"/>
                                        <p:tgtEl>
                                          <p:spTgt spid="14">
                                            <p:txEl>
                                              <p:pRg st="0" end="0"/>
                                            </p:txEl>
                                          </p:spTgt>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left)">
                                      <p:cBhvr>
                                        <p:cTn id="19" dur="500"/>
                                        <p:tgtEl>
                                          <p:spTgt spid="6">
                                            <p:txEl>
                                              <p:pRg st="0" end="0"/>
                                            </p:txEl>
                                          </p:spTgt>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wipe(left)">
                                      <p:cBhvr>
                                        <p:cTn id="27" dur="500"/>
                                        <p:tgtEl>
                                          <p:spTgt spid="8">
                                            <p:txEl>
                                              <p:pRg st="0" end="0"/>
                                            </p:txEl>
                                          </p:spTgt>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Effect transition="in" filter="wipe(left)">
                                      <p:cBhvr>
                                        <p:cTn id="35" dur="500"/>
                                        <p:tgtEl>
                                          <p:spTgt spid="10">
                                            <p:txEl>
                                              <p:pRg st="0" end="0"/>
                                            </p:txEl>
                                          </p:spTgt>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P spid="5" grpId="0" animBg="1"/>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animBg="1"/>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animBg="1"/>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1" grpId="0" animBg="1"/>
      <p:bldP spid="14" grpId="0" build="p">
        <p:tmplLst>
          <p:tmpl lvl="1">
            <p:tnLst>
              <p:par>
                <p:cTn presetID="22" presetClass="entr" presetSubtype="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7"/>
          <p:cNvSpPr/>
          <p:nvPr/>
        </p:nvSpPr>
        <p:spPr>
          <a:xfrm>
            <a:off x="344906" y="1154432"/>
            <a:ext cx="4323347" cy="45719"/>
          </a:xfrm>
          <a:prstGeom prst="rect">
            <a:avLst/>
          </a:prstGeom>
          <a:solidFill>
            <a:srgbClr val="00ACE2"/>
          </a:solidFill>
          <a:ln w="25400" cap="flat" cmpd="sng" algn="ctr">
            <a:noFill/>
            <a:prstDash val="solid"/>
          </a:ln>
          <a:effectLst/>
        </p:spPr>
        <p:txBody>
          <a:bodyPr rtlCol="0" anchor="ctr"/>
          <a:lstStyle/>
          <a:p>
            <a:pPr algn="ctr" defTabSz="914400">
              <a:defRPr/>
            </a:pPr>
            <a:endParaRPr kumimoji="1" lang="ja-JP" altLang="en-US" sz="1800" kern="0">
              <a:solidFill>
                <a:sysClr val="window" lastClr="FFFFFF"/>
              </a:solidFill>
              <a:latin typeface="Open Sans"/>
            </a:endParaRPr>
          </a:p>
        </p:txBody>
      </p:sp>
      <p:sp>
        <p:nvSpPr>
          <p:cNvPr id="3" name="テキスト プレースホルダー 6"/>
          <p:cNvSpPr txBox="1">
            <a:spLocks/>
          </p:cNvSpPr>
          <p:nvPr/>
        </p:nvSpPr>
        <p:spPr>
          <a:xfrm>
            <a:off x="245274" y="114303"/>
            <a:ext cx="7278474" cy="1085848"/>
          </a:xfrm>
          <a:prstGeom prst="rect">
            <a:avLst/>
          </a:prstGeom>
        </p:spPr>
        <p:txBody>
          <a:bodyPr/>
          <a:lstStyle>
            <a:lvl1pPr marL="342900" indent="-342900" algn="l" defTabSz="914400" rtl="0" eaLnBrk="1" latinLnBrk="0" hangingPunct="1">
              <a:spcBef>
                <a:spcPct val="20000"/>
              </a:spcBef>
              <a:buFont typeface="Arial" pitchFamily="34" charset="0"/>
              <a:buChar char="•"/>
              <a:defRPr sz="3200" i="1" kern="1200" baseline="0">
                <a:solidFill>
                  <a:schemeClr val="tx1">
                    <a:lumMod val="50000"/>
                    <a:lumOff val="50000"/>
                  </a:schemeClr>
                </a:solidFill>
                <a:latin typeface="+mn-lt"/>
                <a:ea typeface="+mn-ea"/>
                <a:cs typeface="Open Sans Light" panose="020B0306030504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kumimoji="1" lang="en-US" altLang="ja-JP" sz="2800" i="0" spc="300" dirty="0" err="1" smtClean="0">
                <a:solidFill>
                  <a:prstClr val="black"/>
                </a:solidFill>
                <a:latin typeface="Arial" pitchFamily="34" charset="0"/>
                <a:cs typeface="Arial" pitchFamily="34" charset="0"/>
              </a:rPr>
              <a:t>Nilai-nilai</a:t>
            </a:r>
            <a:r>
              <a:rPr kumimoji="1" lang="en-US" altLang="ja-JP" sz="2800" i="0" spc="300" dirty="0" smtClean="0">
                <a:solidFill>
                  <a:prstClr val="black"/>
                </a:solidFill>
                <a:latin typeface="Arial" pitchFamily="34" charset="0"/>
                <a:cs typeface="Arial" pitchFamily="34" charset="0"/>
              </a:rPr>
              <a:t> </a:t>
            </a:r>
            <a:r>
              <a:rPr kumimoji="1" lang="en-US" altLang="ja-JP" sz="2800" i="0" spc="300" dirty="0" err="1" smtClean="0">
                <a:solidFill>
                  <a:prstClr val="black"/>
                </a:solidFill>
                <a:latin typeface="Arial" pitchFamily="34" charset="0"/>
                <a:cs typeface="Arial" pitchFamily="34" charset="0"/>
              </a:rPr>
              <a:t>Budaya</a:t>
            </a:r>
            <a:r>
              <a:rPr kumimoji="1" lang="en-US" altLang="ja-JP" sz="2800" i="0" spc="300" dirty="0" smtClean="0">
                <a:solidFill>
                  <a:prstClr val="black"/>
                </a:solidFill>
                <a:latin typeface="Arial" pitchFamily="34" charset="0"/>
                <a:cs typeface="Arial" pitchFamily="34" charset="0"/>
              </a:rPr>
              <a:t> </a:t>
            </a:r>
            <a:r>
              <a:rPr kumimoji="1" lang="en-US" altLang="ja-JP" sz="2800" i="0" spc="300" dirty="0" err="1" smtClean="0">
                <a:solidFill>
                  <a:prstClr val="black"/>
                </a:solidFill>
                <a:latin typeface="Arial" pitchFamily="34" charset="0"/>
                <a:cs typeface="Arial" pitchFamily="34" charset="0"/>
              </a:rPr>
              <a:t>Masyarakat</a:t>
            </a:r>
            <a:r>
              <a:rPr kumimoji="1" lang="en-US" altLang="ja-JP" sz="2800" i="0" spc="300" dirty="0" smtClean="0">
                <a:solidFill>
                  <a:prstClr val="black"/>
                </a:solidFill>
                <a:latin typeface="Arial" pitchFamily="34" charset="0"/>
                <a:cs typeface="Arial" pitchFamily="34" charset="0"/>
              </a:rPr>
              <a:t> </a:t>
            </a:r>
            <a:r>
              <a:rPr kumimoji="1" lang="en-US" altLang="ja-JP" sz="2800" i="0" spc="300" dirty="0" err="1" smtClean="0">
                <a:solidFill>
                  <a:prstClr val="black"/>
                </a:solidFill>
                <a:latin typeface="Arial" pitchFamily="34" charset="0"/>
                <a:cs typeface="Arial" pitchFamily="34" charset="0"/>
              </a:rPr>
              <a:t>Masa</a:t>
            </a:r>
            <a:r>
              <a:rPr kumimoji="1" lang="en-US" altLang="ja-JP" sz="2800" i="0" spc="300" dirty="0" smtClean="0">
                <a:solidFill>
                  <a:prstClr val="black"/>
                </a:solidFill>
                <a:latin typeface="Arial" pitchFamily="34" charset="0"/>
                <a:cs typeface="Arial" pitchFamily="34" charset="0"/>
              </a:rPr>
              <a:t> </a:t>
            </a:r>
            <a:r>
              <a:rPr kumimoji="1" lang="en-US" altLang="ja-JP" sz="2800" i="0" spc="300" dirty="0" err="1" smtClean="0">
                <a:solidFill>
                  <a:prstClr val="black"/>
                </a:solidFill>
                <a:latin typeface="Arial" pitchFamily="34" charset="0"/>
                <a:cs typeface="Arial" pitchFamily="34" charset="0"/>
              </a:rPr>
              <a:t>Praaksara</a:t>
            </a:r>
            <a:r>
              <a:rPr kumimoji="1" lang="en-US" altLang="ja-JP" sz="2800" i="0" spc="300" dirty="0" smtClean="0">
                <a:solidFill>
                  <a:prstClr val="black"/>
                </a:solidFill>
                <a:latin typeface="Arial" pitchFamily="34" charset="0"/>
                <a:cs typeface="Arial" pitchFamily="34" charset="0"/>
              </a:rPr>
              <a:t> yang </a:t>
            </a:r>
            <a:r>
              <a:rPr kumimoji="1" lang="en-US" altLang="ja-JP" sz="2800" i="0" spc="300" dirty="0" err="1" smtClean="0">
                <a:solidFill>
                  <a:prstClr val="black"/>
                </a:solidFill>
                <a:latin typeface="Arial" pitchFamily="34" charset="0"/>
                <a:cs typeface="Arial" pitchFamily="34" charset="0"/>
              </a:rPr>
              <a:t>Masih</a:t>
            </a:r>
            <a:r>
              <a:rPr kumimoji="1" lang="en-US" altLang="ja-JP" sz="2800" i="0" spc="300" dirty="0" smtClean="0">
                <a:solidFill>
                  <a:srgbClr val="00B0F0"/>
                </a:solidFill>
                <a:latin typeface="Arial" pitchFamily="34" charset="0"/>
                <a:cs typeface="Arial" pitchFamily="34" charset="0"/>
              </a:rPr>
              <a:t> </a:t>
            </a:r>
            <a:r>
              <a:rPr kumimoji="1" lang="en-US" altLang="ja-JP" sz="2800" i="0" spc="300" dirty="0" err="1" smtClean="0">
                <a:solidFill>
                  <a:srgbClr val="00B0F0"/>
                </a:solidFill>
                <a:latin typeface="Arial" pitchFamily="34" charset="0"/>
                <a:cs typeface="Arial" pitchFamily="34" charset="0"/>
              </a:rPr>
              <a:t>Bertahan</a:t>
            </a:r>
            <a:endParaRPr kumimoji="1" lang="id-ID" altLang="ja-JP" sz="2800" i="0" spc="300" dirty="0">
              <a:solidFill>
                <a:srgbClr val="00B0F0"/>
              </a:solidFill>
              <a:latin typeface="Arial" pitchFamily="34" charset="0"/>
              <a:cs typeface="Arial" pitchFamily="34" charset="0"/>
            </a:endParaRPr>
          </a:p>
        </p:txBody>
      </p:sp>
      <p:sp>
        <p:nvSpPr>
          <p:cNvPr id="4" name="円/楕円 6"/>
          <p:cNvSpPr/>
          <p:nvPr/>
        </p:nvSpPr>
        <p:spPr>
          <a:xfrm>
            <a:off x="344906" y="2897521"/>
            <a:ext cx="583006" cy="494405"/>
          </a:xfrm>
          <a:prstGeom prst="ellipse">
            <a:avLst/>
          </a:prstGeom>
          <a:solidFill>
            <a:srgbClr val="87C32F"/>
          </a:solidFill>
          <a:ln w="25400" cap="flat" cmpd="sng" algn="ctr">
            <a:noFill/>
            <a:prstDash val="solid"/>
          </a:ln>
          <a:effectLst/>
        </p:spPr>
        <p:txBody>
          <a:bodyPr rtlCol="0" anchor="ctr"/>
          <a:lstStyle/>
          <a:p>
            <a:pPr algn="ctr" defTabSz="914400">
              <a:defRPr/>
            </a:pPr>
            <a:r>
              <a:rPr kumimoji="1" lang="id-ID" altLang="ja-JP" sz="1800" kern="0" dirty="0" smtClean="0">
                <a:solidFill>
                  <a:sysClr val="window" lastClr="FFFFFF"/>
                </a:solidFill>
                <a:latin typeface="Arial" panose="020B0604020202020204" pitchFamily="34" charset="0"/>
                <a:cs typeface="Arial" panose="020B0604020202020204" pitchFamily="34" charset="0"/>
              </a:rPr>
              <a:t>1</a:t>
            </a:r>
            <a:endParaRPr kumimoji="1" lang="en-US" altLang="ja-JP" sz="1800" kern="0" dirty="0">
              <a:solidFill>
                <a:sysClr val="window" lastClr="FFFFFF"/>
              </a:solidFill>
              <a:latin typeface="Arial" panose="020B0604020202020204" pitchFamily="34" charset="0"/>
              <a:cs typeface="Arial" panose="020B0604020202020204" pitchFamily="34" charset="0"/>
            </a:endParaRPr>
          </a:p>
        </p:txBody>
      </p:sp>
      <p:sp>
        <p:nvSpPr>
          <p:cNvPr id="5" name="円/楕円 9"/>
          <p:cNvSpPr/>
          <p:nvPr/>
        </p:nvSpPr>
        <p:spPr>
          <a:xfrm>
            <a:off x="357336" y="3885614"/>
            <a:ext cx="583006" cy="494405"/>
          </a:xfrm>
          <a:prstGeom prst="ellipse">
            <a:avLst/>
          </a:prstGeom>
          <a:solidFill>
            <a:srgbClr val="FD497C"/>
          </a:solidFill>
          <a:ln w="25400" cap="flat" cmpd="sng" algn="ctr">
            <a:noFill/>
            <a:prstDash val="solid"/>
          </a:ln>
          <a:effectLst/>
        </p:spPr>
        <p:txBody>
          <a:bodyPr rtlCol="0" anchor="ctr"/>
          <a:lstStyle/>
          <a:p>
            <a:pPr algn="ctr" defTabSz="914400">
              <a:defRPr/>
            </a:pPr>
            <a:r>
              <a:rPr kumimoji="1" lang="id-ID" altLang="ja-JP" sz="1800" kern="0" dirty="0" smtClean="0">
                <a:solidFill>
                  <a:sysClr val="window" lastClr="FFFFFF"/>
                </a:solidFill>
                <a:latin typeface="Arial" panose="020B0604020202020204" pitchFamily="34" charset="0"/>
                <a:cs typeface="Arial" panose="020B0604020202020204" pitchFamily="34" charset="0"/>
              </a:rPr>
              <a:t>2</a:t>
            </a:r>
            <a:endParaRPr kumimoji="1" lang="ja-JP" altLang="en-US" sz="1800" kern="0" dirty="0">
              <a:solidFill>
                <a:sysClr val="window" lastClr="FFFFFF"/>
              </a:solidFill>
              <a:latin typeface="Arial" panose="020B0604020202020204" pitchFamily="34" charset="0"/>
              <a:cs typeface="Arial" panose="020B0604020202020204" pitchFamily="34" charset="0"/>
            </a:endParaRPr>
          </a:p>
        </p:txBody>
      </p:sp>
      <p:sp>
        <p:nvSpPr>
          <p:cNvPr id="6" name="テキスト プレースホルダー 6"/>
          <p:cNvSpPr txBox="1">
            <a:spLocks/>
          </p:cNvSpPr>
          <p:nvPr/>
        </p:nvSpPr>
        <p:spPr>
          <a:xfrm>
            <a:off x="176953" y="1504950"/>
            <a:ext cx="8485783" cy="131064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1" lang="id-ID" sz="18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Seiring berkembangnya kemampuan berkomunikasi dengan menggunakan bahasa, masyarakat praaksara mewariskan nilai-nilai dan pandangan hidup melalui cara lisan. Ada dua cara menyampaikannya, yaitu secara ...</a:t>
            </a:r>
            <a:endParaRPr kumimoji="1" lang="en-US"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7" name="Rectangle 6"/>
          <p:cNvSpPr/>
          <p:nvPr/>
        </p:nvSpPr>
        <p:spPr>
          <a:xfrm>
            <a:off x="1119335" y="2920341"/>
            <a:ext cx="1311578"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Langsung</a:t>
            </a:r>
            <a:endParaRPr kumimoji="0" lang="id-ID" sz="24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p:txBody>
      </p:sp>
      <p:sp>
        <p:nvSpPr>
          <p:cNvPr id="8" name="Rectangle 7"/>
          <p:cNvSpPr/>
          <p:nvPr/>
        </p:nvSpPr>
        <p:spPr>
          <a:xfrm>
            <a:off x="1119335" y="3901147"/>
            <a:ext cx="2010487"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0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Tidak Langsung</a:t>
            </a:r>
            <a:endParaRPr kumimoji="0" lang="id-ID" sz="24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p:txBody>
      </p:sp>
      <p:sp>
        <p:nvSpPr>
          <p:cNvPr id="9" name="テキスト プレースホルダー 6"/>
          <p:cNvSpPr txBox="1">
            <a:spLocks/>
          </p:cNvSpPr>
          <p:nvPr/>
        </p:nvSpPr>
        <p:spPr>
          <a:xfrm>
            <a:off x="2506059" y="2838681"/>
            <a:ext cx="4987926" cy="408606"/>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dirty="0" smtClean="0">
                <a:solidFill>
                  <a:schemeClr val="tx1"/>
                </a:solidFill>
                <a:latin typeface="Arial" panose="020B0604020202020204" pitchFamily="34" charset="0"/>
                <a:cs typeface="Arial" panose="020B0604020202020204" pitchFamily="34" charset="0"/>
              </a:rPr>
              <a:t>Melalui nasihat-nasihat </a:t>
            </a:r>
            <a:r>
              <a:rPr lang="en-US" dirty="0">
                <a:solidFill>
                  <a:schemeClr val="tx1"/>
                </a:solidFill>
                <a:latin typeface="Arial" panose="020B0604020202020204" pitchFamily="34" charset="0"/>
                <a:cs typeface="Arial" panose="020B0604020202020204" pitchFamily="34" charset="0"/>
              </a:rPr>
              <a:t>dan </a:t>
            </a:r>
            <a:r>
              <a:rPr lang="en-US" dirty="0" smtClean="0">
                <a:solidFill>
                  <a:schemeClr val="tx1"/>
                </a:solidFill>
                <a:latin typeface="Arial" panose="020B0604020202020204" pitchFamily="34" charset="0"/>
                <a:cs typeface="Arial" panose="020B0604020202020204" pitchFamily="34" charset="0"/>
              </a:rPr>
              <a:t>petuah-petuah.</a:t>
            </a:r>
            <a:endParaRPr lang="en-US" dirty="0">
              <a:solidFill>
                <a:schemeClr val="tx1"/>
              </a:solidFill>
              <a:latin typeface="Arial" panose="020B0604020202020204" pitchFamily="34" charset="0"/>
              <a:cs typeface="Arial" panose="020B0604020202020204" pitchFamily="34" charset="0"/>
            </a:endParaRPr>
          </a:p>
        </p:txBody>
      </p:sp>
      <p:sp>
        <p:nvSpPr>
          <p:cNvPr id="10" name="正方形/長方形 5"/>
          <p:cNvSpPr/>
          <p:nvPr/>
        </p:nvSpPr>
        <p:spPr>
          <a:xfrm flipV="1">
            <a:off x="2653866" y="3263818"/>
            <a:ext cx="4692313"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
        <p:nvSpPr>
          <p:cNvPr id="11" name="テキスト プレースホルダー 6"/>
          <p:cNvSpPr txBox="1">
            <a:spLocks/>
          </p:cNvSpPr>
          <p:nvPr/>
        </p:nvSpPr>
        <p:spPr>
          <a:xfrm>
            <a:off x="3061166" y="3711158"/>
            <a:ext cx="5601569" cy="732298"/>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dirty="0" smtClean="0">
                <a:solidFill>
                  <a:schemeClr val="tx1"/>
                </a:solidFill>
                <a:latin typeface="Arial" panose="020B0604020202020204" pitchFamily="34" charset="0"/>
                <a:cs typeface="Arial" panose="020B0604020202020204" pitchFamily="34" charset="0"/>
              </a:rPr>
              <a:t>Melalui </a:t>
            </a:r>
            <a:r>
              <a:rPr lang="en-US" dirty="0">
                <a:solidFill>
                  <a:schemeClr val="tx1"/>
                </a:solidFill>
                <a:latin typeface="Arial" panose="020B0604020202020204" pitchFamily="34" charset="0"/>
                <a:cs typeface="Arial" panose="020B0604020202020204" pitchFamily="34" charset="0"/>
              </a:rPr>
              <a:t>contoh hidup dan folklor (mitos, legenda, </a:t>
            </a:r>
            <a:r>
              <a:rPr lang="en-US" dirty="0" smtClean="0">
                <a:solidFill>
                  <a:schemeClr val="tx1"/>
                </a:solidFill>
                <a:latin typeface="Arial" panose="020B0604020202020204" pitchFamily="34" charset="0"/>
                <a:cs typeface="Arial" panose="020B0604020202020204" pitchFamily="34" charset="0"/>
              </a:rPr>
              <a:t>dongeng, upacara</a:t>
            </a:r>
            <a:r>
              <a:rPr lang="en-US" dirty="0">
                <a:solidFill>
                  <a:schemeClr val="tx1"/>
                </a:solidFill>
                <a:latin typeface="Arial" panose="020B0604020202020204" pitchFamily="34" charset="0"/>
                <a:cs typeface="Arial" panose="020B0604020202020204" pitchFamily="34" charset="0"/>
              </a:rPr>
              <a:t>, nyanyian rakyat, dan lain-lain).</a:t>
            </a:r>
          </a:p>
        </p:txBody>
      </p:sp>
      <p:sp>
        <p:nvSpPr>
          <p:cNvPr id="12" name="正方形/長方形 5"/>
          <p:cNvSpPr/>
          <p:nvPr/>
        </p:nvSpPr>
        <p:spPr>
          <a:xfrm flipV="1">
            <a:off x="3129822" y="4397737"/>
            <a:ext cx="5276241" cy="45719"/>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a:ln>
                <a:noFill/>
              </a:ln>
              <a:solidFill>
                <a:sysClr val="window" lastClr="FFFFFF"/>
              </a:solidFill>
              <a:effectLst/>
              <a:uLnTx/>
              <a:uFillTx/>
              <a:latin typeface="Open Sans"/>
              <a:cs typeface="+mn-cs"/>
            </a:endParaRPr>
          </a:p>
        </p:txBody>
      </p:sp>
    </p:spTree>
    <p:extLst>
      <p:ext uri="{BB962C8B-B14F-4D97-AF65-F5344CB8AC3E}">
        <p14:creationId xmlns:p14="http://schemas.microsoft.com/office/powerpoint/2010/main" val="3351715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par>
                                <p:cTn id="8" presetID="2" presetClass="entr" presetSubtype="2" decel="10000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1+#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left)">
                                      <p:cBhvr>
                                        <p:cTn id="15" dur="500"/>
                                        <p:tgtEl>
                                          <p:spTgt spid="6">
                                            <p:txEl>
                                              <p:pRg st="0" end="0"/>
                                            </p:txEl>
                                          </p:spTgt>
                                        </p:tgtEl>
                                      </p:cBhvr>
                                    </p:animEffect>
                                  </p:childTnLst>
                                </p:cTn>
                              </p:par>
                            </p:childTnLst>
                          </p:cTn>
                        </p:par>
                        <p:par>
                          <p:cTn id="16" fill="hold">
                            <p:stCondLst>
                              <p:cond delay="1500"/>
                            </p:stCondLst>
                            <p:childTnLst>
                              <p:par>
                                <p:cTn id="17" presetID="2" presetClass="entr" presetSubtype="1"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1"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xEl>
                                              <p:pRg st="0" end="0"/>
                                            </p:txEl>
                                          </p:spTgt>
                                        </p:tgtEl>
                                        <p:attrNameLst>
                                          <p:attrName>style.visibility</p:attrName>
                                        </p:attrNameLst>
                                      </p:cBhvr>
                                      <p:to>
                                        <p:strVal val="visible"/>
                                      </p:to>
                                    </p:set>
                                    <p:animEffect transition="in" filter="wipe(left)">
                                      <p:cBhvr>
                                        <p:cTn id="38" dur="500"/>
                                        <p:tgtEl>
                                          <p:spTgt spid="9">
                                            <p:txEl>
                                              <p:pRg st="0" end="0"/>
                                            </p:txEl>
                                          </p:spTgt>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Effect transition="in" filter="wipe(left)">
                                      <p:cBhvr>
                                        <p:cTn id="47" dur="500"/>
                                        <p:tgtEl>
                                          <p:spTgt spid="11">
                                            <p:txEl>
                                              <p:pRg st="0" end="0"/>
                                            </p:txEl>
                                          </p:spTgt>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tmplLst>
          <p:tmpl lvl="1">
            <p:tnLst>
              <p:par>
                <p:cTn presetID="22" presetClass="entr" presetSubtype="8"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4" grpId="0" animBg="1"/>
      <p:bldP spid="5" grpId="0" animBg="1"/>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p:bldP spid="8" grpId="0"/>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animBg="1"/>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00F75E5E-151A-7EB9-CC58-A961FD5837D8}"/>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0" name="Picture 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 name="Picture 1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2" name="Picture 11">
            <a:extLst>
              <a:ext uri="{FF2B5EF4-FFF2-40B4-BE49-F238E27FC236}">
                <a16:creationId xmlns="" xmlns:a16="http://schemas.microsoft.com/office/drawing/2014/main" id="{0E887A7F-DCB0-DAB8-4B3E-8235041ABF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pic>
        <p:nvPicPr>
          <p:cNvPr id="13" name="Google Shape;63;p11"/>
          <p:cNvPicPr preferRelativeResize="0"/>
          <p:nvPr/>
        </p:nvPicPr>
        <p:blipFill rotWithShape="1">
          <a:blip r:embed="rId7">
            <a:alphaModFix/>
          </a:blip>
          <a:srcRect/>
          <a:stretch/>
        </p:blipFill>
        <p:spPr>
          <a:xfrm>
            <a:off x="1004551" y="467531"/>
            <a:ext cx="7057530" cy="4144482"/>
          </a:xfrm>
          <a:prstGeom prst="rect">
            <a:avLst/>
          </a:prstGeom>
          <a:noFill/>
          <a:ln>
            <a:noFill/>
          </a:ln>
        </p:spPr>
      </p:pic>
      <p:sp>
        <p:nvSpPr>
          <p:cNvPr id="14" name="テキスト プレースホルダー 5"/>
          <p:cNvSpPr txBox="1">
            <a:spLocks/>
          </p:cNvSpPr>
          <p:nvPr/>
        </p:nvSpPr>
        <p:spPr>
          <a:xfrm>
            <a:off x="1849260" y="1917818"/>
            <a:ext cx="1134129" cy="756086"/>
          </a:xfrm>
          <a:prstGeom prst="rect">
            <a:avLst/>
          </a:prstGeom>
          <a:solidFill>
            <a:srgbClr val="0070C0"/>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rPr>
              <a:t> </a:t>
            </a:r>
            <a:endParaRPr lang="ja-JP" altLang="en-US" sz="1800" dirty="0">
              <a:solidFill>
                <a:srgbClr val="545454"/>
              </a:solidFill>
            </a:endParaRPr>
          </a:p>
        </p:txBody>
      </p:sp>
      <p:sp>
        <p:nvSpPr>
          <p:cNvPr id="15" name="直角三角形 10"/>
          <p:cNvSpPr/>
          <p:nvPr/>
        </p:nvSpPr>
        <p:spPr>
          <a:xfrm rot="5400000">
            <a:off x="2737365" y="2618602"/>
            <a:ext cx="216026" cy="324631"/>
          </a:xfrm>
          <a:prstGeom prst="rtTriangle">
            <a:avLst/>
          </a:prstGeom>
          <a:solidFill>
            <a:srgbClr val="00ACE2">
              <a:lumMod val="75000"/>
            </a:srgbClr>
          </a:solidFill>
          <a:ln w="25400" cap="flat" cmpd="sng" algn="ctr">
            <a:noFill/>
            <a:prstDash val="solid"/>
          </a:ln>
          <a:effectLst/>
        </p:spPr>
        <p:txBody>
          <a:bodyPr lIns="68580" tIns="34290" rIns="68580" bIns="34290" rtlCol="0" anchor="ctr"/>
          <a:lstStyle/>
          <a:p>
            <a:pPr algn="ctr">
              <a:defRPr/>
            </a:pPr>
            <a:endParaRPr kumimoji="1" lang="ja-JP" altLang="en-US" kern="0">
              <a:solidFill>
                <a:sysClr val="window" lastClr="FFFFFF"/>
              </a:solidFill>
              <a:latin typeface="Open Sans"/>
            </a:endParaRPr>
          </a:p>
        </p:txBody>
      </p:sp>
      <p:sp>
        <p:nvSpPr>
          <p:cNvPr id="16" name="テキスト プレースホルダー 6"/>
          <p:cNvSpPr txBox="1">
            <a:spLocks/>
          </p:cNvSpPr>
          <p:nvPr/>
        </p:nvSpPr>
        <p:spPr>
          <a:xfrm>
            <a:off x="3049468" y="1808634"/>
            <a:ext cx="4730951" cy="1080297"/>
          </a:xfrm>
          <a:prstGeom prst="rect">
            <a:avLst/>
          </a:prstGeom>
        </p:spPr>
        <p:txBody>
          <a:bodyPr vert="horz" lIns="122456" tIns="61229" rIns="122456" bIns="61229"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spcBef>
                <a:spcPts val="0"/>
              </a:spcBef>
              <a:defRPr/>
            </a:pPr>
            <a:r>
              <a:rPr lang="en-US" altLang="ja-JP" sz="2800" dirty="0">
                <a:solidFill>
                  <a:srgbClr val="FFFFFF"/>
                </a:solidFill>
                <a:latin typeface="Arial" pitchFamily="34" charset="0"/>
                <a:cs typeface="Arial" pitchFamily="34" charset="0"/>
              </a:rPr>
              <a:t>Asal-Usul Nenek Moyang Bangsa Indonesia</a:t>
            </a:r>
            <a:endParaRPr lang="ja-JP" altLang="en-US" sz="2800" dirty="0">
              <a:solidFill>
                <a:srgbClr val="FFFFFF"/>
              </a:solidFill>
              <a:latin typeface="Arial" pitchFamily="34" charset="0"/>
              <a:cs typeface="Arial" pitchFamily="34" charset="0"/>
            </a:endParaRPr>
          </a:p>
        </p:txBody>
      </p:sp>
      <p:sp>
        <p:nvSpPr>
          <p:cNvPr id="18" name="テキスト プレースホルダー 18"/>
          <p:cNvSpPr txBox="1">
            <a:spLocks/>
          </p:cNvSpPr>
          <p:nvPr/>
        </p:nvSpPr>
        <p:spPr>
          <a:xfrm>
            <a:off x="2149588" y="2110763"/>
            <a:ext cx="533475" cy="342900"/>
          </a:xfrm>
          <a:prstGeom prst="rect">
            <a:avLst/>
          </a:prstGeom>
        </p:spPr>
        <p:txBody>
          <a:bodyPr vert="horz" lIns="122456" tIns="61229" rIns="122456" bIns="61229"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9600" kern="1200" baseline="0">
                <a:solidFill>
                  <a:schemeClr val="bg1"/>
                </a:solidFill>
                <a:latin typeface="+mj-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defRPr/>
            </a:pPr>
            <a:r>
              <a:rPr lang="en-US" altLang="ja-JP" sz="4800" b="1" dirty="0">
                <a:solidFill>
                  <a:prstClr val="white"/>
                </a:solidFill>
                <a:cs typeface="Arial" pitchFamily="34" charset="0"/>
              </a:rPr>
              <a:t>Ⓐ</a:t>
            </a:r>
            <a:endParaRPr lang="ja-JP" altLang="en-US" sz="3000" b="1" dirty="0">
              <a:solidFill>
                <a:prstClr val="white"/>
              </a:solidFill>
              <a:cs typeface="Arial" pitchFamily="34" charset="0"/>
            </a:endParaRPr>
          </a:p>
        </p:txBody>
      </p:sp>
    </p:spTree>
    <p:extLst>
      <p:ext uri="{BB962C8B-B14F-4D97-AF65-F5344CB8AC3E}">
        <p14:creationId xmlns:p14="http://schemas.microsoft.com/office/powerpoint/2010/main" val="41270521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250"/>
                                        <p:tgtEl>
                                          <p:spTgt spid="15"/>
                                        </p:tgtEl>
                                      </p:cBhvr>
                                    </p:animEffect>
                                  </p:childTnLst>
                                </p:cTn>
                              </p:par>
                            </p:childTnLst>
                          </p:cTn>
                        </p:par>
                        <p:par>
                          <p:cTn id="12" fill="hold">
                            <p:stCondLst>
                              <p:cond delay="750"/>
                            </p:stCondLst>
                            <p:childTnLst>
                              <p:par>
                                <p:cTn id="13" presetID="2" presetClass="entr" presetSubtype="8"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50"/>
                                  </p:stCondLst>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fade">
                                      <p:cBhvr>
                                        <p:cTn id="19"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tmplLst>
          <p:tmpl>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6"/>
          <p:cNvSpPr txBox="1">
            <a:spLocks/>
          </p:cNvSpPr>
          <p:nvPr/>
        </p:nvSpPr>
        <p:spPr>
          <a:xfrm>
            <a:off x="304800" y="171450"/>
            <a:ext cx="5638800" cy="540060"/>
          </a:xfrm>
          <a:prstGeom prst="rect">
            <a:avLst/>
          </a:prstGeom>
        </p:spPr>
        <p:txBody>
          <a:bodyPr vert="horz" lIns="163275" tIns="81638" rIns="163275" bIns="81638"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2800" i="0" kern="1200" baseline="0">
                <a:solidFill>
                  <a:schemeClr val="accent2"/>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l"/>
            <a:r>
              <a:rPr lang="fr-FR" altLang="ja-JP" sz="3200" dirty="0" err="1">
                <a:solidFill>
                  <a:srgbClr val="FD497C"/>
                </a:solidFill>
                <a:latin typeface="Calibri"/>
              </a:rPr>
              <a:t>Tradisi</a:t>
            </a:r>
            <a:r>
              <a:rPr lang="fr-FR" altLang="ja-JP" sz="3200" dirty="0">
                <a:solidFill>
                  <a:srgbClr val="FD497C"/>
                </a:solidFill>
                <a:latin typeface="Calibri"/>
              </a:rPr>
              <a:t>, </a:t>
            </a:r>
            <a:r>
              <a:rPr lang="fr-FR" altLang="ja-JP" sz="3200" dirty="0" err="1">
                <a:solidFill>
                  <a:srgbClr val="FD497C"/>
                </a:solidFill>
                <a:latin typeface="Calibri"/>
              </a:rPr>
              <a:t>Tradisi</a:t>
            </a:r>
            <a:r>
              <a:rPr lang="fr-FR" altLang="ja-JP" sz="3200" dirty="0">
                <a:solidFill>
                  <a:srgbClr val="FD497C"/>
                </a:solidFill>
                <a:latin typeface="Calibri"/>
              </a:rPr>
              <a:t> </a:t>
            </a:r>
            <a:r>
              <a:rPr lang="fr-FR" altLang="ja-JP" sz="3200" dirty="0" err="1">
                <a:solidFill>
                  <a:srgbClr val="FD497C"/>
                </a:solidFill>
                <a:latin typeface="Calibri"/>
              </a:rPr>
              <a:t>Lisan</a:t>
            </a:r>
            <a:r>
              <a:rPr lang="fr-FR" altLang="ja-JP" sz="3200" dirty="0">
                <a:solidFill>
                  <a:srgbClr val="FD497C"/>
                </a:solidFill>
                <a:latin typeface="Calibri"/>
              </a:rPr>
              <a:t>, dan </a:t>
            </a:r>
            <a:r>
              <a:rPr lang="fr-FR" altLang="ja-JP" sz="3200" dirty="0" err="1">
                <a:solidFill>
                  <a:srgbClr val="FD497C"/>
                </a:solidFill>
                <a:latin typeface="Calibri"/>
              </a:rPr>
              <a:t>Folklor</a:t>
            </a:r>
            <a:endParaRPr lang="ja-JP" altLang="en-US" sz="3200" dirty="0">
              <a:solidFill>
                <a:srgbClr val="FD497C"/>
              </a:solidFill>
              <a:latin typeface="Calibri"/>
            </a:endParaRPr>
          </a:p>
        </p:txBody>
      </p:sp>
      <p:sp>
        <p:nvSpPr>
          <p:cNvPr id="5" name="テキスト プレースホルダー 6"/>
          <p:cNvSpPr txBox="1">
            <a:spLocks/>
          </p:cNvSpPr>
          <p:nvPr/>
        </p:nvSpPr>
        <p:spPr>
          <a:xfrm>
            <a:off x="144869" y="1088834"/>
            <a:ext cx="8533910" cy="548464"/>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sz="2000" dirty="0">
                <a:solidFill>
                  <a:prstClr val="black"/>
                </a:solidFill>
                <a:latin typeface="Arial" panose="020B0604020202020204" pitchFamily="34" charset="0"/>
                <a:cs typeface="Arial" panose="020B0604020202020204" pitchFamily="34" charset="0"/>
              </a:rPr>
              <a:t>Tradisi juga dipahami sebagai suatu adat </a:t>
            </a:r>
            <a:r>
              <a:rPr lang="id-ID" sz="2000" dirty="0" smtClean="0">
                <a:solidFill>
                  <a:prstClr val="black"/>
                </a:solidFill>
                <a:latin typeface="Arial" panose="020B0604020202020204" pitchFamily="34" charset="0"/>
                <a:cs typeface="Arial" panose="020B0604020202020204" pitchFamily="34" charset="0"/>
              </a:rPr>
              <a:t>kebiasaan yang </a:t>
            </a:r>
            <a:r>
              <a:rPr lang="id-ID" sz="2000" dirty="0">
                <a:solidFill>
                  <a:prstClr val="black"/>
                </a:solidFill>
                <a:latin typeface="Arial" panose="020B0604020202020204" pitchFamily="34" charset="0"/>
                <a:cs typeface="Arial" panose="020B0604020202020204" pitchFamily="34" charset="0"/>
              </a:rPr>
              <a:t>dipertahankan turun-temurun dan masih dihayati </a:t>
            </a:r>
            <a:r>
              <a:rPr lang="id-ID" sz="2000" dirty="0" smtClean="0">
                <a:solidFill>
                  <a:prstClr val="black"/>
                </a:solidFill>
                <a:latin typeface="Arial" panose="020B0604020202020204" pitchFamily="34" charset="0"/>
                <a:cs typeface="Arial" panose="020B0604020202020204" pitchFamily="34" charset="0"/>
              </a:rPr>
              <a:t>oleh masyarakat </a:t>
            </a:r>
            <a:r>
              <a:rPr lang="id-ID" sz="2000" dirty="0">
                <a:solidFill>
                  <a:prstClr val="black"/>
                </a:solidFill>
                <a:latin typeface="Arial" panose="020B0604020202020204" pitchFamily="34" charset="0"/>
                <a:cs typeface="Arial" panose="020B0604020202020204" pitchFamily="34" charset="0"/>
              </a:rPr>
              <a:t>pendukungnya.</a:t>
            </a:r>
            <a:endParaRPr lang="en-US" sz="2000" dirty="0">
              <a:solidFill>
                <a:prstClr val="black"/>
              </a:solidFill>
              <a:latin typeface="Arial" panose="020B0604020202020204" pitchFamily="34" charset="0"/>
              <a:cs typeface="Arial" panose="020B0604020202020204" pitchFamily="34" charset="0"/>
            </a:endParaRPr>
          </a:p>
        </p:txBody>
      </p:sp>
      <p:sp>
        <p:nvSpPr>
          <p:cNvPr id="6" name="正方形/長方形 5"/>
          <p:cNvSpPr/>
          <p:nvPr/>
        </p:nvSpPr>
        <p:spPr>
          <a:xfrm>
            <a:off x="296783" y="1979891"/>
            <a:ext cx="8381996" cy="45719"/>
          </a:xfrm>
          <a:prstGeom prst="rect">
            <a:avLst/>
          </a:prstGeom>
          <a:solidFill>
            <a:schemeClr val="accent1"/>
          </a:solidFill>
          <a:ln w="25400" cap="flat" cmpd="sng" algn="ctr">
            <a:noFill/>
            <a:prstDash val="solid"/>
          </a:ln>
          <a:effectLst/>
        </p:spPr>
        <p:txBody>
          <a:bodyPr rtlCol="0" anchor="ctr"/>
          <a:lstStyle/>
          <a:p>
            <a:pPr algn="ctr" defTabSz="914400">
              <a:defRPr/>
            </a:pPr>
            <a:endParaRPr kumimoji="1" lang="ja-JP" altLang="en-US" sz="1600" kern="0">
              <a:solidFill>
                <a:sysClr val="window" lastClr="FFFFFF"/>
              </a:solidFill>
              <a:latin typeface="Open Sans"/>
            </a:endParaRPr>
          </a:p>
        </p:txBody>
      </p:sp>
      <p:sp>
        <p:nvSpPr>
          <p:cNvPr id="7" name="テキスト プレースホルダー 6"/>
          <p:cNvSpPr txBox="1">
            <a:spLocks/>
          </p:cNvSpPr>
          <p:nvPr/>
        </p:nvSpPr>
        <p:spPr>
          <a:xfrm>
            <a:off x="144379" y="2297334"/>
            <a:ext cx="8305800" cy="548464"/>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sz="2000" dirty="0" smtClean="0">
                <a:solidFill>
                  <a:prstClr val="black"/>
                </a:solidFill>
                <a:latin typeface="Arial" panose="020B0604020202020204" pitchFamily="34" charset="0"/>
                <a:cs typeface="Arial" panose="020B0604020202020204" pitchFamily="34" charset="0"/>
              </a:rPr>
              <a:t>Karena penyampaiannya </a:t>
            </a:r>
            <a:r>
              <a:rPr lang="id-ID" sz="2000" dirty="0">
                <a:solidFill>
                  <a:prstClr val="black"/>
                </a:solidFill>
                <a:latin typeface="Arial" panose="020B0604020202020204" pitchFamily="34" charset="0"/>
                <a:cs typeface="Arial" panose="020B0604020202020204" pitchFamily="34" charset="0"/>
              </a:rPr>
              <a:t>dilakukan secara lisan, kemudian </a:t>
            </a:r>
            <a:r>
              <a:rPr lang="id-ID" sz="2000" dirty="0" smtClean="0">
                <a:solidFill>
                  <a:prstClr val="black"/>
                </a:solidFill>
                <a:latin typeface="Arial" panose="020B0604020202020204" pitchFamily="34" charset="0"/>
                <a:cs typeface="Arial" panose="020B0604020202020204" pitchFamily="34" charset="0"/>
              </a:rPr>
              <a:t>dikenal istilah </a:t>
            </a:r>
            <a:r>
              <a:rPr lang="id-ID" sz="2000" dirty="0">
                <a:solidFill>
                  <a:prstClr val="black"/>
                </a:solidFill>
                <a:latin typeface="Arial" panose="020B0604020202020204" pitchFamily="34" charset="0"/>
                <a:cs typeface="Arial" panose="020B0604020202020204" pitchFamily="34" charset="0"/>
              </a:rPr>
              <a:t>tradisi lisan.</a:t>
            </a:r>
            <a:endParaRPr lang="en-US" sz="2000" dirty="0">
              <a:solidFill>
                <a:prstClr val="black"/>
              </a:solidFill>
              <a:latin typeface="Arial" panose="020B0604020202020204" pitchFamily="34" charset="0"/>
              <a:cs typeface="Arial" panose="020B0604020202020204" pitchFamily="34" charset="0"/>
            </a:endParaRPr>
          </a:p>
        </p:txBody>
      </p:sp>
      <p:sp>
        <p:nvSpPr>
          <p:cNvPr id="8" name="正方形/長方形 5"/>
          <p:cNvSpPr/>
          <p:nvPr/>
        </p:nvSpPr>
        <p:spPr>
          <a:xfrm flipV="1">
            <a:off x="296293" y="3135533"/>
            <a:ext cx="8382486" cy="45719"/>
          </a:xfrm>
          <a:prstGeom prst="rect">
            <a:avLst/>
          </a:prstGeom>
          <a:solidFill>
            <a:schemeClr val="accent1"/>
          </a:solidFill>
          <a:ln w="25400" cap="flat" cmpd="sng" algn="ctr">
            <a:noFill/>
            <a:prstDash val="solid"/>
          </a:ln>
          <a:effectLst/>
        </p:spPr>
        <p:txBody>
          <a:bodyPr rtlCol="0" anchor="ctr"/>
          <a:lstStyle/>
          <a:p>
            <a:pPr algn="ctr" defTabSz="914400">
              <a:defRPr/>
            </a:pPr>
            <a:endParaRPr kumimoji="1" lang="ja-JP" altLang="en-US" sz="1600" kern="0">
              <a:solidFill>
                <a:sysClr val="window" lastClr="FFFFFF"/>
              </a:solidFill>
              <a:latin typeface="Open Sans"/>
            </a:endParaRPr>
          </a:p>
        </p:txBody>
      </p:sp>
      <p:sp>
        <p:nvSpPr>
          <p:cNvPr id="9" name="テキスト プレースホルダー 6"/>
          <p:cNvSpPr txBox="1">
            <a:spLocks/>
          </p:cNvSpPr>
          <p:nvPr/>
        </p:nvSpPr>
        <p:spPr>
          <a:xfrm>
            <a:off x="144379" y="3469652"/>
            <a:ext cx="8839200" cy="548464"/>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sz="2000" dirty="0">
                <a:solidFill>
                  <a:prstClr val="black"/>
                </a:solidFill>
                <a:latin typeface="Arial" panose="020B0604020202020204" pitchFamily="34" charset="0"/>
                <a:cs typeface="Arial" panose="020B0604020202020204" pitchFamily="34" charset="0"/>
              </a:rPr>
              <a:t>Folklor adalah bagian dari kebudayaan suatu </a:t>
            </a:r>
            <a:r>
              <a:rPr lang="id-ID" sz="2000" dirty="0" smtClean="0">
                <a:solidFill>
                  <a:prstClr val="black"/>
                </a:solidFill>
                <a:latin typeface="Arial" panose="020B0604020202020204" pitchFamily="34" charset="0"/>
                <a:cs typeface="Arial" panose="020B0604020202020204" pitchFamily="34" charset="0"/>
              </a:rPr>
              <a:t>masyarakat yang </a:t>
            </a:r>
            <a:r>
              <a:rPr lang="id-ID" sz="2000" dirty="0">
                <a:solidFill>
                  <a:prstClr val="black"/>
                </a:solidFill>
                <a:latin typeface="Arial" panose="020B0604020202020204" pitchFamily="34" charset="0"/>
                <a:cs typeface="Arial" panose="020B0604020202020204" pitchFamily="34" charset="0"/>
              </a:rPr>
              <a:t>tersebar dan bersifat tradisional yang diwariskan </a:t>
            </a:r>
            <a:r>
              <a:rPr lang="id-ID" sz="2000" dirty="0" smtClean="0">
                <a:solidFill>
                  <a:prstClr val="black"/>
                </a:solidFill>
                <a:latin typeface="Arial" panose="020B0604020202020204" pitchFamily="34" charset="0"/>
                <a:cs typeface="Arial" panose="020B0604020202020204" pitchFamily="34" charset="0"/>
              </a:rPr>
              <a:t>secara lisan </a:t>
            </a:r>
            <a:r>
              <a:rPr lang="id-ID" sz="2000" dirty="0">
                <a:solidFill>
                  <a:prstClr val="black"/>
                </a:solidFill>
                <a:latin typeface="Arial" panose="020B0604020202020204" pitchFamily="34" charset="0"/>
                <a:cs typeface="Arial" panose="020B0604020202020204" pitchFamily="34" charset="0"/>
              </a:rPr>
              <a:t>dan turun-temurun.</a:t>
            </a:r>
            <a:endParaRPr lang="en-US" sz="2000" dirty="0">
              <a:solidFill>
                <a:prstClr val="black"/>
              </a:solidFill>
              <a:latin typeface="Arial" panose="020B0604020202020204" pitchFamily="34" charset="0"/>
              <a:cs typeface="Arial" panose="020B0604020202020204" pitchFamily="34" charset="0"/>
            </a:endParaRPr>
          </a:p>
        </p:txBody>
      </p:sp>
      <p:sp>
        <p:nvSpPr>
          <p:cNvPr id="10" name="正方形/長方形 5"/>
          <p:cNvSpPr/>
          <p:nvPr/>
        </p:nvSpPr>
        <p:spPr>
          <a:xfrm>
            <a:off x="296293" y="4345542"/>
            <a:ext cx="8382486" cy="45719"/>
          </a:xfrm>
          <a:prstGeom prst="rect">
            <a:avLst/>
          </a:prstGeom>
          <a:solidFill>
            <a:schemeClr val="accent1"/>
          </a:solidFill>
          <a:ln w="25400" cap="flat" cmpd="sng" algn="ctr">
            <a:noFill/>
            <a:prstDash val="solid"/>
          </a:ln>
          <a:effectLst/>
        </p:spPr>
        <p:txBody>
          <a:bodyPr rtlCol="0" anchor="ctr"/>
          <a:lstStyle/>
          <a:p>
            <a:pPr algn="ctr" defTabSz="914400">
              <a:defRPr/>
            </a:pPr>
            <a:endParaRPr kumimoji="1" lang="ja-JP" altLang="en-US" sz="1600" kern="0">
              <a:solidFill>
                <a:sysClr val="window" lastClr="FFFFFF"/>
              </a:solidFill>
              <a:latin typeface="Open Sans"/>
            </a:endParaRPr>
          </a:p>
        </p:txBody>
      </p:sp>
    </p:spTree>
    <p:extLst>
      <p:ext uri="{BB962C8B-B14F-4D97-AF65-F5344CB8AC3E}">
        <p14:creationId xmlns:p14="http://schemas.microsoft.com/office/powerpoint/2010/main" val="16873103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5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par>
                          <p:cTn id="10" fill="hold">
                            <p:stCondLst>
                              <p:cond delay="1250"/>
                            </p:stCondLst>
                            <p:childTnLst>
                              <p:par>
                                <p:cTn id="11" presetID="22" presetClass="entr" presetSubtype="8"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left)">
                                      <p:cBhvr>
                                        <p:cTn id="13" dur="500"/>
                                        <p:tgtEl>
                                          <p:spTgt spid="5">
                                            <p:txEl>
                                              <p:pRg st="0" end="0"/>
                                            </p:txEl>
                                          </p:spTgt>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wipe(left)">
                                      <p:cBhvr>
                                        <p:cTn id="21" dur="500"/>
                                        <p:tgtEl>
                                          <p:spTgt spid="7">
                                            <p:txEl>
                                              <p:pRg st="0" end="0"/>
                                            </p:txEl>
                                          </p:spTgt>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3250"/>
                            </p:stCondLst>
                            <p:childTnLst>
                              <p:par>
                                <p:cTn id="27" presetID="22" presetClass="entr" presetSubtype="8" fill="hold" grpId="0"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left)">
                                      <p:cBhvr>
                                        <p:cTn id="29" dur="500"/>
                                        <p:tgtEl>
                                          <p:spTgt spid="9">
                                            <p:txEl>
                                              <p:pRg st="0" end="0"/>
                                            </p:txEl>
                                          </p:spTgt>
                                        </p:tgtEl>
                                      </p:cBhvr>
                                    </p:animEffect>
                                  </p:childTnLst>
                                </p:cTn>
                              </p:par>
                            </p:childTnLst>
                          </p:cTn>
                        </p:par>
                        <p:par>
                          <p:cTn id="30" fill="hold">
                            <p:stCondLst>
                              <p:cond delay="375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53" presetClass="entr" presetSubtype="16" fill="hold" nodeType="afterEffect">
                  <p:stCondLst>
                    <p:cond delay="0"/>
                  </p:stCondLst>
                  <p:iterate type="lt">
                    <p:tmPct val="5000"/>
                  </p:iterate>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Lst>
      </p:bldP>
      <p:bldP spid="5" grpId="0" build="p">
        <p:tmplLst>
          <p:tmpl lvl="1">
            <p:tnLst>
              <p:par>
                <p:cTn presetID="22" presetClass="entr" presetSubtype="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6" grpId="0" animBg="1"/>
      <p:bldP spid="7" grpId="0" build="p">
        <p:tmplLst>
          <p:tmpl lvl="1">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540609" y="744472"/>
            <a:ext cx="8134377" cy="3792436"/>
            <a:chOff x="622189" y="5522747"/>
            <a:chExt cx="20438828" cy="9943365"/>
          </a:xfrm>
        </p:grpSpPr>
        <p:pic>
          <p:nvPicPr>
            <p:cNvPr id="13" name="Picture 12"/>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57039" b="89226" l="28360" r="71344">
                          <a14:foregroundMark x1="33570" y1="81258" x2="29248" y2="77275"/>
                          <a14:foregroundMark x1="63766" y1="80579" x2="68384" y2="77682"/>
                          <a14:foregroundMark x1="52339" y1="71254" x2="55713" y2="72069"/>
                          <a14:foregroundMark x1="57667" y1="71254" x2="59621" y2="69353"/>
                          <a14:foregroundMark x1="59088" y1="71390" x2="61220" y2="67180"/>
                          <a14:foregroundMark x1="58911" y1="67316" x2="62345" y2="66772"/>
                          <a14:foregroundMark x1="62345" y1="67316" x2="62522" y2="71661"/>
                          <a14:foregroundMark x1="66963" y1="71390" x2="68028" y2="69760"/>
                        </a14:backgroundRemoval>
                      </a14:imgEffect>
                    </a14:imgLayer>
                  </a14:imgProps>
                </a:ext>
                <a:ext uri="{28A0092B-C50C-407E-A947-70E740481C1C}">
                  <a14:useLocalDpi xmlns:a14="http://schemas.microsoft.com/office/drawing/2010/main" val="0"/>
                </a:ext>
              </a:extLst>
            </a:blip>
            <a:srcRect l="25929" t="58661" r="26496" b="10593"/>
            <a:stretch/>
          </p:blipFill>
          <p:spPr>
            <a:xfrm>
              <a:off x="4406176" y="5522747"/>
              <a:ext cx="11763982" cy="9943365"/>
            </a:xfrm>
            <a:prstGeom prst="rect">
              <a:avLst/>
            </a:prstGeom>
          </p:spPr>
        </p:pic>
        <p:sp>
          <p:nvSpPr>
            <p:cNvPr id="14" name="Rectangle 13"/>
            <p:cNvSpPr/>
            <p:nvPr/>
          </p:nvSpPr>
          <p:spPr>
            <a:xfrm>
              <a:off x="652006" y="6621960"/>
              <a:ext cx="6626845" cy="96026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rPr>
                <a:t>Bersifat</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tradisional</a:t>
              </a:r>
              <a:endParaRPr kumimoji="0" lang="en-US" sz="1800" b="0" i="0" u="none" strike="noStrike" kern="0" cap="none" spc="0" normalizeH="0" baseline="0" noProof="0" dirty="0" smtClean="0">
                <a:ln>
                  <a:noFill/>
                </a:ln>
                <a:solidFill>
                  <a:prstClr val="black"/>
                </a:solidFill>
                <a:effectLst/>
                <a:uLnTx/>
                <a:uFillTx/>
              </a:endParaRPr>
            </a:p>
          </p:txBody>
        </p:sp>
        <p:sp>
          <p:nvSpPr>
            <p:cNvPr id="15" name="Rectangle 14"/>
            <p:cNvSpPr/>
            <p:nvPr/>
          </p:nvSpPr>
          <p:spPr>
            <a:xfrm>
              <a:off x="652006" y="8153400"/>
              <a:ext cx="7031169" cy="169892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rPr>
                <a:t>Anonim</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tidak</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diketahui</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pengarangnya</a:t>
              </a:r>
              <a:endParaRPr kumimoji="0" lang="en-US" sz="1800" b="0" i="0" u="none" strike="noStrike" kern="0" cap="none" spc="0" normalizeH="0" baseline="0" noProof="0" dirty="0" smtClean="0">
                <a:ln>
                  <a:noFill/>
                </a:ln>
                <a:solidFill>
                  <a:prstClr val="black"/>
                </a:solidFill>
                <a:effectLst/>
                <a:uLnTx/>
                <a:uFillTx/>
              </a:endParaRPr>
            </a:p>
          </p:txBody>
        </p:sp>
        <p:sp>
          <p:nvSpPr>
            <p:cNvPr id="16" name="Rectangle 15"/>
            <p:cNvSpPr/>
            <p:nvPr/>
          </p:nvSpPr>
          <p:spPr>
            <a:xfrm>
              <a:off x="652006" y="10515600"/>
              <a:ext cx="5367793" cy="169892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rPr>
                <a:t>Pralogis</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terdapat</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unsur</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mistis</a:t>
              </a:r>
              <a:endParaRPr kumimoji="0" lang="en-US" sz="1800" b="0" i="0" u="none" strike="noStrike" kern="0" cap="none" spc="0" normalizeH="0" baseline="0" noProof="0" dirty="0" smtClean="0">
                <a:ln>
                  <a:noFill/>
                </a:ln>
                <a:solidFill>
                  <a:prstClr val="black"/>
                </a:solidFill>
                <a:effectLst/>
                <a:uLnTx/>
                <a:uFillTx/>
              </a:endParaRPr>
            </a:p>
          </p:txBody>
        </p:sp>
        <p:cxnSp>
          <p:nvCxnSpPr>
            <p:cNvPr id="17" name="Straight Connector 16"/>
            <p:cNvCxnSpPr/>
            <p:nvPr/>
          </p:nvCxnSpPr>
          <p:spPr>
            <a:xfrm flipH="1" flipV="1">
              <a:off x="652006" y="7677094"/>
              <a:ext cx="7031170" cy="19106"/>
            </a:xfrm>
            <a:prstGeom prst="line">
              <a:avLst/>
            </a:prstGeom>
            <a:noFill/>
            <a:ln w="3175" cap="flat" cmpd="sng" algn="ctr">
              <a:solidFill>
                <a:srgbClr val="4BACC6"/>
              </a:solidFill>
              <a:prstDash val="solid"/>
              <a:headEnd type="oval" w="med" len="med"/>
              <a:tailEnd type="none" w="med" len="med"/>
            </a:ln>
            <a:effectLst/>
          </p:spPr>
        </p:cxnSp>
        <p:cxnSp>
          <p:nvCxnSpPr>
            <p:cNvPr id="18" name="Straight Connector 17"/>
            <p:cNvCxnSpPr/>
            <p:nvPr/>
          </p:nvCxnSpPr>
          <p:spPr>
            <a:xfrm flipH="1">
              <a:off x="622189" y="9819677"/>
              <a:ext cx="7060987" cy="65243"/>
            </a:xfrm>
            <a:prstGeom prst="line">
              <a:avLst/>
            </a:prstGeom>
            <a:noFill/>
            <a:ln w="3175" cap="flat" cmpd="sng" algn="ctr">
              <a:solidFill>
                <a:srgbClr val="4BACC6"/>
              </a:solidFill>
              <a:prstDash val="solid"/>
              <a:headEnd type="oval" w="med" len="med"/>
              <a:tailEnd type="none" w="med" len="med"/>
            </a:ln>
            <a:effectLst/>
          </p:spPr>
        </p:cxnSp>
        <p:cxnSp>
          <p:nvCxnSpPr>
            <p:cNvPr id="19" name="Straight Connector 18"/>
            <p:cNvCxnSpPr/>
            <p:nvPr/>
          </p:nvCxnSpPr>
          <p:spPr>
            <a:xfrm flipH="1">
              <a:off x="652006" y="12258076"/>
              <a:ext cx="4557896" cy="0"/>
            </a:xfrm>
            <a:prstGeom prst="line">
              <a:avLst/>
            </a:prstGeom>
            <a:noFill/>
            <a:ln w="3175" cap="flat" cmpd="sng" algn="ctr">
              <a:solidFill>
                <a:srgbClr val="4BACC6"/>
              </a:solidFill>
              <a:prstDash val="solid"/>
              <a:headEnd type="oval" w="med" len="med"/>
              <a:tailEnd type="none" w="med" len="med"/>
            </a:ln>
            <a:effectLst/>
          </p:spPr>
        </p:cxnSp>
        <p:cxnSp>
          <p:nvCxnSpPr>
            <p:cNvPr id="20" name="Straight Connector 19"/>
            <p:cNvCxnSpPr/>
            <p:nvPr/>
          </p:nvCxnSpPr>
          <p:spPr>
            <a:xfrm flipH="1">
              <a:off x="622189" y="15066533"/>
              <a:ext cx="4587714" cy="3"/>
            </a:xfrm>
            <a:prstGeom prst="line">
              <a:avLst/>
            </a:prstGeom>
            <a:noFill/>
            <a:ln w="3175" cap="flat" cmpd="sng" algn="ctr">
              <a:solidFill>
                <a:srgbClr val="4BACC6"/>
              </a:solidFill>
              <a:prstDash val="solid"/>
              <a:headEnd type="oval" w="med" len="med"/>
              <a:tailEnd type="none" w="med" len="med"/>
            </a:ln>
            <a:effectLst/>
          </p:spPr>
        </p:cxnSp>
        <p:sp>
          <p:nvSpPr>
            <p:cNvPr id="21" name="Rectangle 20"/>
            <p:cNvSpPr/>
            <p:nvPr/>
          </p:nvSpPr>
          <p:spPr>
            <a:xfrm>
              <a:off x="622189" y="12725400"/>
              <a:ext cx="4587713" cy="243759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rPr>
                <a:t>Lugu</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dan</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polos</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ceritanya</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tanpa</a:t>
              </a:r>
              <a:r>
                <a:rPr kumimoji="0" lang="en-US" sz="1800" b="0" i="0" u="none" strike="noStrike" kern="0" cap="none" spc="0" normalizeH="0" baseline="0" noProof="0" dirty="0" smtClean="0">
                  <a:ln>
                    <a:noFill/>
                  </a:ln>
                  <a:solidFill>
                    <a:prstClr val="black"/>
                  </a:solidFill>
                  <a:effectLst/>
                  <a:uLnTx/>
                  <a:uFillTx/>
                </a:rPr>
                <a:t> sensor</a:t>
              </a:r>
            </a:p>
          </p:txBody>
        </p:sp>
        <p:cxnSp>
          <p:nvCxnSpPr>
            <p:cNvPr id="22" name="Straight Connector 21"/>
            <p:cNvCxnSpPr/>
            <p:nvPr/>
          </p:nvCxnSpPr>
          <p:spPr>
            <a:xfrm>
              <a:off x="12439200" y="7734527"/>
              <a:ext cx="8169718" cy="0"/>
            </a:xfrm>
            <a:prstGeom prst="line">
              <a:avLst/>
            </a:prstGeom>
            <a:noFill/>
            <a:ln w="3175" cap="flat" cmpd="sng" algn="ctr">
              <a:solidFill>
                <a:srgbClr val="C0504D"/>
              </a:solidFill>
              <a:prstDash val="solid"/>
              <a:headEnd type="oval" w="med" len="med"/>
              <a:tailEnd type="none" w="med" len="med"/>
            </a:ln>
            <a:effectLst/>
          </p:spPr>
        </p:cxnSp>
        <p:cxnSp>
          <p:nvCxnSpPr>
            <p:cNvPr id="23" name="Straight Connector 22"/>
            <p:cNvCxnSpPr/>
            <p:nvPr/>
          </p:nvCxnSpPr>
          <p:spPr>
            <a:xfrm>
              <a:off x="15056701" y="9884920"/>
              <a:ext cx="5552217" cy="0"/>
            </a:xfrm>
            <a:prstGeom prst="line">
              <a:avLst/>
            </a:prstGeom>
            <a:noFill/>
            <a:ln w="3175" cap="flat" cmpd="sng" algn="ctr">
              <a:solidFill>
                <a:srgbClr val="C0504D"/>
              </a:solidFill>
              <a:prstDash val="solid"/>
              <a:headEnd type="oval" w="med" len="med"/>
              <a:tailEnd type="none" w="med" len="med"/>
            </a:ln>
            <a:effectLst/>
          </p:spPr>
        </p:cxnSp>
        <p:cxnSp>
          <p:nvCxnSpPr>
            <p:cNvPr id="24" name="Straight Connector 23"/>
            <p:cNvCxnSpPr/>
            <p:nvPr/>
          </p:nvCxnSpPr>
          <p:spPr>
            <a:xfrm>
              <a:off x="15396729" y="12329760"/>
              <a:ext cx="5212189" cy="0"/>
            </a:xfrm>
            <a:prstGeom prst="line">
              <a:avLst/>
            </a:prstGeom>
            <a:noFill/>
            <a:ln w="3175" cap="flat" cmpd="sng" algn="ctr">
              <a:solidFill>
                <a:srgbClr val="C0504D"/>
              </a:solidFill>
              <a:prstDash val="solid"/>
              <a:headEnd type="oval" w="med" len="med"/>
              <a:tailEnd type="none" w="med" len="med"/>
            </a:ln>
            <a:effectLst/>
          </p:spPr>
        </p:cxnSp>
        <p:cxnSp>
          <p:nvCxnSpPr>
            <p:cNvPr id="25" name="Straight Connector 24"/>
            <p:cNvCxnSpPr/>
            <p:nvPr/>
          </p:nvCxnSpPr>
          <p:spPr>
            <a:xfrm>
              <a:off x="15758945" y="14700433"/>
              <a:ext cx="4863225" cy="0"/>
            </a:xfrm>
            <a:prstGeom prst="line">
              <a:avLst/>
            </a:prstGeom>
            <a:noFill/>
            <a:ln w="3175" cap="flat" cmpd="sng" algn="ctr">
              <a:solidFill>
                <a:srgbClr val="C0504D"/>
              </a:solidFill>
              <a:prstDash val="solid"/>
              <a:headEnd type="oval" w="med" len="med"/>
              <a:tailEnd type="none" w="med" len="med"/>
            </a:ln>
            <a:effectLst/>
          </p:spPr>
        </p:cxnSp>
        <p:sp>
          <p:nvSpPr>
            <p:cNvPr id="26" name="Rectangle 25"/>
            <p:cNvSpPr/>
            <p:nvPr/>
          </p:nvSpPr>
          <p:spPr>
            <a:xfrm>
              <a:off x="12896399" y="6043812"/>
              <a:ext cx="7712519" cy="169892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rPr>
                <a:t>Berkembang</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dalam</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versi</a:t>
              </a:r>
              <a:r>
                <a:rPr kumimoji="0" lang="en-US" sz="1800" b="0" i="0" u="none" strike="noStrike" kern="0" cap="none" spc="0" normalizeH="0" baseline="0" noProof="0" dirty="0" smtClean="0">
                  <a:ln>
                    <a:noFill/>
                  </a:ln>
                  <a:solidFill>
                    <a:prstClr val="black"/>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rPr>
                <a:t>yang </a:t>
              </a:r>
              <a:r>
                <a:rPr kumimoji="0" lang="en-US" sz="1800" b="0" i="0" u="none" strike="noStrike" kern="0" cap="none" spc="0" normalizeH="0" baseline="0" noProof="0" dirty="0" err="1" smtClean="0">
                  <a:ln>
                    <a:noFill/>
                  </a:ln>
                  <a:solidFill>
                    <a:prstClr val="black"/>
                  </a:solidFill>
                  <a:effectLst/>
                  <a:uLnTx/>
                  <a:uFillTx/>
                </a:rPr>
                <a:t>berbeda-beda</a:t>
              </a:r>
              <a:endParaRPr kumimoji="0" lang="en-US" sz="1800" b="0" i="0" u="none" strike="noStrike" kern="0" cap="none" spc="0" normalizeH="0" baseline="0" noProof="0" dirty="0" smtClean="0">
                <a:ln>
                  <a:noFill/>
                </a:ln>
                <a:solidFill>
                  <a:prstClr val="black"/>
                </a:solidFill>
                <a:effectLst/>
                <a:uLnTx/>
                <a:uFillTx/>
              </a:endParaRPr>
            </a:p>
          </p:txBody>
        </p:sp>
        <p:sp>
          <p:nvSpPr>
            <p:cNvPr id="27" name="Rectangle 26"/>
            <p:cNvSpPr/>
            <p:nvPr/>
          </p:nvSpPr>
          <p:spPr>
            <a:xfrm>
              <a:off x="15056701" y="8222465"/>
              <a:ext cx="5565469" cy="169892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rPr>
                <a:t>Menggunakan</a:t>
              </a:r>
              <a:r>
                <a:rPr kumimoji="0" lang="en-US" sz="1800" b="0" i="0" u="none" strike="noStrike" kern="0" cap="none" spc="0" normalizeH="0" baseline="0" noProof="0" dirty="0" smtClean="0">
                  <a:ln>
                    <a:noFill/>
                  </a:ln>
                  <a:solidFill>
                    <a:prstClr val="black"/>
                  </a:solidFill>
                  <a:effectLst/>
                  <a:uLnTx/>
                  <a:uFillTx/>
                </a:rPr>
                <a:t> </a:t>
              </a:r>
              <a:endParaRPr kumimoji="0" lang="id-ID" sz="1800" b="0" i="0" u="none" strike="noStrike" kern="0" cap="none" spc="0" normalizeH="0" baseline="0" noProof="0" dirty="0" smtClean="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rPr>
                <a:t>kata-kata </a:t>
              </a:r>
              <a:r>
                <a:rPr kumimoji="0" lang="en-US" sz="1800" b="0" i="0" u="none" strike="noStrike" kern="0" cap="none" spc="0" normalizeH="0" baseline="0" noProof="0" dirty="0" err="1" smtClean="0">
                  <a:ln>
                    <a:noFill/>
                  </a:ln>
                  <a:solidFill>
                    <a:prstClr val="black"/>
                  </a:solidFill>
                  <a:effectLst/>
                  <a:uLnTx/>
                  <a:uFillTx/>
                </a:rPr>
                <a:t>klise</a:t>
              </a:r>
              <a:endParaRPr kumimoji="0" lang="en-US" sz="1800" b="0" i="0" u="none" strike="noStrike" kern="0" cap="none" spc="0" normalizeH="0" baseline="0" noProof="0" dirty="0" smtClean="0">
                <a:ln>
                  <a:noFill/>
                </a:ln>
                <a:solidFill>
                  <a:prstClr val="black"/>
                </a:solidFill>
                <a:effectLst/>
                <a:uLnTx/>
                <a:uFillTx/>
              </a:endParaRPr>
            </a:p>
          </p:txBody>
        </p:sp>
        <p:sp>
          <p:nvSpPr>
            <p:cNvPr id="28" name="Rectangle 27"/>
            <p:cNvSpPr/>
            <p:nvPr/>
          </p:nvSpPr>
          <p:spPr>
            <a:xfrm>
              <a:off x="15056701" y="10494430"/>
              <a:ext cx="6004316" cy="169892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rPr>
                <a:t>Bermanfaat</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dalam</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kehidupan</a:t>
              </a:r>
              <a:r>
                <a:rPr kumimoji="0" lang="id-ID" sz="1800" b="0" i="0" u="none" strike="noStrike" kern="0" cap="none" spc="0" normalizeH="0" baseline="0" noProof="0" dirty="0" smtClean="0">
                  <a:ln>
                    <a:noFill/>
                  </a:ln>
                  <a:solidFill>
                    <a:prstClr val="black"/>
                  </a:solidFill>
                  <a:effectLst/>
                  <a:uLnTx/>
                  <a:uFillTx/>
                </a:rPr>
                <a:t> masyarakat</a:t>
              </a:r>
              <a:endParaRPr kumimoji="0" lang="en-US" sz="1800" b="0" i="0" u="none" strike="noStrike" kern="0" cap="none" spc="0" normalizeH="0" baseline="0" noProof="0" dirty="0" smtClean="0">
                <a:ln>
                  <a:noFill/>
                </a:ln>
                <a:solidFill>
                  <a:prstClr val="black"/>
                </a:solidFill>
                <a:effectLst/>
                <a:uLnTx/>
                <a:uFillTx/>
              </a:endParaRPr>
            </a:p>
          </p:txBody>
        </p:sp>
        <p:sp>
          <p:nvSpPr>
            <p:cNvPr id="29" name="Rectangle 28"/>
            <p:cNvSpPr/>
            <p:nvPr/>
          </p:nvSpPr>
          <p:spPr>
            <a:xfrm>
              <a:off x="15426546" y="12887570"/>
              <a:ext cx="5388534" cy="169892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rPr>
                <a:t>Milik</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bersama</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masyarakat</a:t>
              </a:r>
              <a:r>
                <a:rPr kumimoji="0" lang="en-US" sz="1800" b="0" i="0" u="none" strike="noStrike" kern="0" cap="none" spc="0" normalizeH="0" baseline="0" noProof="0" dirty="0" smtClean="0">
                  <a:ln>
                    <a:noFill/>
                  </a:ln>
                  <a:solidFill>
                    <a:prstClr val="black"/>
                  </a:solidFill>
                  <a:effectLst/>
                  <a:uLnTx/>
                  <a:uFillTx/>
                </a:rPr>
                <a:t> </a:t>
              </a:r>
              <a:r>
                <a:rPr kumimoji="0" lang="en-US" sz="1800" b="0" i="0" u="none" strike="noStrike" kern="0" cap="none" spc="0" normalizeH="0" baseline="0" noProof="0" dirty="0" err="1" smtClean="0">
                  <a:ln>
                    <a:noFill/>
                  </a:ln>
                  <a:solidFill>
                    <a:prstClr val="black"/>
                  </a:solidFill>
                  <a:effectLst/>
                  <a:uLnTx/>
                  <a:uFillTx/>
                </a:rPr>
                <a:t>tertentu</a:t>
              </a:r>
              <a:endParaRPr kumimoji="0" lang="en-US" sz="1800" b="0" i="0" u="none" strike="noStrike" kern="0" cap="none" spc="0" normalizeH="0" baseline="0" noProof="0" dirty="0" smtClean="0">
                <a:ln>
                  <a:noFill/>
                </a:ln>
                <a:solidFill>
                  <a:prstClr val="black"/>
                </a:solidFill>
                <a:effectLst/>
                <a:uLnTx/>
                <a:uFillTx/>
              </a:endParaRPr>
            </a:p>
          </p:txBody>
        </p:sp>
      </p:grpSp>
      <p:sp>
        <p:nvSpPr>
          <p:cNvPr id="30" name="Rectangle 29"/>
          <p:cNvSpPr/>
          <p:nvPr/>
        </p:nvSpPr>
        <p:spPr>
          <a:xfrm>
            <a:off x="881544" y="-31796"/>
            <a:ext cx="1559313" cy="707886"/>
          </a:xfrm>
          <a:prstGeom prst="rect">
            <a:avLst/>
          </a:prstGeom>
          <a:solidFill>
            <a:srgbClr val="4BACC6">
              <a:lumMod val="20000"/>
              <a:lumOff val="80000"/>
            </a:srgbClr>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2000" b="1" i="0" u="none" strike="noStrike" kern="0" cap="none" spc="0" normalizeH="0" baseline="0" noProof="0" dirty="0" smtClean="0">
                <a:ln>
                  <a:noFill/>
                </a:ln>
                <a:solidFill>
                  <a:prstClr val="black"/>
                </a:solidFill>
                <a:effectLst/>
                <a:uLnTx/>
                <a:uFillTx/>
                <a:latin typeface="Arial" pitchFamily="34" charset="0"/>
                <a:cs typeface="Arial" pitchFamily="34" charset="0"/>
              </a:rPr>
              <a:t>Ciri-Ciri Folklor</a:t>
            </a:r>
            <a:endParaRPr kumimoji="0" lang="en-US" sz="2000" b="1" i="0" u="none" strike="noStrike" kern="0" cap="none" spc="0" normalizeH="0" baseline="0" noProof="0" dirty="0" smtClean="0">
              <a:ln>
                <a:noFill/>
              </a:ln>
              <a:solidFill>
                <a:prstClr val="black"/>
              </a:solidFill>
              <a:effectLst/>
              <a:uLnTx/>
              <a:uFillTx/>
              <a:latin typeface="Arial" pitchFamily="34" charset="0"/>
              <a:cs typeface="Arial" pitchFamily="34" charset="0"/>
            </a:endParaRPr>
          </a:p>
        </p:txBody>
      </p:sp>
    </p:spTree>
    <p:extLst>
      <p:ext uri="{BB962C8B-B14F-4D97-AF65-F5344CB8AC3E}">
        <p14:creationId xmlns:p14="http://schemas.microsoft.com/office/powerpoint/2010/main" val="3614348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6"/>
          <p:cNvSpPr txBox="1">
            <a:spLocks/>
          </p:cNvSpPr>
          <p:nvPr/>
        </p:nvSpPr>
        <p:spPr>
          <a:xfrm>
            <a:off x="304800" y="171450"/>
            <a:ext cx="4549426" cy="540060"/>
          </a:xfrm>
          <a:prstGeom prst="rect">
            <a:avLst/>
          </a:prstGeom>
        </p:spPr>
        <p:txBody>
          <a:bodyPr vert="horz" lIns="163275" tIns="81638" rIns="163275" bIns="81638"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2800" i="0" kern="1200" baseline="0">
                <a:solidFill>
                  <a:schemeClr val="accent2"/>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l">
              <a:defRPr/>
            </a:pPr>
            <a:r>
              <a:rPr lang="id-ID" altLang="ja-JP" sz="3600" dirty="0" smtClean="0">
                <a:solidFill>
                  <a:srgbClr val="FD497C"/>
                </a:solidFill>
                <a:latin typeface="Calibri"/>
              </a:rPr>
              <a:t>Jenis-Jenis Folklor</a:t>
            </a:r>
            <a:endParaRPr lang="ja-JP" altLang="en-US" sz="3600" dirty="0">
              <a:solidFill>
                <a:srgbClr val="FD497C"/>
              </a:solidFill>
              <a:latin typeface="Calibri"/>
            </a:endParaRPr>
          </a:p>
        </p:txBody>
      </p:sp>
      <p:sp>
        <p:nvSpPr>
          <p:cNvPr id="5" name="Shape 267"/>
          <p:cNvSpPr/>
          <p:nvPr/>
        </p:nvSpPr>
        <p:spPr>
          <a:xfrm>
            <a:off x="685800" y="1535544"/>
            <a:ext cx="510822" cy="383117"/>
          </a:xfrm>
          <a:prstGeom prst="rect">
            <a:avLst/>
          </a:prstGeom>
          <a:solidFill>
            <a:schemeClr val="accent6"/>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01</a:t>
            </a:r>
            <a:endParaRPr sz="2800" b="1" dirty="0">
              <a:solidFill>
                <a:srgbClr val="FFFFFF"/>
              </a:solidFill>
            </a:endParaRPr>
          </a:p>
        </p:txBody>
      </p:sp>
      <p:sp>
        <p:nvSpPr>
          <p:cNvPr id="6" name="Shape 273"/>
          <p:cNvSpPr/>
          <p:nvPr/>
        </p:nvSpPr>
        <p:spPr>
          <a:xfrm>
            <a:off x="685800" y="2467352"/>
            <a:ext cx="510822" cy="383117"/>
          </a:xfrm>
          <a:prstGeom prst="rect">
            <a:avLst/>
          </a:prstGeom>
          <a:solidFill>
            <a:schemeClr val="accent4"/>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a:t>
            </a:r>
            <a:r>
              <a:rPr lang="id-ID" sz="2800" b="1" dirty="0" smtClean="0">
                <a:solidFill>
                  <a:srgbClr val="FFFFFF"/>
                </a:solidFill>
              </a:rPr>
              <a:t>2</a:t>
            </a:r>
            <a:endParaRPr sz="2800" b="1" dirty="0">
              <a:solidFill>
                <a:srgbClr val="FFFFFF"/>
              </a:solidFill>
            </a:endParaRPr>
          </a:p>
        </p:txBody>
      </p:sp>
      <p:sp>
        <p:nvSpPr>
          <p:cNvPr id="7" name="Shape 276"/>
          <p:cNvSpPr/>
          <p:nvPr/>
        </p:nvSpPr>
        <p:spPr>
          <a:xfrm>
            <a:off x="685800" y="3375525"/>
            <a:ext cx="510822" cy="383117"/>
          </a:xfrm>
          <a:prstGeom prst="rect">
            <a:avLst/>
          </a:prstGeom>
          <a:solidFill>
            <a:schemeClr val="accent2"/>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a:t>
            </a:r>
            <a:r>
              <a:rPr lang="id-ID" sz="2800" b="1" dirty="0" smtClean="0">
                <a:solidFill>
                  <a:srgbClr val="FFFFFF"/>
                </a:solidFill>
              </a:rPr>
              <a:t>3</a:t>
            </a:r>
            <a:endParaRPr sz="2800" b="1" dirty="0">
              <a:solidFill>
                <a:srgbClr val="FFFFFF"/>
              </a:solidFill>
            </a:endParaRPr>
          </a:p>
        </p:txBody>
      </p:sp>
      <p:sp>
        <p:nvSpPr>
          <p:cNvPr id="8" name="テキスト プレースホルダー 6"/>
          <p:cNvSpPr txBox="1">
            <a:spLocks/>
          </p:cNvSpPr>
          <p:nvPr/>
        </p:nvSpPr>
        <p:spPr>
          <a:xfrm>
            <a:off x="1295400" y="1428750"/>
            <a:ext cx="1219200" cy="340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F79646">
                    <a:lumMod val="75000"/>
                  </a:srgbClr>
                </a:solidFill>
              </a:rPr>
              <a:t>Mitos</a:t>
            </a:r>
            <a:endParaRPr lang="en-US" sz="2800" b="1" dirty="0">
              <a:solidFill>
                <a:srgbClr val="F79646">
                  <a:lumMod val="75000"/>
                </a:srgbClr>
              </a:solidFill>
            </a:endParaRPr>
          </a:p>
        </p:txBody>
      </p:sp>
      <p:sp>
        <p:nvSpPr>
          <p:cNvPr id="9" name="テキスト プレースホルダー 6"/>
          <p:cNvSpPr txBox="1">
            <a:spLocks/>
          </p:cNvSpPr>
          <p:nvPr/>
        </p:nvSpPr>
        <p:spPr>
          <a:xfrm>
            <a:off x="1295400" y="2343571"/>
            <a:ext cx="1752600" cy="340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7030A0"/>
                </a:solidFill>
              </a:rPr>
              <a:t>Legenda</a:t>
            </a:r>
            <a:endParaRPr lang="en-US" sz="2800" b="1" dirty="0">
              <a:solidFill>
                <a:srgbClr val="7030A0"/>
              </a:solidFill>
            </a:endParaRPr>
          </a:p>
        </p:txBody>
      </p:sp>
      <p:sp>
        <p:nvSpPr>
          <p:cNvPr id="10" name="テキスト プレースホルダー 6"/>
          <p:cNvSpPr txBox="1">
            <a:spLocks/>
          </p:cNvSpPr>
          <p:nvPr/>
        </p:nvSpPr>
        <p:spPr>
          <a:xfrm>
            <a:off x="1295400" y="3257550"/>
            <a:ext cx="2209800" cy="340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C0504D"/>
                </a:solidFill>
              </a:rPr>
              <a:t>Dongeng</a:t>
            </a:r>
            <a:endParaRPr lang="en-US" sz="2800" b="1" dirty="0">
              <a:solidFill>
                <a:srgbClr val="C0504D"/>
              </a:solidFill>
            </a:endParaRPr>
          </a:p>
        </p:txBody>
      </p:sp>
      <p:sp>
        <p:nvSpPr>
          <p:cNvPr id="11" name="Shape 270"/>
          <p:cNvSpPr/>
          <p:nvPr/>
        </p:nvSpPr>
        <p:spPr>
          <a:xfrm>
            <a:off x="4343403" y="1522185"/>
            <a:ext cx="510823" cy="383117"/>
          </a:xfrm>
          <a:prstGeom prst="rect">
            <a:avLst/>
          </a:prstGeom>
          <a:solidFill>
            <a:schemeClr val="accent5"/>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a:t>
            </a:r>
            <a:r>
              <a:rPr lang="id-ID" sz="2800" b="1" dirty="0" smtClean="0">
                <a:solidFill>
                  <a:srgbClr val="FFFFFF"/>
                </a:solidFill>
              </a:rPr>
              <a:t>4</a:t>
            </a:r>
            <a:endParaRPr sz="2800" b="1" dirty="0">
              <a:solidFill>
                <a:srgbClr val="FFFFFF"/>
              </a:solidFill>
            </a:endParaRPr>
          </a:p>
        </p:txBody>
      </p:sp>
      <p:sp>
        <p:nvSpPr>
          <p:cNvPr id="12" name="Shape 279"/>
          <p:cNvSpPr/>
          <p:nvPr/>
        </p:nvSpPr>
        <p:spPr>
          <a:xfrm>
            <a:off x="4343403" y="2453994"/>
            <a:ext cx="510823" cy="383117"/>
          </a:xfrm>
          <a:prstGeom prst="rect">
            <a:avLst/>
          </a:prstGeom>
          <a:solidFill>
            <a:schemeClr val="accent3"/>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a:t>
            </a:r>
            <a:r>
              <a:rPr lang="id-ID" sz="2800" b="1" dirty="0" smtClean="0">
                <a:solidFill>
                  <a:srgbClr val="FFFFFF"/>
                </a:solidFill>
              </a:rPr>
              <a:t>5</a:t>
            </a:r>
            <a:endParaRPr sz="2800" b="1" dirty="0">
              <a:solidFill>
                <a:srgbClr val="FFFFFF"/>
              </a:solidFill>
            </a:endParaRPr>
          </a:p>
        </p:txBody>
      </p:sp>
      <p:sp>
        <p:nvSpPr>
          <p:cNvPr id="13" name="テキスト プレースホルダー 6"/>
          <p:cNvSpPr txBox="1">
            <a:spLocks/>
          </p:cNvSpPr>
          <p:nvPr/>
        </p:nvSpPr>
        <p:spPr>
          <a:xfrm>
            <a:off x="5029200" y="1381250"/>
            <a:ext cx="2895600" cy="3510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00B0F0"/>
                </a:solidFill>
              </a:rPr>
              <a:t>Nyanyian rakyat</a:t>
            </a:r>
            <a:endParaRPr lang="en-US" sz="2800" b="1" dirty="0">
              <a:solidFill>
                <a:srgbClr val="00B0F0"/>
              </a:solidFill>
            </a:endParaRPr>
          </a:p>
        </p:txBody>
      </p:sp>
      <p:sp>
        <p:nvSpPr>
          <p:cNvPr id="14" name="テキスト プレースホルダー 6"/>
          <p:cNvSpPr txBox="1">
            <a:spLocks/>
          </p:cNvSpPr>
          <p:nvPr/>
        </p:nvSpPr>
        <p:spPr>
          <a:xfrm>
            <a:off x="5029200" y="2319400"/>
            <a:ext cx="2362200" cy="3510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9BBB59">
                    <a:lumMod val="75000"/>
                  </a:srgbClr>
                </a:solidFill>
              </a:rPr>
              <a:t>Upacara</a:t>
            </a:r>
            <a:endParaRPr lang="en-US" sz="2800" b="1" dirty="0">
              <a:solidFill>
                <a:srgbClr val="9BBB59">
                  <a:lumMod val="75000"/>
                </a:srgbClr>
              </a:solidFill>
            </a:endParaRPr>
          </a:p>
        </p:txBody>
      </p:sp>
    </p:spTree>
    <p:extLst>
      <p:ext uri="{BB962C8B-B14F-4D97-AF65-F5344CB8AC3E}">
        <p14:creationId xmlns:p14="http://schemas.microsoft.com/office/powerpoint/2010/main" val="3277319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5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par>
                          <p:cTn id="10" fill="hold">
                            <p:stCondLst>
                              <p:cond delay="925"/>
                            </p:stCondLst>
                            <p:childTnLst>
                              <p:par>
                                <p:cTn id="11" presetID="42" presetClass="entr" presetSubtype="0"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675"/>
                            </p:stCondLst>
                            <p:childTnLst>
                              <p:par>
                                <p:cTn id="17" presetID="22" presetClass="entr" presetSubtype="8" fill="hold" grpId="0" nodeType="afterEffect">
                                  <p:stCondLst>
                                    <p:cond delay="50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wipe(left)">
                                      <p:cBhvr>
                                        <p:cTn id="19" dur="250"/>
                                        <p:tgtEl>
                                          <p:spTgt spid="8">
                                            <p:txEl>
                                              <p:pRg st="0" end="0"/>
                                            </p:txEl>
                                          </p:spTgt>
                                        </p:tgtEl>
                                      </p:cBhvr>
                                    </p:animEffect>
                                  </p:childTnLst>
                                </p:cTn>
                              </p:par>
                            </p:childTnLst>
                          </p:cTn>
                        </p:par>
                        <p:par>
                          <p:cTn id="20" fill="hold">
                            <p:stCondLst>
                              <p:cond delay="2425"/>
                            </p:stCondLst>
                            <p:childTnLst>
                              <p:par>
                                <p:cTn id="21" presetID="42" presetClass="entr" presetSubtype="0" fill="hold" grpId="0" nodeType="after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50"/>
                                        <p:tgtEl>
                                          <p:spTgt spid="6"/>
                                        </p:tgtEl>
                                      </p:cBhvr>
                                    </p:animEffect>
                                    <p:anim calcmode="lin" valueType="num">
                                      <p:cBhvr>
                                        <p:cTn id="24" dur="250" fill="hold"/>
                                        <p:tgtEl>
                                          <p:spTgt spid="6"/>
                                        </p:tgtEl>
                                        <p:attrNameLst>
                                          <p:attrName>ppt_x</p:attrName>
                                        </p:attrNameLst>
                                      </p:cBhvr>
                                      <p:tavLst>
                                        <p:tav tm="0">
                                          <p:val>
                                            <p:strVal val="#ppt_x"/>
                                          </p:val>
                                        </p:tav>
                                        <p:tav tm="100000">
                                          <p:val>
                                            <p:strVal val="#ppt_x"/>
                                          </p:val>
                                        </p:tav>
                                      </p:tavLst>
                                    </p:anim>
                                    <p:anim calcmode="lin" valueType="num">
                                      <p:cBhvr>
                                        <p:cTn id="25" dur="25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175"/>
                            </p:stCondLst>
                            <p:childTnLst>
                              <p:par>
                                <p:cTn id="27" presetID="22" presetClass="entr" presetSubtype="8" fill="hold" grpId="0" nodeType="afterEffect">
                                  <p:stCondLst>
                                    <p:cond delay="50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left)">
                                      <p:cBhvr>
                                        <p:cTn id="29" dur="250"/>
                                        <p:tgtEl>
                                          <p:spTgt spid="9">
                                            <p:txEl>
                                              <p:pRg st="0" end="0"/>
                                            </p:txEl>
                                          </p:spTgt>
                                        </p:tgtEl>
                                      </p:cBhvr>
                                    </p:animEffect>
                                  </p:childTnLst>
                                </p:cTn>
                              </p:par>
                            </p:childTnLst>
                          </p:cTn>
                        </p:par>
                        <p:par>
                          <p:cTn id="30" fill="hold">
                            <p:stCondLst>
                              <p:cond delay="3925"/>
                            </p:stCondLst>
                            <p:childTnLst>
                              <p:par>
                                <p:cTn id="31" presetID="42" presetClass="entr" presetSubtype="0" fill="hold" grpId="0" nodeType="afterEffect">
                                  <p:stCondLst>
                                    <p:cond delay="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250"/>
                                        <p:tgtEl>
                                          <p:spTgt spid="7"/>
                                        </p:tgtEl>
                                      </p:cBhvr>
                                    </p:animEffect>
                                    <p:anim calcmode="lin" valueType="num">
                                      <p:cBhvr>
                                        <p:cTn id="34" dur="250" fill="hold"/>
                                        <p:tgtEl>
                                          <p:spTgt spid="7"/>
                                        </p:tgtEl>
                                        <p:attrNameLst>
                                          <p:attrName>ppt_x</p:attrName>
                                        </p:attrNameLst>
                                      </p:cBhvr>
                                      <p:tavLst>
                                        <p:tav tm="0">
                                          <p:val>
                                            <p:strVal val="#ppt_x"/>
                                          </p:val>
                                        </p:tav>
                                        <p:tav tm="100000">
                                          <p:val>
                                            <p:strVal val="#ppt_x"/>
                                          </p:val>
                                        </p:tav>
                                      </p:tavLst>
                                    </p:anim>
                                    <p:anim calcmode="lin" valueType="num">
                                      <p:cBhvr>
                                        <p:cTn id="35" dur="25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4675"/>
                            </p:stCondLst>
                            <p:childTnLst>
                              <p:par>
                                <p:cTn id="37" presetID="22" presetClass="entr" presetSubtype="8" fill="hold" grpId="0" nodeType="afterEffect">
                                  <p:stCondLst>
                                    <p:cond delay="5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wipe(left)">
                                      <p:cBhvr>
                                        <p:cTn id="39" dur="250"/>
                                        <p:tgtEl>
                                          <p:spTgt spid="10">
                                            <p:txEl>
                                              <p:pRg st="0" end="0"/>
                                            </p:txEl>
                                          </p:spTgt>
                                        </p:tgtEl>
                                      </p:cBhvr>
                                    </p:animEffect>
                                  </p:childTnLst>
                                </p:cTn>
                              </p:par>
                            </p:childTnLst>
                          </p:cTn>
                        </p:par>
                        <p:par>
                          <p:cTn id="40" fill="hold">
                            <p:stCondLst>
                              <p:cond delay="5425"/>
                            </p:stCondLst>
                            <p:childTnLst>
                              <p:par>
                                <p:cTn id="41" presetID="42" presetClass="entr" presetSubtype="0" fill="hold" grpId="0" nodeType="afterEffect">
                                  <p:stCondLst>
                                    <p:cond delay="5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250"/>
                                        <p:tgtEl>
                                          <p:spTgt spid="11"/>
                                        </p:tgtEl>
                                      </p:cBhvr>
                                    </p:animEffect>
                                    <p:anim calcmode="lin" valueType="num">
                                      <p:cBhvr>
                                        <p:cTn id="44" dur="250" fill="hold"/>
                                        <p:tgtEl>
                                          <p:spTgt spid="11"/>
                                        </p:tgtEl>
                                        <p:attrNameLst>
                                          <p:attrName>ppt_x</p:attrName>
                                        </p:attrNameLst>
                                      </p:cBhvr>
                                      <p:tavLst>
                                        <p:tav tm="0">
                                          <p:val>
                                            <p:strVal val="#ppt_x"/>
                                          </p:val>
                                        </p:tav>
                                        <p:tav tm="100000">
                                          <p:val>
                                            <p:strVal val="#ppt_x"/>
                                          </p:val>
                                        </p:tav>
                                      </p:tavLst>
                                    </p:anim>
                                    <p:anim calcmode="lin" valueType="num">
                                      <p:cBhvr>
                                        <p:cTn id="45" dur="25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6175"/>
                            </p:stCondLst>
                            <p:childTnLst>
                              <p:par>
                                <p:cTn id="47" presetID="22" presetClass="entr" presetSubtype="8" fill="hold" grpId="0" nodeType="afterEffect">
                                  <p:stCondLst>
                                    <p:cond delay="500"/>
                                  </p:stCondLst>
                                  <p:childTnLst>
                                    <p:set>
                                      <p:cBhvr>
                                        <p:cTn id="48" dur="1" fill="hold">
                                          <p:stCondLst>
                                            <p:cond delay="0"/>
                                          </p:stCondLst>
                                        </p:cTn>
                                        <p:tgtEl>
                                          <p:spTgt spid="13">
                                            <p:txEl>
                                              <p:pRg st="0" end="0"/>
                                            </p:txEl>
                                          </p:spTgt>
                                        </p:tgtEl>
                                        <p:attrNameLst>
                                          <p:attrName>style.visibility</p:attrName>
                                        </p:attrNameLst>
                                      </p:cBhvr>
                                      <p:to>
                                        <p:strVal val="visible"/>
                                      </p:to>
                                    </p:set>
                                    <p:animEffect transition="in" filter="wipe(left)">
                                      <p:cBhvr>
                                        <p:cTn id="49" dur="250"/>
                                        <p:tgtEl>
                                          <p:spTgt spid="13">
                                            <p:txEl>
                                              <p:pRg st="0" end="0"/>
                                            </p:txEl>
                                          </p:spTgt>
                                        </p:tgtEl>
                                      </p:cBhvr>
                                    </p:animEffect>
                                  </p:childTnLst>
                                </p:cTn>
                              </p:par>
                            </p:childTnLst>
                          </p:cTn>
                        </p:par>
                        <p:par>
                          <p:cTn id="50" fill="hold">
                            <p:stCondLst>
                              <p:cond delay="6925"/>
                            </p:stCondLst>
                            <p:childTnLst>
                              <p:par>
                                <p:cTn id="51" presetID="42" presetClass="entr" presetSubtype="0" fill="hold" grpId="0" nodeType="afterEffect">
                                  <p:stCondLst>
                                    <p:cond delay="50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250"/>
                                        <p:tgtEl>
                                          <p:spTgt spid="12"/>
                                        </p:tgtEl>
                                      </p:cBhvr>
                                    </p:animEffect>
                                    <p:anim calcmode="lin" valueType="num">
                                      <p:cBhvr>
                                        <p:cTn id="54" dur="250" fill="hold"/>
                                        <p:tgtEl>
                                          <p:spTgt spid="12"/>
                                        </p:tgtEl>
                                        <p:attrNameLst>
                                          <p:attrName>ppt_x</p:attrName>
                                        </p:attrNameLst>
                                      </p:cBhvr>
                                      <p:tavLst>
                                        <p:tav tm="0">
                                          <p:val>
                                            <p:strVal val="#ppt_x"/>
                                          </p:val>
                                        </p:tav>
                                        <p:tav tm="100000">
                                          <p:val>
                                            <p:strVal val="#ppt_x"/>
                                          </p:val>
                                        </p:tav>
                                      </p:tavLst>
                                    </p:anim>
                                    <p:anim calcmode="lin" valueType="num">
                                      <p:cBhvr>
                                        <p:cTn id="55" dur="250" fill="hold"/>
                                        <p:tgtEl>
                                          <p:spTgt spid="12"/>
                                        </p:tgtEl>
                                        <p:attrNameLst>
                                          <p:attrName>ppt_y</p:attrName>
                                        </p:attrNameLst>
                                      </p:cBhvr>
                                      <p:tavLst>
                                        <p:tav tm="0">
                                          <p:val>
                                            <p:strVal val="#ppt_y+.1"/>
                                          </p:val>
                                        </p:tav>
                                        <p:tav tm="100000">
                                          <p:val>
                                            <p:strVal val="#ppt_y"/>
                                          </p:val>
                                        </p:tav>
                                      </p:tavLst>
                                    </p:anim>
                                  </p:childTnLst>
                                </p:cTn>
                              </p:par>
                            </p:childTnLst>
                          </p:cTn>
                        </p:par>
                        <p:par>
                          <p:cTn id="56" fill="hold">
                            <p:stCondLst>
                              <p:cond delay="7675"/>
                            </p:stCondLst>
                            <p:childTnLst>
                              <p:par>
                                <p:cTn id="57" presetID="22" presetClass="entr" presetSubtype="8" fill="hold" grpId="0" nodeType="afterEffect">
                                  <p:stCondLst>
                                    <p:cond delay="500"/>
                                  </p:stCondLst>
                                  <p:childTnLst>
                                    <p:set>
                                      <p:cBhvr>
                                        <p:cTn id="58" dur="1" fill="hold">
                                          <p:stCondLst>
                                            <p:cond delay="0"/>
                                          </p:stCondLst>
                                        </p:cTn>
                                        <p:tgtEl>
                                          <p:spTgt spid="14">
                                            <p:txEl>
                                              <p:pRg st="0" end="0"/>
                                            </p:txEl>
                                          </p:spTgt>
                                        </p:tgtEl>
                                        <p:attrNameLst>
                                          <p:attrName>style.visibility</p:attrName>
                                        </p:attrNameLst>
                                      </p:cBhvr>
                                      <p:to>
                                        <p:strVal val="visible"/>
                                      </p:to>
                                    </p:set>
                                    <p:animEffect transition="in" filter="wipe(left)">
                                      <p:cBhvr>
                                        <p:cTn id="59" dur="25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53" presetClass="entr" presetSubtype="16" fill="hold" nodeType="afterEffect">
                  <p:stCondLst>
                    <p:cond delay="0"/>
                  </p:stCondLst>
                  <p:iterate type="lt">
                    <p:tmPct val="5000"/>
                  </p:iterate>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Lst>
      </p:bldP>
      <p:bldP spid="5" grpId="0" animBg="1"/>
      <p:bldP spid="6" grpId="0" animBg="1"/>
      <p:bldP spid="7" grpId="0" animBg="1"/>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1" grpId="0" animBg="1"/>
      <p:bldP spid="12" grpId="0" animBg="1"/>
      <p:bldP spid="13" grpId="0" build="p">
        <p:tmplLst>
          <p:tmpl lvl="1">
            <p:tnLst>
              <p:par>
                <p:cTn presetID="22" presetClass="entr" presetSubtype="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6"/>
          <p:cNvSpPr txBox="1">
            <a:spLocks/>
          </p:cNvSpPr>
          <p:nvPr/>
        </p:nvSpPr>
        <p:spPr>
          <a:xfrm>
            <a:off x="304800" y="171450"/>
            <a:ext cx="7162800" cy="540060"/>
          </a:xfrm>
          <a:prstGeom prst="rect">
            <a:avLst/>
          </a:prstGeom>
        </p:spPr>
        <p:txBody>
          <a:bodyPr vert="horz" lIns="163275" tIns="81638" rIns="163275" bIns="81638"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2800" i="0" kern="1200" baseline="0">
                <a:solidFill>
                  <a:schemeClr val="accent2"/>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l"/>
            <a:r>
              <a:rPr lang="en-US" altLang="ja-JP" sz="3600" dirty="0" smtClean="0">
                <a:solidFill>
                  <a:srgbClr val="FD497C"/>
                </a:solidFill>
                <a:latin typeface="Calibri"/>
              </a:rPr>
              <a:t>Tradisi Lisan yang Masih Lestari</a:t>
            </a:r>
            <a:endParaRPr lang="ja-JP" altLang="en-US" sz="3600" dirty="0">
              <a:solidFill>
                <a:srgbClr val="FD497C"/>
              </a:solidFill>
              <a:latin typeface="Calibri"/>
            </a:endParaRPr>
          </a:p>
        </p:txBody>
      </p:sp>
      <p:sp>
        <p:nvSpPr>
          <p:cNvPr id="5" name="Shape 267"/>
          <p:cNvSpPr/>
          <p:nvPr/>
        </p:nvSpPr>
        <p:spPr>
          <a:xfrm>
            <a:off x="685800" y="1519726"/>
            <a:ext cx="510822" cy="383117"/>
          </a:xfrm>
          <a:prstGeom prst="rect">
            <a:avLst/>
          </a:prstGeom>
          <a:solidFill>
            <a:schemeClr val="accent6"/>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01</a:t>
            </a:r>
            <a:endParaRPr sz="2800" b="1" dirty="0">
              <a:solidFill>
                <a:srgbClr val="FFFFFF"/>
              </a:solidFill>
            </a:endParaRPr>
          </a:p>
        </p:txBody>
      </p:sp>
      <p:sp>
        <p:nvSpPr>
          <p:cNvPr id="6" name="Shape 273"/>
          <p:cNvSpPr/>
          <p:nvPr/>
        </p:nvSpPr>
        <p:spPr>
          <a:xfrm>
            <a:off x="685800" y="2451534"/>
            <a:ext cx="510822" cy="383117"/>
          </a:xfrm>
          <a:prstGeom prst="rect">
            <a:avLst/>
          </a:prstGeom>
          <a:solidFill>
            <a:schemeClr val="accent4"/>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a:t>
            </a:r>
            <a:r>
              <a:rPr lang="id-ID" sz="2800" b="1" dirty="0" smtClean="0">
                <a:solidFill>
                  <a:srgbClr val="FFFFFF"/>
                </a:solidFill>
              </a:rPr>
              <a:t>2</a:t>
            </a:r>
            <a:endParaRPr sz="2800" b="1" dirty="0">
              <a:solidFill>
                <a:srgbClr val="FFFFFF"/>
              </a:solidFill>
            </a:endParaRPr>
          </a:p>
        </p:txBody>
      </p:sp>
      <p:sp>
        <p:nvSpPr>
          <p:cNvPr id="7" name="Shape 276"/>
          <p:cNvSpPr/>
          <p:nvPr/>
        </p:nvSpPr>
        <p:spPr>
          <a:xfrm>
            <a:off x="685800" y="3359707"/>
            <a:ext cx="510822" cy="383117"/>
          </a:xfrm>
          <a:prstGeom prst="rect">
            <a:avLst/>
          </a:prstGeom>
          <a:solidFill>
            <a:schemeClr val="accent2"/>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a:t>
            </a:r>
            <a:r>
              <a:rPr lang="id-ID" sz="2800" b="1" dirty="0" smtClean="0">
                <a:solidFill>
                  <a:srgbClr val="FFFFFF"/>
                </a:solidFill>
              </a:rPr>
              <a:t>3</a:t>
            </a:r>
            <a:endParaRPr sz="2800" b="1" dirty="0">
              <a:solidFill>
                <a:srgbClr val="FFFFFF"/>
              </a:solidFill>
            </a:endParaRPr>
          </a:p>
        </p:txBody>
      </p:sp>
      <p:sp>
        <p:nvSpPr>
          <p:cNvPr id="8" name="テキスト プレースホルダー 6"/>
          <p:cNvSpPr txBox="1">
            <a:spLocks/>
          </p:cNvSpPr>
          <p:nvPr/>
        </p:nvSpPr>
        <p:spPr>
          <a:xfrm>
            <a:off x="1295400" y="1410535"/>
            <a:ext cx="1752600" cy="340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F79646">
                    <a:lumMod val="75000"/>
                  </a:srgbClr>
                </a:solidFill>
              </a:rPr>
              <a:t>Wayang</a:t>
            </a:r>
            <a:endParaRPr lang="en-US" sz="2800" b="1" dirty="0">
              <a:solidFill>
                <a:srgbClr val="F79646">
                  <a:lumMod val="75000"/>
                </a:srgbClr>
              </a:solidFill>
            </a:endParaRPr>
          </a:p>
        </p:txBody>
      </p:sp>
      <p:sp>
        <p:nvSpPr>
          <p:cNvPr id="9" name="テキスト プレースホルダー 6"/>
          <p:cNvSpPr txBox="1">
            <a:spLocks/>
          </p:cNvSpPr>
          <p:nvPr/>
        </p:nvSpPr>
        <p:spPr>
          <a:xfrm>
            <a:off x="1295400" y="2305861"/>
            <a:ext cx="2738438" cy="340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7030A0"/>
                </a:solidFill>
              </a:rPr>
              <a:t>Wayang Beber</a:t>
            </a:r>
            <a:endParaRPr lang="en-US" sz="2800" b="1" dirty="0">
              <a:solidFill>
                <a:srgbClr val="7030A0"/>
              </a:solidFill>
            </a:endParaRPr>
          </a:p>
        </p:txBody>
      </p:sp>
      <p:sp>
        <p:nvSpPr>
          <p:cNvPr id="10" name="テキスト プレースホルダー 6"/>
          <p:cNvSpPr txBox="1">
            <a:spLocks/>
          </p:cNvSpPr>
          <p:nvPr/>
        </p:nvSpPr>
        <p:spPr>
          <a:xfrm>
            <a:off x="1295400" y="3217441"/>
            <a:ext cx="2033016" cy="372983"/>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C0504D"/>
                </a:solidFill>
              </a:rPr>
              <a:t>Mak Yong</a:t>
            </a:r>
            <a:endParaRPr lang="en-US" sz="2800" b="1" dirty="0">
              <a:solidFill>
                <a:srgbClr val="C0504D"/>
              </a:solidFill>
            </a:endParaRPr>
          </a:p>
        </p:txBody>
      </p:sp>
      <p:sp>
        <p:nvSpPr>
          <p:cNvPr id="11" name="Shape 270"/>
          <p:cNvSpPr/>
          <p:nvPr/>
        </p:nvSpPr>
        <p:spPr>
          <a:xfrm>
            <a:off x="4572003" y="1506367"/>
            <a:ext cx="510823" cy="383117"/>
          </a:xfrm>
          <a:prstGeom prst="rect">
            <a:avLst/>
          </a:prstGeom>
          <a:solidFill>
            <a:schemeClr val="accent5"/>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a:t>
            </a:r>
            <a:r>
              <a:rPr lang="id-ID" sz="2800" b="1" dirty="0" smtClean="0">
                <a:solidFill>
                  <a:srgbClr val="FFFFFF"/>
                </a:solidFill>
              </a:rPr>
              <a:t>4</a:t>
            </a:r>
            <a:endParaRPr sz="2800" b="1" dirty="0">
              <a:solidFill>
                <a:srgbClr val="FFFFFF"/>
              </a:solidFill>
            </a:endParaRPr>
          </a:p>
        </p:txBody>
      </p:sp>
      <p:sp>
        <p:nvSpPr>
          <p:cNvPr id="12" name="Shape 279"/>
          <p:cNvSpPr/>
          <p:nvPr/>
        </p:nvSpPr>
        <p:spPr>
          <a:xfrm>
            <a:off x="4572003" y="2438176"/>
            <a:ext cx="510823" cy="383117"/>
          </a:xfrm>
          <a:prstGeom prst="rect">
            <a:avLst/>
          </a:prstGeom>
          <a:solidFill>
            <a:schemeClr val="accent3"/>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a:t>
            </a:r>
            <a:r>
              <a:rPr lang="id-ID" sz="2800" b="1" dirty="0" smtClean="0">
                <a:solidFill>
                  <a:srgbClr val="FFFFFF"/>
                </a:solidFill>
              </a:rPr>
              <a:t>5</a:t>
            </a:r>
            <a:endParaRPr sz="2800" b="1" dirty="0">
              <a:solidFill>
                <a:srgbClr val="FFFFFF"/>
              </a:solidFill>
            </a:endParaRPr>
          </a:p>
        </p:txBody>
      </p:sp>
      <p:sp>
        <p:nvSpPr>
          <p:cNvPr id="13" name="テキスト プレースホルダー 6"/>
          <p:cNvSpPr txBox="1">
            <a:spLocks/>
          </p:cNvSpPr>
          <p:nvPr/>
        </p:nvSpPr>
        <p:spPr>
          <a:xfrm>
            <a:off x="5257800" y="1380624"/>
            <a:ext cx="2971800" cy="3510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00B0F0"/>
                </a:solidFill>
              </a:rPr>
              <a:t>Didong</a:t>
            </a:r>
            <a:endParaRPr lang="en-US" sz="2800" b="1" dirty="0">
              <a:solidFill>
                <a:srgbClr val="00B0F0"/>
              </a:solidFill>
            </a:endParaRPr>
          </a:p>
        </p:txBody>
      </p:sp>
      <p:sp>
        <p:nvSpPr>
          <p:cNvPr id="14" name="テキスト プレースホルダー 6"/>
          <p:cNvSpPr txBox="1">
            <a:spLocks/>
          </p:cNvSpPr>
          <p:nvPr/>
        </p:nvSpPr>
        <p:spPr>
          <a:xfrm>
            <a:off x="5257800" y="2295024"/>
            <a:ext cx="2971800" cy="3510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9BBB59">
                    <a:lumMod val="75000"/>
                  </a:srgbClr>
                </a:solidFill>
              </a:rPr>
              <a:t>Rabab Pariaman</a:t>
            </a:r>
            <a:endParaRPr lang="en-US" sz="2800" b="1" dirty="0">
              <a:solidFill>
                <a:srgbClr val="9BBB59">
                  <a:lumMod val="75000"/>
                </a:srgbClr>
              </a:solidFill>
            </a:endParaRPr>
          </a:p>
        </p:txBody>
      </p:sp>
      <p:sp>
        <p:nvSpPr>
          <p:cNvPr id="15" name="Shape 267"/>
          <p:cNvSpPr/>
          <p:nvPr/>
        </p:nvSpPr>
        <p:spPr>
          <a:xfrm>
            <a:off x="4610100" y="3326977"/>
            <a:ext cx="510822" cy="383117"/>
          </a:xfrm>
          <a:prstGeom prst="rect">
            <a:avLst/>
          </a:prstGeom>
          <a:solidFill>
            <a:schemeClr val="accent6"/>
          </a:solidFill>
          <a:ln w="12700" cap="flat">
            <a:noFill/>
            <a:miter lim="400000"/>
          </a:ln>
          <a:effectLst/>
        </p:spPr>
        <p:txBody>
          <a:bodyPr wrap="square" lIns="45719" tIns="45719" rIns="45719" bIns="45719" numCol="1" anchor="ctr">
            <a:noAutofit/>
          </a:bodyPr>
          <a:lstStyle/>
          <a:p>
            <a:pPr algn="ctr" defTabSz="914400">
              <a:defRPr>
                <a:solidFill>
                  <a:srgbClr val="FFFFFF"/>
                </a:solidFill>
              </a:defRPr>
            </a:pPr>
            <a:r>
              <a:rPr lang="en-US" sz="2800" b="1" dirty="0" smtClean="0">
                <a:solidFill>
                  <a:srgbClr val="FFFFFF"/>
                </a:solidFill>
              </a:rPr>
              <a:t>06</a:t>
            </a:r>
            <a:endParaRPr sz="2800" b="1" dirty="0">
              <a:solidFill>
                <a:srgbClr val="FFFFFF"/>
              </a:solidFill>
            </a:endParaRPr>
          </a:p>
        </p:txBody>
      </p:sp>
      <p:sp>
        <p:nvSpPr>
          <p:cNvPr id="16" name="テキスト プレースホルダー 6"/>
          <p:cNvSpPr txBox="1">
            <a:spLocks/>
          </p:cNvSpPr>
          <p:nvPr/>
        </p:nvSpPr>
        <p:spPr>
          <a:xfrm>
            <a:off x="5219700" y="3196009"/>
            <a:ext cx="1869358" cy="340255"/>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id-ID" sz="2800" b="1" dirty="0">
                <a:solidFill>
                  <a:srgbClr val="F79646">
                    <a:lumMod val="75000"/>
                  </a:srgbClr>
                </a:solidFill>
              </a:rPr>
              <a:t>Tanggomo</a:t>
            </a:r>
            <a:endParaRPr lang="en-US" sz="2800" b="1" dirty="0">
              <a:solidFill>
                <a:srgbClr val="F79646">
                  <a:lumMod val="75000"/>
                </a:srgbClr>
              </a:solidFill>
            </a:endParaRPr>
          </a:p>
        </p:txBody>
      </p:sp>
    </p:spTree>
    <p:extLst>
      <p:ext uri="{BB962C8B-B14F-4D97-AF65-F5344CB8AC3E}">
        <p14:creationId xmlns:p14="http://schemas.microsoft.com/office/powerpoint/2010/main" val="2027266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5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par>
                          <p:cTn id="10" fill="hold">
                            <p:stCondLst>
                              <p:cond delay="1175"/>
                            </p:stCondLst>
                            <p:childTnLst>
                              <p:par>
                                <p:cTn id="11" presetID="42" presetClass="entr" presetSubtype="0"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925"/>
                            </p:stCondLst>
                            <p:childTnLst>
                              <p:par>
                                <p:cTn id="17" presetID="22" presetClass="entr" presetSubtype="8" fill="hold" grpId="0" nodeType="afterEffect">
                                  <p:stCondLst>
                                    <p:cond delay="50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wipe(left)">
                                      <p:cBhvr>
                                        <p:cTn id="19" dur="250"/>
                                        <p:tgtEl>
                                          <p:spTgt spid="8">
                                            <p:txEl>
                                              <p:pRg st="0" end="0"/>
                                            </p:txEl>
                                          </p:spTgt>
                                        </p:tgtEl>
                                      </p:cBhvr>
                                    </p:animEffect>
                                  </p:childTnLst>
                                </p:cTn>
                              </p:par>
                            </p:childTnLst>
                          </p:cTn>
                        </p:par>
                        <p:par>
                          <p:cTn id="20" fill="hold">
                            <p:stCondLst>
                              <p:cond delay="2675"/>
                            </p:stCondLst>
                            <p:childTnLst>
                              <p:par>
                                <p:cTn id="21" presetID="42" presetClass="entr" presetSubtype="0" fill="hold" grpId="0" nodeType="after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50"/>
                                        <p:tgtEl>
                                          <p:spTgt spid="6"/>
                                        </p:tgtEl>
                                      </p:cBhvr>
                                    </p:animEffect>
                                    <p:anim calcmode="lin" valueType="num">
                                      <p:cBhvr>
                                        <p:cTn id="24" dur="250" fill="hold"/>
                                        <p:tgtEl>
                                          <p:spTgt spid="6"/>
                                        </p:tgtEl>
                                        <p:attrNameLst>
                                          <p:attrName>ppt_x</p:attrName>
                                        </p:attrNameLst>
                                      </p:cBhvr>
                                      <p:tavLst>
                                        <p:tav tm="0">
                                          <p:val>
                                            <p:strVal val="#ppt_x"/>
                                          </p:val>
                                        </p:tav>
                                        <p:tav tm="100000">
                                          <p:val>
                                            <p:strVal val="#ppt_x"/>
                                          </p:val>
                                        </p:tav>
                                      </p:tavLst>
                                    </p:anim>
                                    <p:anim calcmode="lin" valueType="num">
                                      <p:cBhvr>
                                        <p:cTn id="25" dur="25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425"/>
                            </p:stCondLst>
                            <p:childTnLst>
                              <p:par>
                                <p:cTn id="27" presetID="22" presetClass="entr" presetSubtype="8" fill="hold" grpId="0" nodeType="afterEffect">
                                  <p:stCondLst>
                                    <p:cond delay="50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left)">
                                      <p:cBhvr>
                                        <p:cTn id="29" dur="250"/>
                                        <p:tgtEl>
                                          <p:spTgt spid="9">
                                            <p:txEl>
                                              <p:pRg st="0" end="0"/>
                                            </p:txEl>
                                          </p:spTgt>
                                        </p:tgtEl>
                                      </p:cBhvr>
                                    </p:animEffect>
                                  </p:childTnLst>
                                </p:cTn>
                              </p:par>
                            </p:childTnLst>
                          </p:cTn>
                        </p:par>
                        <p:par>
                          <p:cTn id="30" fill="hold">
                            <p:stCondLst>
                              <p:cond delay="4175"/>
                            </p:stCondLst>
                            <p:childTnLst>
                              <p:par>
                                <p:cTn id="31" presetID="42" presetClass="entr" presetSubtype="0" fill="hold" grpId="0" nodeType="afterEffect">
                                  <p:stCondLst>
                                    <p:cond delay="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250"/>
                                        <p:tgtEl>
                                          <p:spTgt spid="7"/>
                                        </p:tgtEl>
                                      </p:cBhvr>
                                    </p:animEffect>
                                    <p:anim calcmode="lin" valueType="num">
                                      <p:cBhvr>
                                        <p:cTn id="34" dur="250" fill="hold"/>
                                        <p:tgtEl>
                                          <p:spTgt spid="7"/>
                                        </p:tgtEl>
                                        <p:attrNameLst>
                                          <p:attrName>ppt_x</p:attrName>
                                        </p:attrNameLst>
                                      </p:cBhvr>
                                      <p:tavLst>
                                        <p:tav tm="0">
                                          <p:val>
                                            <p:strVal val="#ppt_x"/>
                                          </p:val>
                                        </p:tav>
                                        <p:tav tm="100000">
                                          <p:val>
                                            <p:strVal val="#ppt_x"/>
                                          </p:val>
                                        </p:tav>
                                      </p:tavLst>
                                    </p:anim>
                                    <p:anim calcmode="lin" valueType="num">
                                      <p:cBhvr>
                                        <p:cTn id="35" dur="25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4925"/>
                            </p:stCondLst>
                            <p:childTnLst>
                              <p:par>
                                <p:cTn id="37" presetID="22" presetClass="entr" presetSubtype="8" fill="hold" grpId="0" nodeType="afterEffect">
                                  <p:stCondLst>
                                    <p:cond delay="5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wipe(left)">
                                      <p:cBhvr>
                                        <p:cTn id="39" dur="250"/>
                                        <p:tgtEl>
                                          <p:spTgt spid="10">
                                            <p:txEl>
                                              <p:pRg st="0" end="0"/>
                                            </p:txEl>
                                          </p:spTgt>
                                        </p:tgtEl>
                                      </p:cBhvr>
                                    </p:animEffect>
                                  </p:childTnLst>
                                </p:cTn>
                              </p:par>
                            </p:childTnLst>
                          </p:cTn>
                        </p:par>
                        <p:par>
                          <p:cTn id="40" fill="hold">
                            <p:stCondLst>
                              <p:cond delay="5675"/>
                            </p:stCondLst>
                            <p:childTnLst>
                              <p:par>
                                <p:cTn id="41" presetID="42" presetClass="entr" presetSubtype="0" fill="hold" grpId="0" nodeType="afterEffect">
                                  <p:stCondLst>
                                    <p:cond delay="5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250"/>
                                        <p:tgtEl>
                                          <p:spTgt spid="11"/>
                                        </p:tgtEl>
                                      </p:cBhvr>
                                    </p:animEffect>
                                    <p:anim calcmode="lin" valueType="num">
                                      <p:cBhvr>
                                        <p:cTn id="44" dur="250" fill="hold"/>
                                        <p:tgtEl>
                                          <p:spTgt spid="11"/>
                                        </p:tgtEl>
                                        <p:attrNameLst>
                                          <p:attrName>ppt_x</p:attrName>
                                        </p:attrNameLst>
                                      </p:cBhvr>
                                      <p:tavLst>
                                        <p:tav tm="0">
                                          <p:val>
                                            <p:strVal val="#ppt_x"/>
                                          </p:val>
                                        </p:tav>
                                        <p:tav tm="100000">
                                          <p:val>
                                            <p:strVal val="#ppt_x"/>
                                          </p:val>
                                        </p:tav>
                                      </p:tavLst>
                                    </p:anim>
                                    <p:anim calcmode="lin" valueType="num">
                                      <p:cBhvr>
                                        <p:cTn id="45" dur="25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6425"/>
                            </p:stCondLst>
                            <p:childTnLst>
                              <p:par>
                                <p:cTn id="47" presetID="22" presetClass="entr" presetSubtype="8" fill="hold" grpId="0" nodeType="afterEffect">
                                  <p:stCondLst>
                                    <p:cond delay="500"/>
                                  </p:stCondLst>
                                  <p:childTnLst>
                                    <p:set>
                                      <p:cBhvr>
                                        <p:cTn id="48" dur="1" fill="hold">
                                          <p:stCondLst>
                                            <p:cond delay="0"/>
                                          </p:stCondLst>
                                        </p:cTn>
                                        <p:tgtEl>
                                          <p:spTgt spid="13">
                                            <p:txEl>
                                              <p:pRg st="0" end="0"/>
                                            </p:txEl>
                                          </p:spTgt>
                                        </p:tgtEl>
                                        <p:attrNameLst>
                                          <p:attrName>style.visibility</p:attrName>
                                        </p:attrNameLst>
                                      </p:cBhvr>
                                      <p:to>
                                        <p:strVal val="visible"/>
                                      </p:to>
                                    </p:set>
                                    <p:animEffect transition="in" filter="wipe(left)">
                                      <p:cBhvr>
                                        <p:cTn id="49" dur="250"/>
                                        <p:tgtEl>
                                          <p:spTgt spid="13">
                                            <p:txEl>
                                              <p:pRg st="0" end="0"/>
                                            </p:txEl>
                                          </p:spTgt>
                                        </p:tgtEl>
                                      </p:cBhvr>
                                    </p:animEffect>
                                  </p:childTnLst>
                                </p:cTn>
                              </p:par>
                            </p:childTnLst>
                          </p:cTn>
                        </p:par>
                        <p:par>
                          <p:cTn id="50" fill="hold">
                            <p:stCondLst>
                              <p:cond delay="7175"/>
                            </p:stCondLst>
                            <p:childTnLst>
                              <p:par>
                                <p:cTn id="51" presetID="42" presetClass="entr" presetSubtype="0" fill="hold" grpId="0" nodeType="afterEffect">
                                  <p:stCondLst>
                                    <p:cond delay="50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250"/>
                                        <p:tgtEl>
                                          <p:spTgt spid="12"/>
                                        </p:tgtEl>
                                      </p:cBhvr>
                                    </p:animEffect>
                                    <p:anim calcmode="lin" valueType="num">
                                      <p:cBhvr>
                                        <p:cTn id="54" dur="250" fill="hold"/>
                                        <p:tgtEl>
                                          <p:spTgt spid="12"/>
                                        </p:tgtEl>
                                        <p:attrNameLst>
                                          <p:attrName>ppt_x</p:attrName>
                                        </p:attrNameLst>
                                      </p:cBhvr>
                                      <p:tavLst>
                                        <p:tav tm="0">
                                          <p:val>
                                            <p:strVal val="#ppt_x"/>
                                          </p:val>
                                        </p:tav>
                                        <p:tav tm="100000">
                                          <p:val>
                                            <p:strVal val="#ppt_x"/>
                                          </p:val>
                                        </p:tav>
                                      </p:tavLst>
                                    </p:anim>
                                    <p:anim calcmode="lin" valueType="num">
                                      <p:cBhvr>
                                        <p:cTn id="55" dur="250" fill="hold"/>
                                        <p:tgtEl>
                                          <p:spTgt spid="12"/>
                                        </p:tgtEl>
                                        <p:attrNameLst>
                                          <p:attrName>ppt_y</p:attrName>
                                        </p:attrNameLst>
                                      </p:cBhvr>
                                      <p:tavLst>
                                        <p:tav tm="0">
                                          <p:val>
                                            <p:strVal val="#ppt_y+.1"/>
                                          </p:val>
                                        </p:tav>
                                        <p:tav tm="100000">
                                          <p:val>
                                            <p:strVal val="#ppt_y"/>
                                          </p:val>
                                        </p:tav>
                                      </p:tavLst>
                                    </p:anim>
                                  </p:childTnLst>
                                </p:cTn>
                              </p:par>
                            </p:childTnLst>
                          </p:cTn>
                        </p:par>
                        <p:par>
                          <p:cTn id="56" fill="hold">
                            <p:stCondLst>
                              <p:cond delay="7925"/>
                            </p:stCondLst>
                            <p:childTnLst>
                              <p:par>
                                <p:cTn id="57" presetID="22" presetClass="entr" presetSubtype="8" fill="hold" grpId="0" nodeType="afterEffect">
                                  <p:stCondLst>
                                    <p:cond delay="500"/>
                                  </p:stCondLst>
                                  <p:childTnLst>
                                    <p:set>
                                      <p:cBhvr>
                                        <p:cTn id="58" dur="1" fill="hold">
                                          <p:stCondLst>
                                            <p:cond delay="0"/>
                                          </p:stCondLst>
                                        </p:cTn>
                                        <p:tgtEl>
                                          <p:spTgt spid="14">
                                            <p:txEl>
                                              <p:pRg st="0" end="0"/>
                                            </p:txEl>
                                          </p:spTgt>
                                        </p:tgtEl>
                                        <p:attrNameLst>
                                          <p:attrName>style.visibility</p:attrName>
                                        </p:attrNameLst>
                                      </p:cBhvr>
                                      <p:to>
                                        <p:strVal val="visible"/>
                                      </p:to>
                                    </p:set>
                                    <p:animEffect transition="in" filter="wipe(left)">
                                      <p:cBhvr>
                                        <p:cTn id="59" dur="250"/>
                                        <p:tgtEl>
                                          <p:spTgt spid="14">
                                            <p:txEl>
                                              <p:pRg st="0" end="0"/>
                                            </p:txEl>
                                          </p:spTgt>
                                        </p:tgtEl>
                                      </p:cBhvr>
                                    </p:animEffect>
                                  </p:childTnLst>
                                </p:cTn>
                              </p:par>
                            </p:childTnLst>
                          </p:cTn>
                        </p:par>
                        <p:par>
                          <p:cTn id="60" fill="hold">
                            <p:stCondLst>
                              <p:cond delay="8675"/>
                            </p:stCondLst>
                            <p:childTnLst>
                              <p:par>
                                <p:cTn id="61" presetID="42" presetClass="entr" presetSubtype="0" fill="hold" grpId="0" nodeType="afterEffect">
                                  <p:stCondLst>
                                    <p:cond delay="50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250"/>
                                        <p:tgtEl>
                                          <p:spTgt spid="15"/>
                                        </p:tgtEl>
                                      </p:cBhvr>
                                    </p:animEffect>
                                    <p:anim calcmode="lin" valueType="num">
                                      <p:cBhvr>
                                        <p:cTn id="64" dur="250" fill="hold"/>
                                        <p:tgtEl>
                                          <p:spTgt spid="15"/>
                                        </p:tgtEl>
                                        <p:attrNameLst>
                                          <p:attrName>ppt_x</p:attrName>
                                        </p:attrNameLst>
                                      </p:cBhvr>
                                      <p:tavLst>
                                        <p:tav tm="0">
                                          <p:val>
                                            <p:strVal val="#ppt_x"/>
                                          </p:val>
                                        </p:tav>
                                        <p:tav tm="100000">
                                          <p:val>
                                            <p:strVal val="#ppt_x"/>
                                          </p:val>
                                        </p:tav>
                                      </p:tavLst>
                                    </p:anim>
                                    <p:anim calcmode="lin" valueType="num">
                                      <p:cBhvr>
                                        <p:cTn id="65" dur="250" fill="hold"/>
                                        <p:tgtEl>
                                          <p:spTgt spid="15"/>
                                        </p:tgtEl>
                                        <p:attrNameLst>
                                          <p:attrName>ppt_y</p:attrName>
                                        </p:attrNameLst>
                                      </p:cBhvr>
                                      <p:tavLst>
                                        <p:tav tm="0">
                                          <p:val>
                                            <p:strVal val="#ppt_y+.1"/>
                                          </p:val>
                                        </p:tav>
                                        <p:tav tm="100000">
                                          <p:val>
                                            <p:strVal val="#ppt_y"/>
                                          </p:val>
                                        </p:tav>
                                      </p:tavLst>
                                    </p:anim>
                                  </p:childTnLst>
                                </p:cTn>
                              </p:par>
                            </p:childTnLst>
                          </p:cTn>
                        </p:par>
                        <p:par>
                          <p:cTn id="66" fill="hold">
                            <p:stCondLst>
                              <p:cond delay="9425"/>
                            </p:stCondLst>
                            <p:childTnLst>
                              <p:par>
                                <p:cTn id="67" presetID="22" presetClass="entr" presetSubtype="8" fill="hold" grpId="0" nodeType="afterEffect">
                                  <p:stCondLst>
                                    <p:cond delay="500"/>
                                  </p:stCondLst>
                                  <p:childTnLst>
                                    <p:set>
                                      <p:cBhvr>
                                        <p:cTn id="68" dur="1" fill="hold">
                                          <p:stCondLst>
                                            <p:cond delay="0"/>
                                          </p:stCondLst>
                                        </p:cTn>
                                        <p:tgtEl>
                                          <p:spTgt spid="16">
                                            <p:txEl>
                                              <p:pRg st="0" end="0"/>
                                            </p:txEl>
                                          </p:spTgt>
                                        </p:tgtEl>
                                        <p:attrNameLst>
                                          <p:attrName>style.visibility</p:attrName>
                                        </p:attrNameLst>
                                      </p:cBhvr>
                                      <p:to>
                                        <p:strVal val="visible"/>
                                      </p:to>
                                    </p:set>
                                    <p:animEffect transition="in" filter="wipe(left)">
                                      <p:cBhvr>
                                        <p:cTn id="69" dur="25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53" presetClass="entr" presetSubtype="16" fill="hold" nodeType="afterEffect">
                  <p:stCondLst>
                    <p:cond delay="0"/>
                  </p:stCondLst>
                  <p:iterate type="lt">
                    <p:tmPct val="5000"/>
                  </p:iterate>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Lst>
      </p:bldP>
      <p:bldP spid="5" grpId="0" animBg="1"/>
      <p:bldP spid="6" grpId="0" animBg="1"/>
      <p:bldP spid="7" grpId="0" animBg="1"/>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1" grpId="0" animBg="1"/>
      <p:bldP spid="12" grpId="0" animBg="1"/>
      <p:bldP spid="13" grpId="0" build="p">
        <p:tmplLst>
          <p:tmpl lvl="1">
            <p:tnLst>
              <p:par>
                <p:cTn presetID="22" presetClass="entr" presetSubtype="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00F75E5E-151A-7EB9-CC58-A961FD5837D8}"/>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10" name="Picture 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11" name="Picture 1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12" name="Picture 11">
            <a:extLst>
              <a:ext uri="{FF2B5EF4-FFF2-40B4-BE49-F238E27FC236}">
                <a16:creationId xmlns="" xmlns:a16="http://schemas.microsoft.com/office/drawing/2014/main" id="{0E887A7F-DCB0-DAB8-4B3E-8235041ABF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pic>
        <p:nvPicPr>
          <p:cNvPr id="13" name="Google Shape;63;p11"/>
          <p:cNvPicPr preferRelativeResize="0"/>
          <p:nvPr/>
        </p:nvPicPr>
        <p:blipFill rotWithShape="1">
          <a:blip r:embed="rId7">
            <a:alphaModFix/>
          </a:blip>
          <a:srcRect/>
          <a:stretch/>
        </p:blipFill>
        <p:spPr>
          <a:xfrm>
            <a:off x="1004551" y="467531"/>
            <a:ext cx="7057530" cy="4144482"/>
          </a:xfrm>
          <a:prstGeom prst="rect">
            <a:avLst/>
          </a:prstGeom>
          <a:noFill/>
          <a:ln>
            <a:noFill/>
          </a:ln>
        </p:spPr>
      </p:pic>
      <p:sp>
        <p:nvSpPr>
          <p:cNvPr id="14" name="テキスト プレースホルダー 5"/>
          <p:cNvSpPr txBox="1">
            <a:spLocks/>
          </p:cNvSpPr>
          <p:nvPr/>
        </p:nvSpPr>
        <p:spPr>
          <a:xfrm>
            <a:off x="1656754" y="2014071"/>
            <a:ext cx="1134129" cy="756086"/>
          </a:xfrm>
          <a:prstGeom prst="rect">
            <a:avLst/>
          </a:prstGeom>
          <a:solidFill>
            <a:srgbClr val="0070C0"/>
          </a:solidFill>
        </p:spPr>
        <p:txBody>
          <a:bodyPr vert="horz" lIns="122456" tIns="61229" rIns="122456" bIns="61229" rtlCol="0">
            <a:norm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1224565">
              <a:spcBef>
                <a:spcPts val="900"/>
              </a:spcBef>
              <a:defRPr/>
            </a:pPr>
            <a:r>
              <a:rPr lang="en-US" altLang="ja-JP" sz="1800">
                <a:solidFill>
                  <a:srgbClr val="545454"/>
                </a:solidFill>
              </a:rPr>
              <a:t> </a:t>
            </a:r>
            <a:endParaRPr lang="ja-JP" altLang="en-US" sz="1800" dirty="0">
              <a:solidFill>
                <a:srgbClr val="545454"/>
              </a:solidFill>
            </a:endParaRPr>
          </a:p>
        </p:txBody>
      </p:sp>
      <p:sp>
        <p:nvSpPr>
          <p:cNvPr id="15" name="直角三角形 10"/>
          <p:cNvSpPr/>
          <p:nvPr/>
        </p:nvSpPr>
        <p:spPr>
          <a:xfrm rot="5400000">
            <a:off x="2544859" y="2714855"/>
            <a:ext cx="216026" cy="324631"/>
          </a:xfrm>
          <a:prstGeom prst="rtTriangle">
            <a:avLst/>
          </a:prstGeom>
          <a:solidFill>
            <a:srgbClr val="00ACE2">
              <a:lumMod val="75000"/>
            </a:srgbClr>
          </a:solidFill>
          <a:ln w="25400" cap="flat" cmpd="sng" algn="ctr">
            <a:noFill/>
            <a:prstDash val="solid"/>
          </a:ln>
          <a:effectLst/>
        </p:spPr>
        <p:txBody>
          <a:bodyPr lIns="68580" tIns="34290" rIns="68580" bIns="34290" rtlCol="0" anchor="ctr"/>
          <a:lstStyle/>
          <a:p>
            <a:pPr algn="ctr">
              <a:defRPr/>
            </a:pPr>
            <a:endParaRPr kumimoji="1" lang="ja-JP" altLang="en-US" kern="0">
              <a:solidFill>
                <a:sysClr val="window" lastClr="FFFFFF"/>
              </a:solidFill>
              <a:latin typeface="Open Sans"/>
            </a:endParaRPr>
          </a:p>
        </p:txBody>
      </p:sp>
      <p:sp>
        <p:nvSpPr>
          <p:cNvPr id="16" name="テキスト プレースホルダー 6"/>
          <p:cNvSpPr txBox="1">
            <a:spLocks/>
          </p:cNvSpPr>
          <p:nvPr/>
        </p:nvSpPr>
        <p:spPr>
          <a:xfrm>
            <a:off x="2856963" y="1904887"/>
            <a:ext cx="4618658" cy="1080297"/>
          </a:xfrm>
          <a:prstGeom prst="rect">
            <a:avLst/>
          </a:prstGeom>
        </p:spPr>
        <p:txBody>
          <a:bodyPr vert="horz" lIns="122456" tIns="61229" rIns="122456" bIns="61229"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spcBef>
                <a:spcPts val="0"/>
              </a:spcBef>
              <a:defRPr/>
            </a:pPr>
            <a:r>
              <a:rPr lang="it-IT" altLang="ja-JP" sz="2800" dirty="0">
                <a:solidFill>
                  <a:srgbClr val="FFFFFF"/>
                </a:solidFill>
                <a:latin typeface="Arial" pitchFamily="34" charset="0"/>
                <a:cs typeface="Arial" pitchFamily="34" charset="0"/>
              </a:rPr>
              <a:t>Jalur Rempah di Indonesia pada </a:t>
            </a:r>
            <a:r>
              <a:rPr lang="it-IT" altLang="ja-JP" sz="2800" dirty="0" smtClean="0">
                <a:solidFill>
                  <a:srgbClr val="FFFFFF"/>
                </a:solidFill>
                <a:latin typeface="Arial" pitchFamily="34" charset="0"/>
                <a:cs typeface="Arial" pitchFamily="34" charset="0"/>
              </a:rPr>
              <a:t>Masa Praaksara</a:t>
            </a:r>
            <a:endParaRPr lang="ja-JP" altLang="en-US" sz="2800" dirty="0">
              <a:solidFill>
                <a:srgbClr val="FFFFFF"/>
              </a:solidFill>
              <a:latin typeface="Arial" pitchFamily="34" charset="0"/>
              <a:cs typeface="Arial" pitchFamily="34" charset="0"/>
            </a:endParaRPr>
          </a:p>
        </p:txBody>
      </p:sp>
      <p:sp>
        <p:nvSpPr>
          <p:cNvPr id="18" name="テキスト プレースホルダー 18"/>
          <p:cNvSpPr txBox="1">
            <a:spLocks/>
          </p:cNvSpPr>
          <p:nvPr/>
        </p:nvSpPr>
        <p:spPr>
          <a:xfrm>
            <a:off x="1957082" y="2207016"/>
            <a:ext cx="533475" cy="342900"/>
          </a:xfrm>
          <a:prstGeom prst="rect">
            <a:avLst/>
          </a:prstGeom>
        </p:spPr>
        <p:txBody>
          <a:bodyPr vert="horz" lIns="122456" tIns="61229" rIns="122456" bIns="61229" rtlCol="0" anchor="ctr">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9600" kern="1200" baseline="0">
                <a:solidFill>
                  <a:schemeClr val="bg1"/>
                </a:solidFill>
                <a:latin typeface="+mj-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defRPr/>
            </a:pPr>
            <a:r>
              <a:rPr lang="en-US" altLang="ja-JP" sz="4800" b="1" dirty="0" smtClean="0">
                <a:solidFill>
                  <a:prstClr val="white"/>
                </a:solidFill>
                <a:cs typeface="Arial" pitchFamily="34" charset="0"/>
              </a:rPr>
              <a:t>Ⓑ</a:t>
            </a:r>
            <a:endParaRPr lang="ja-JP" altLang="en-US" sz="3000" b="1" dirty="0">
              <a:solidFill>
                <a:prstClr val="white"/>
              </a:solidFill>
              <a:cs typeface="Arial" pitchFamily="34" charset="0"/>
            </a:endParaRPr>
          </a:p>
        </p:txBody>
      </p:sp>
    </p:spTree>
    <p:extLst>
      <p:ext uri="{BB962C8B-B14F-4D97-AF65-F5344CB8AC3E}">
        <p14:creationId xmlns:p14="http://schemas.microsoft.com/office/powerpoint/2010/main" val="409063481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250"/>
                                        <p:tgtEl>
                                          <p:spTgt spid="15"/>
                                        </p:tgtEl>
                                      </p:cBhvr>
                                    </p:animEffect>
                                  </p:childTnLst>
                                </p:cTn>
                              </p:par>
                            </p:childTnLst>
                          </p:cTn>
                        </p:par>
                        <p:par>
                          <p:cTn id="12" fill="hold">
                            <p:stCondLst>
                              <p:cond delay="750"/>
                            </p:stCondLst>
                            <p:childTnLst>
                              <p:par>
                                <p:cTn id="13" presetID="2" presetClass="entr" presetSubtype="8"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50"/>
                                  </p:stCondLst>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fade">
                                      <p:cBhvr>
                                        <p:cTn id="19"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tmplLst>
          <p:tmpl>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 xmlns:a16="http://schemas.microsoft.com/office/drawing/2014/main" id="{891F6E9E-CCA5-23AE-05CD-CC2353AEA791}"/>
              </a:ext>
            </a:extLst>
          </p:cNvPr>
          <p:cNvGrpSpPr/>
          <p:nvPr/>
        </p:nvGrpSpPr>
        <p:grpSpPr>
          <a:xfrm>
            <a:off x="4509025" y="2035178"/>
            <a:ext cx="4170660" cy="1193515"/>
            <a:chOff x="5193177" y="4389479"/>
            <a:chExt cx="5840323" cy="991494"/>
          </a:xfrm>
          <a:solidFill>
            <a:schemeClr val="bg1">
              <a:alpha val="67000"/>
            </a:schemeClr>
          </a:solidFill>
        </p:grpSpPr>
        <p:sp>
          <p:nvSpPr>
            <p:cNvPr id="62" name="Rectangle: Rounded Corners 61">
              <a:extLst>
                <a:ext uri="{FF2B5EF4-FFF2-40B4-BE49-F238E27FC236}">
                  <a16:creationId xmlns="" xmlns:a16="http://schemas.microsoft.com/office/drawing/2014/main" id="{975F545B-1E4F-B03C-9446-8AEEDA5D742F}"/>
                </a:ext>
              </a:extLst>
            </p:cNvPr>
            <p:cNvSpPr/>
            <p:nvPr/>
          </p:nvSpPr>
          <p:spPr>
            <a:xfrm>
              <a:off x="5193177" y="4389479"/>
              <a:ext cx="5840323" cy="991494"/>
            </a:xfrm>
            <a:prstGeom prst="roundRect">
              <a:avLst/>
            </a:prstGeom>
            <a:grp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endParaRPr>
            </a:p>
          </p:txBody>
        </p:sp>
        <p:sp>
          <p:nvSpPr>
            <p:cNvPr id="63" name="TextBox 4">
              <a:extLst>
                <a:ext uri="{FF2B5EF4-FFF2-40B4-BE49-F238E27FC236}">
                  <a16:creationId xmlns="" xmlns:a16="http://schemas.microsoft.com/office/drawing/2014/main" id="{4046FD36-BCDC-31AB-15E6-B5BA27B0B65A}"/>
                </a:ext>
              </a:extLst>
            </p:cNvPr>
            <p:cNvSpPr txBox="1"/>
            <p:nvPr/>
          </p:nvSpPr>
          <p:spPr>
            <a:xfrm>
              <a:off x="5526960" y="4665067"/>
              <a:ext cx="5172756" cy="715906"/>
            </a:xfrm>
            <a:prstGeom prst="rect">
              <a:avLst/>
            </a:prstGeom>
            <a:noFill/>
            <a:ln w="38100">
              <a:noFill/>
            </a:ln>
          </p:spPr>
          <p:txBody>
            <a:bodyPr wrap="square" lIns="0" tIns="0" rIns="0" bIns="0" rtlCol="0" anchor="t">
              <a:spAutoFit/>
            </a:bodyPr>
            <a:lstStyle/>
            <a:p>
              <a:pPr algn="ctr" defTabSz="457200"/>
              <a:r>
                <a:rPr lang="en-US" sz="2800" dirty="0" err="1">
                  <a:solidFill>
                    <a:prstClr val="black">
                      <a:lumMod val="75000"/>
                      <a:lumOff val="25000"/>
                    </a:prstClr>
                  </a:solidFill>
                  <a:latin typeface="Poppins Medium"/>
                </a:rPr>
                <a:t>Apa</a:t>
              </a:r>
              <a:r>
                <a:rPr lang="en-US" sz="2800" dirty="0">
                  <a:solidFill>
                    <a:prstClr val="black">
                      <a:lumMod val="75000"/>
                      <a:lumOff val="25000"/>
                    </a:prstClr>
                  </a:solidFill>
                  <a:latin typeface="Poppins Medium"/>
                </a:rPr>
                <a:t> </a:t>
              </a:r>
              <a:r>
                <a:rPr lang="en-US" sz="2800" dirty="0" err="1">
                  <a:solidFill>
                    <a:prstClr val="black">
                      <a:lumMod val="75000"/>
                      <a:lumOff val="25000"/>
                    </a:prstClr>
                  </a:solidFill>
                  <a:latin typeface="Poppins Medium"/>
                </a:rPr>
                <a:t>itu</a:t>
              </a:r>
              <a:r>
                <a:rPr lang="en-US" sz="2800" dirty="0">
                  <a:solidFill>
                    <a:prstClr val="black">
                      <a:lumMod val="75000"/>
                      <a:lumOff val="25000"/>
                    </a:prstClr>
                  </a:solidFill>
                  <a:latin typeface="Poppins Medium"/>
                </a:rPr>
                <a:t> Jalur </a:t>
              </a:r>
              <a:r>
                <a:rPr lang="en-US" sz="2800" dirty="0" err="1">
                  <a:solidFill>
                    <a:prstClr val="black">
                      <a:lumMod val="75000"/>
                      <a:lumOff val="25000"/>
                    </a:prstClr>
                  </a:solidFill>
                  <a:latin typeface="Poppins Medium"/>
                </a:rPr>
                <a:t>Rempah</a:t>
              </a:r>
              <a:r>
                <a:rPr lang="en-US" sz="2800" dirty="0">
                  <a:solidFill>
                    <a:prstClr val="black">
                      <a:lumMod val="75000"/>
                      <a:lumOff val="25000"/>
                    </a:prstClr>
                  </a:solidFill>
                  <a:latin typeface="Poppins Medium"/>
                </a:rPr>
                <a:t>?</a:t>
              </a:r>
            </a:p>
          </p:txBody>
        </p:sp>
      </p:grpSp>
      <p:grpSp>
        <p:nvGrpSpPr>
          <p:cNvPr id="42" name="Group 41">
            <a:extLst>
              <a:ext uri="{FF2B5EF4-FFF2-40B4-BE49-F238E27FC236}">
                <a16:creationId xmlns="" xmlns:a16="http://schemas.microsoft.com/office/drawing/2014/main" id="{01D97FAE-C212-2A34-5328-EA2154419B7F}"/>
              </a:ext>
            </a:extLst>
          </p:cNvPr>
          <p:cNvGrpSpPr/>
          <p:nvPr/>
        </p:nvGrpSpPr>
        <p:grpSpPr>
          <a:xfrm>
            <a:off x="-1602037" y="1437553"/>
            <a:ext cx="6143802" cy="4567146"/>
            <a:chOff x="3842474" y="1841953"/>
            <a:chExt cx="6143802" cy="4567146"/>
          </a:xfrm>
        </p:grpSpPr>
        <p:grpSp>
          <p:nvGrpSpPr>
            <p:cNvPr id="43" name="Group 42">
              <a:extLst>
                <a:ext uri="{FF2B5EF4-FFF2-40B4-BE49-F238E27FC236}">
                  <a16:creationId xmlns="" xmlns:a16="http://schemas.microsoft.com/office/drawing/2014/main" id="{D8DEEC60-E655-36E5-F609-CAA9E7A5437F}"/>
                </a:ext>
              </a:extLst>
            </p:cNvPr>
            <p:cNvGrpSpPr/>
            <p:nvPr/>
          </p:nvGrpSpPr>
          <p:grpSpPr>
            <a:xfrm>
              <a:off x="3842474" y="1841953"/>
              <a:ext cx="6143802" cy="4567146"/>
              <a:chOff x="2418203" y="1031102"/>
              <a:chExt cx="7568074" cy="5377998"/>
            </a:xfrm>
          </p:grpSpPr>
          <p:sp>
            <p:nvSpPr>
              <p:cNvPr id="45" name="Oval 44">
                <a:extLst>
                  <a:ext uri="{FF2B5EF4-FFF2-40B4-BE49-F238E27FC236}">
                    <a16:creationId xmlns="" xmlns:a16="http://schemas.microsoft.com/office/drawing/2014/main" id="{AC7AECCB-0FF1-59D0-77EF-945A7C58FB2C}"/>
                  </a:ext>
                </a:extLst>
              </p:cNvPr>
              <p:cNvSpPr/>
              <p:nvPr/>
            </p:nvSpPr>
            <p:spPr>
              <a:xfrm rot="20948421">
                <a:off x="3567155" y="2110614"/>
                <a:ext cx="6419122" cy="4298486"/>
              </a:xfrm>
              <a:prstGeom prst="ellipse">
                <a:avLst/>
              </a:prstGeom>
              <a:solidFill>
                <a:srgbClr val="C0A48F">
                  <a:alpha val="92941"/>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1050" dirty="0"/>
              </a:p>
            </p:txBody>
          </p:sp>
          <p:pic>
            <p:nvPicPr>
              <p:cNvPr id="46" name="Picture 45">
                <a:extLst>
                  <a:ext uri="{FF2B5EF4-FFF2-40B4-BE49-F238E27FC236}">
                    <a16:creationId xmlns="" xmlns:a16="http://schemas.microsoft.com/office/drawing/2014/main" id="{B39AB186-728F-6265-93EF-DDDCB2B2438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9719" b="89930" l="4922" r="96641">
                            <a14:foregroundMark x1="91094" y1="52108" x2="90547" y2="62646"/>
                            <a14:foregroundMark x1="92578" y1="46019" x2="93828" y2="52459"/>
                            <a14:foregroundMark x1="96641" y1="62295" x2="91094" y2="63349"/>
                            <a14:foregroundMark x1="4922" y1="62998" x2="13203" y2="65691"/>
                            <a14:foregroundMark x1="9453" y1="69789" x2="9688" y2="69789"/>
                            <a14:backgroundMark x1="13672" y1="54684" x2="13984" y2="59953"/>
                          </a14:backgroundRemoval>
                        </a14:imgEffect>
                      </a14:imgLayer>
                    </a14:imgProps>
                  </a:ext>
                  <a:ext uri="{28A0092B-C50C-407E-A947-70E740481C1C}">
                    <a14:useLocalDpi xmlns:a14="http://schemas.microsoft.com/office/drawing/2010/main" val="0"/>
                  </a:ext>
                </a:extLst>
              </a:blip>
              <a:stretch>
                <a:fillRect/>
              </a:stretch>
            </p:blipFill>
            <p:spPr>
              <a:xfrm flipH="1">
                <a:off x="5537796" y="2129743"/>
                <a:ext cx="4314858" cy="3940062"/>
              </a:xfrm>
              <a:prstGeom prst="rect">
                <a:avLst/>
              </a:prstGeom>
            </p:spPr>
          </p:pic>
          <p:pic>
            <p:nvPicPr>
              <p:cNvPr id="47" name="Picture 46">
                <a:extLst>
                  <a:ext uri="{FF2B5EF4-FFF2-40B4-BE49-F238E27FC236}">
                    <a16:creationId xmlns="" xmlns:a16="http://schemas.microsoft.com/office/drawing/2014/main" id="{B9A3B6AD-6D7C-415A-702F-A2CFDEF7FF16}"/>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foregroundMark x1="34667" y1="31368" x2="34167" y2="35759"/>
                            <a14:backgroundMark x1="36917" y1="59473" x2="37667" y2="61606"/>
                            <a14:backgroundMark x1="66250" y1="50816" x2="66750" y2="51945"/>
                            <a14:backgroundMark x1="61333" y1="77666" x2="62667" y2="75659"/>
                            <a14:backgroundMark x1="57750" y1="81807" x2="56500" y2="83312"/>
                            <a14:backgroundMark x1="31333" y1="47804" x2="32583" y2="49561"/>
                            <a14:backgroundMark x1="28917" y1="53199" x2="29417" y2="57967"/>
                            <a14:backgroundMark x1="61167" y1="76662" x2="64000" y2="74780"/>
                            <a14:backgroundMark x1="57583" y1="81681" x2="53667" y2="88833"/>
                            <a14:backgroundMark x1="53667" y1="88833" x2="53667" y2="88833"/>
                            <a14:backgroundMark x1="49833" y1="80301" x2="49500" y2="82936"/>
                            <a14:backgroundMark x1="73250" y1="50439" x2="73250" y2="55458"/>
                            <a14:backgroundMark x1="71083" y1="69636" x2="71833" y2="70013"/>
                            <a14:backgroundMark x1="76500" y1="58720" x2="75917" y2="58469"/>
                          </a14:backgroundRemoval>
                        </a14:imgEffect>
                      </a14:imgLayer>
                    </a14:imgProps>
                  </a:ext>
                  <a:ext uri="{28A0092B-C50C-407E-A947-70E740481C1C}">
                    <a14:useLocalDpi xmlns:a14="http://schemas.microsoft.com/office/drawing/2010/main" val="0"/>
                  </a:ext>
                </a:extLst>
              </a:blip>
              <a:stretch>
                <a:fillRect/>
              </a:stretch>
            </p:blipFill>
            <p:spPr>
              <a:xfrm>
                <a:off x="2418203" y="2209879"/>
                <a:ext cx="4665444" cy="3098632"/>
              </a:xfrm>
              <a:prstGeom prst="rect">
                <a:avLst/>
              </a:prstGeom>
            </p:spPr>
          </p:pic>
          <p:pic>
            <p:nvPicPr>
              <p:cNvPr id="48" name="Picture 47">
                <a:extLst>
                  <a:ext uri="{FF2B5EF4-FFF2-40B4-BE49-F238E27FC236}">
                    <a16:creationId xmlns="" xmlns:a16="http://schemas.microsoft.com/office/drawing/2014/main" id="{98D6D659-3C2F-D5A6-E963-936724F833DD}"/>
                  </a:ext>
                </a:extLst>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042957" y="2129743"/>
                <a:ext cx="2632393" cy="1974295"/>
              </a:xfrm>
              <a:prstGeom prst="rect">
                <a:avLst/>
              </a:prstGeom>
            </p:spPr>
          </p:pic>
          <p:pic>
            <p:nvPicPr>
              <p:cNvPr id="49" name="Picture 48">
                <a:extLst>
                  <a:ext uri="{FF2B5EF4-FFF2-40B4-BE49-F238E27FC236}">
                    <a16:creationId xmlns="" xmlns:a16="http://schemas.microsoft.com/office/drawing/2014/main" id="{B14D78CF-4A24-C7CE-712C-6D9E05D8455C}"/>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backgroundMark x1="49269" y1="75938" x2="41545" y2="80313"/>
                            <a14:backgroundMark x1="31942" y1="75625" x2="33403" y2="80000"/>
                            <a14:backgroundMark x1="69102" y1="66875" x2="72651" y2="67188"/>
                          </a14:backgroundRemoval>
                        </a14:imgEffect>
                      </a14:imgLayer>
                    </a14:imgProps>
                  </a:ext>
                  <a:ext uri="{28A0092B-C50C-407E-A947-70E740481C1C}">
                    <a14:useLocalDpi xmlns:a14="http://schemas.microsoft.com/office/drawing/2010/main" val="0"/>
                  </a:ext>
                </a:extLst>
              </a:blip>
              <a:stretch>
                <a:fillRect/>
              </a:stretch>
            </p:blipFill>
            <p:spPr>
              <a:xfrm rot="18877775">
                <a:off x="3991019" y="1340308"/>
                <a:ext cx="2883828" cy="2265415"/>
              </a:xfrm>
              <a:prstGeom prst="rect">
                <a:avLst/>
              </a:prstGeom>
            </p:spPr>
          </p:pic>
        </p:grpSp>
        <p:pic>
          <p:nvPicPr>
            <p:cNvPr id="44" name="Picture 43">
              <a:extLst>
                <a:ext uri="{FF2B5EF4-FFF2-40B4-BE49-F238E27FC236}">
                  <a16:creationId xmlns="" xmlns:a16="http://schemas.microsoft.com/office/drawing/2014/main" id="{956DAA13-2987-97DE-2FD0-D1AD09DA04B0}"/>
                </a:ext>
              </a:extLst>
            </p:cNvPr>
            <p:cNvPicPr>
              <a:picLocks noChangeAspect="1"/>
            </p:cNvPicPr>
            <p:nvPr/>
          </p:nvPicPr>
          <p:blipFill>
            <a:blip r:embed="rId11" cstate="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9345070">
              <a:off x="6856612" y="2943657"/>
              <a:ext cx="1757479" cy="1378872"/>
            </a:xfrm>
            <a:prstGeom prst="rect">
              <a:avLst/>
            </a:prstGeom>
          </p:spPr>
        </p:pic>
      </p:grpSp>
      <p:pic>
        <p:nvPicPr>
          <p:cNvPr id="50" name="Picture 49">
            <a:extLst>
              <a:ext uri="{FF2B5EF4-FFF2-40B4-BE49-F238E27FC236}">
                <a16:creationId xmlns="" xmlns:a16="http://schemas.microsoft.com/office/drawing/2014/main" id="{00F75E5E-151A-7EB9-CC58-A961FD5837D8}"/>
              </a:ext>
            </a:extLst>
          </p:cNvPr>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51" name="Picture 50">
            <a:extLst>
              <a:ext uri="{FF2B5EF4-FFF2-40B4-BE49-F238E27FC236}">
                <a16:creationId xmlns="" xmlns:a16="http://schemas.microsoft.com/office/drawing/2014/main" id="{00F75E5E-151A-7EB9-CC58-A961FD5837D8}"/>
              </a:ext>
            </a:extLst>
          </p:cNvPr>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52" name="Picture 51"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53" name="Picture 52"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54" name="Picture 53">
            <a:extLst>
              <a:ext uri="{FF2B5EF4-FFF2-40B4-BE49-F238E27FC236}">
                <a16:creationId xmlns="" xmlns:a16="http://schemas.microsoft.com/office/drawing/2014/main" id="{0E887A7F-DCB0-DAB8-4B3E-8235041ABFB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2454687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000" fill="hold"/>
                                        <p:tgtEl>
                                          <p:spTgt spid="42"/>
                                        </p:tgtEl>
                                        <p:attrNameLst>
                                          <p:attrName>ppt_x</p:attrName>
                                        </p:attrNameLst>
                                      </p:cBhvr>
                                      <p:tavLst>
                                        <p:tav tm="0">
                                          <p:val>
                                            <p:strVal val="1+#ppt_w/2"/>
                                          </p:val>
                                        </p:tav>
                                        <p:tav tm="100000">
                                          <p:val>
                                            <p:strVal val="#ppt_x"/>
                                          </p:val>
                                        </p:tav>
                                      </p:tavLst>
                                    </p:anim>
                                    <p:anim calcmode="lin" valueType="num">
                                      <p:cBhvr additive="base">
                                        <p:cTn id="8" dur="1000" fill="hold"/>
                                        <p:tgtEl>
                                          <p:spTgt spid="4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1000"/>
                                        <p:tgtEl>
                                          <p:spTgt spid="61"/>
                                        </p:tgtEl>
                                      </p:cBhvr>
                                    </p:animEffect>
                                    <p:anim calcmode="lin" valueType="num">
                                      <p:cBhvr>
                                        <p:cTn id="12" dur="1000" fill="hold"/>
                                        <p:tgtEl>
                                          <p:spTgt spid="61"/>
                                        </p:tgtEl>
                                        <p:attrNameLst>
                                          <p:attrName>ppt_x</p:attrName>
                                        </p:attrNameLst>
                                      </p:cBhvr>
                                      <p:tavLst>
                                        <p:tav tm="0">
                                          <p:val>
                                            <p:strVal val="#ppt_x"/>
                                          </p:val>
                                        </p:tav>
                                        <p:tav tm="100000">
                                          <p:val>
                                            <p:strVal val="#ppt_x"/>
                                          </p:val>
                                        </p:tav>
                                      </p:tavLst>
                                    </p:anim>
                                    <p:anim calcmode="lin" valueType="num">
                                      <p:cBhvr>
                                        <p:cTn id="1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 xmlns:a16="http://schemas.microsoft.com/office/drawing/2014/main" id="{62BD30FA-4163-9021-32DA-A607B3F3EC1E}"/>
              </a:ext>
            </a:extLst>
          </p:cNvPr>
          <p:cNvGrpSpPr/>
          <p:nvPr/>
        </p:nvGrpSpPr>
        <p:grpSpPr>
          <a:xfrm>
            <a:off x="854394" y="1205551"/>
            <a:ext cx="6842568" cy="3401153"/>
            <a:chOff x="-276315" y="1185886"/>
            <a:chExt cx="6842568" cy="3401153"/>
          </a:xfrm>
        </p:grpSpPr>
        <p:sp>
          <p:nvSpPr>
            <p:cNvPr id="17" name="Rectangle: Rounded Corners 16">
              <a:extLst>
                <a:ext uri="{FF2B5EF4-FFF2-40B4-BE49-F238E27FC236}">
                  <a16:creationId xmlns="" xmlns:a16="http://schemas.microsoft.com/office/drawing/2014/main" id="{FE0EF29B-2AA9-706A-C176-7B15A26CCD68}"/>
                </a:ext>
              </a:extLst>
            </p:cNvPr>
            <p:cNvSpPr/>
            <p:nvPr/>
          </p:nvSpPr>
          <p:spPr>
            <a:xfrm>
              <a:off x="528941" y="2032494"/>
              <a:ext cx="6037312" cy="2554545"/>
            </a:xfrm>
            <a:prstGeom prst="roundRect">
              <a:avLst/>
            </a:prstGeom>
            <a:solidFill>
              <a:schemeClr val="tx1">
                <a:lumMod val="85000"/>
                <a:lumOff val="1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sp>
          <p:nvSpPr>
            <p:cNvPr id="18" name="Rectangle: Rounded Corners 17">
              <a:extLst>
                <a:ext uri="{FF2B5EF4-FFF2-40B4-BE49-F238E27FC236}">
                  <a16:creationId xmlns="" xmlns:a16="http://schemas.microsoft.com/office/drawing/2014/main" id="{8A21DF6B-57E5-D409-4D79-E234AEE17895}"/>
                </a:ext>
              </a:extLst>
            </p:cNvPr>
            <p:cNvSpPr/>
            <p:nvPr/>
          </p:nvSpPr>
          <p:spPr>
            <a:xfrm>
              <a:off x="422634" y="1759974"/>
              <a:ext cx="6037312" cy="273094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endParaRPr>
            </a:p>
          </p:txBody>
        </p:sp>
        <p:grpSp>
          <p:nvGrpSpPr>
            <p:cNvPr id="6" name="Group 5">
              <a:extLst>
                <a:ext uri="{FF2B5EF4-FFF2-40B4-BE49-F238E27FC236}">
                  <a16:creationId xmlns="" xmlns:a16="http://schemas.microsoft.com/office/drawing/2014/main" id="{03353C02-1EEE-C4EC-0A27-5AC8AD01227D}"/>
                </a:ext>
              </a:extLst>
            </p:cNvPr>
            <p:cNvGrpSpPr/>
            <p:nvPr/>
          </p:nvGrpSpPr>
          <p:grpSpPr>
            <a:xfrm>
              <a:off x="-276315" y="1185886"/>
              <a:ext cx="6609833" cy="3401153"/>
              <a:chOff x="-256651" y="1069391"/>
              <a:chExt cx="6609833" cy="3401153"/>
            </a:xfrm>
          </p:grpSpPr>
          <p:grpSp>
            <p:nvGrpSpPr>
              <p:cNvPr id="14" name="Group 13">
                <a:extLst>
                  <a:ext uri="{FF2B5EF4-FFF2-40B4-BE49-F238E27FC236}">
                    <a16:creationId xmlns="" xmlns:a16="http://schemas.microsoft.com/office/drawing/2014/main" id="{3C1BC03C-A74F-D962-9A54-5F5C574B4128}"/>
                  </a:ext>
                </a:extLst>
              </p:cNvPr>
              <p:cNvGrpSpPr/>
              <p:nvPr/>
            </p:nvGrpSpPr>
            <p:grpSpPr>
              <a:xfrm>
                <a:off x="455474" y="1069391"/>
                <a:ext cx="3005480" cy="942977"/>
                <a:chOff x="220559" y="2229232"/>
                <a:chExt cx="1374527" cy="624059"/>
              </a:xfrm>
            </p:grpSpPr>
            <p:sp>
              <p:nvSpPr>
                <p:cNvPr id="15" name="Freeform: Shape 14">
                  <a:extLst>
                    <a:ext uri="{FF2B5EF4-FFF2-40B4-BE49-F238E27FC236}">
                      <a16:creationId xmlns="" xmlns:a16="http://schemas.microsoft.com/office/drawing/2014/main" id="{2498F4EA-B9FF-23D2-39AC-E280EFB37F79}"/>
                    </a:ext>
                  </a:extLst>
                </p:cNvPr>
                <p:cNvSpPr/>
                <p:nvPr/>
              </p:nvSpPr>
              <p:spPr>
                <a:xfrm>
                  <a:off x="220559" y="2528132"/>
                  <a:ext cx="1305250" cy="325159"/>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16" name="Freeform: Shape 15">
                  <a:extLst>
                    <a:ext uri="{FF2B5EF4-FFF2-40B4-BE49-F238E27FC236}">
                      <a16:creationId xmlns="" xmlns:a16="http://schemas.microsoft.com/office/drawing/2014/main" id="{D4231189-C0AA-B41E-E06A-0A1006733A98}"/>
                    </a:ext>
                  </a:extLst>
                </p:cNvPr>
                <p:cNvSpPr/>
                <p:nvPr/>
              </p:nvSpPr>
              <p:spPr>
                <a:xfrm>
                  <a:off x="220559" y="2229232"/>
                  <a:ext cx="1374527" cy="56028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grpSp>
          <p:sp>
            <p:nvSpPr>
              <p:cNvPr id="8" name="TextBox 7">
                <a:extLst>
                  <a:ext uri="{FF2B5EF4-FFF2-40B4-BE49-F238E27FC236}">
                    <a16:creationId xmlns="" xmlns:a16="http://schemas.microsoft.com/office/drawing/2014/main" id="{E6DB291E-F337-E4DF-1E3B-9F3457D759C5}"/>
                  </a:ext>
                </a:extLst>
              </p:cNvPr>
              <p:cNvSpPr txBox="1"/>
              <p:nvPr/>
            </p:nvSpPr>
            <p:spPr>
              <a:xfrm>
                <a:off x="795831" y="1915999"/>
                <a:ext cx="5557351" cy="2554545"/>
              </a:xfrm>
              <a:prstGeom prst="rect">
                <a:avLst/>
              </a:prstGeom>
              <a:noFill/>
            </p:spPr>
            <p:txBody>
              <a:bodyPr wrap="square" rtlCol="0">
                <a:spAutoFit/>
              </a:bodyPr>
              <a:lstStyle/>
              <a:p>
                <a:pPr defTabSz="457200"/>
                <a:r>
                  <a:rPr lang="en-ID" sz="2000" b="1" dirty="0">
                    <a:solidFill>
                      <a:srgbClr val="ED7D31">
                        <a:lumMod val="75000"/>
                      </a:srgbClr>
                    </a:solidFill>
                    <a:ea typeface="Calibri" panose="020F0502020204030204" pitchFamily="34" charset="0"/>
                    <a:cs typeface="Times New Roman" panose="02020603050405020304" pitchFamily="18" charset="0"/>
                  </a:rPr>
                  <a:t>Jalur </a:t>
                </a:r>
                <a:r>
                  <a:rPr lang="en-ID" sz="2000" b="1" dirty="0" err="1">
                    <a:solidFill>
                      <a:srgbClr val="ED7D31">
                        <a:lumMod val="75000"/>
                      </a:srgbClr>
                    </a:solidFill>
                    <a:ea typeface="Calibri" panose="020F0502020204030204" pitchFamily="34" charset="0"/>
                    <a:cs typeface="Times New Roman" panose="02020603050405020304" pitchFamily="18" charset="0"/>
                  </a:rPr>
                  <a:t>Rempah</a:t>
                </a:r>
                <a:r>
                  <a:rPr lang="en-ID" sz="2000" b="1" dirty="0">
                    <a:solidFill>
                      <a:srgbClr val="ED7D31">
                        <a:lumMod val="75000"/>
                      </a:srgbClr>
                    </a:solidFill>
                    <a:ea typeface="Calibri" panose="020F0502020204030204" pitchFamily="34" charset="0"/>
                    <a:cs typeface="Times New Roman" panose="02020603050405020304" pitchFamily="18" charset="0"/>
                  </a:rPr>
                  <a:t> </a:t>
                </a:r>
                <a:r>
                  <a:rPr lang="en-ID" sz="2000" dirty="0">
                    <a:solidFill>
                      <a:prstClr val="black"/>
                    </a:solidFill>
                    <a:ea typeface="Calibri" panose="020F0502020204030204" pitchFamily="34" charset="0"/>
                    <a:cs typeface="Times New Roman" panose="02020603050405020304" pitchFamily="18" charset="0"/>
                  </a:rPr>
                  <a:t>(</a:t>
                </a:r>
                <a:r>
                  <a:rPr lang="en-ID" sz="2000" i="1" dirty="0">
                    <a:solidFill>
                      <a:prstClr val="black"/>
                    </a:solidFill>
                    <a:ea typeface="Calibri" panose="020F0502020204030204" pitchFamily="34" charset="0"/>
                    <a:cs typeface="Times New Roman" panose="02020603050405020304" pitchFamily="18" charset="0"/>
                  </a:rPr>
                  <a:t>Spice Route</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adalah</a:t>
                </a:r>
                <a:r>
                  <a:rPr lang="en-ID" sz="2000" dirty="0">
                    <a:solidFill>
                      <a:prstClr val="black"/>
                    </a:solidFill>
                    <a:ea typeface="Calibri" panose="020F0502020204030204" pitchFamily="34" charset="0"/>
                    <a:cs typeface="Times New Roman" panose="02020603050405020304" pitchFamily="18" charset="0"/>
                  </a:rPr>
                  <a:t> </a:t>
                </a:r>
                <a:r>
                  <a:rPr lang="en-ID" sz="2000" b="1" dirty="0" err="1">
                    <a:solidFill>
                      <a:srgbClr val="ED7D31">
                        <a:lumMod val="75000"/>
                      </a:srgbClr>
                    </a:solidFill>
                    <a:ea typeface="Calibri" panose="020F0502020204030204" pitchFamily="34" charset="0"/>
                    <a:cs typeface="Times New Roman" panose="02020603050405020304" pitchFamily="18" charset="0"/>
                  </a:rPr>
                  <a:t>jaringan</a:t>
                </a:r>
                <a:r>
                  <a:rPr lang="en-ID" sz="2000" b="1" dirty="0">
                    <a:solidFill>
                      <a:srgbClr val="ED7D31">
                        <a:lumMod val="75000"/>
                      </a:srgbClr>
                    </a:solidFill>
                    <a:ea typeface="Calibri" panose="020F0502020204030204" pitchFamily="34" charset="0"/>
                    <a:cs typeface="Times New Roman" panose="02020603050405020304" pitchFamily="18" charset="0"/>
                  </a:rPr>
                  <a:t> </a:t>
                </a:r>
                <a:r>
                  <a:rPr lang="en-ID" sz="2000" b="1" dirty="0" err="1">
                    <a:solidFill>
                      <a:srgbClr val="ED7D31">
                        <a:lumMod val="75000"/>
                      </a:srgbClr>
                    </a:solidFill>
                    <a:ea typeface="Calibri" panose="020F0502020204030204" pitchFamily="34" charset="0"/>
                    <a:cs typeface="Times New Roman" panose="02020603050405020304" pitchFamily="18" charset="0"/>
                  </a:rPr>
                  <a:t>niaga</a:t>
                </a:r>
                <a:r>
                  <a:rPr lang="en-ID" sz="2000" b="1" dirty="0">
                    <a:solidFill>
                      <a:srgbClr val="ED7D31">
                        <a:lumMod val="75000"/>
                      </a:srgbClr>
                    </a:solidFill>
                    <a:ea typeface="Calibri" panose="020F0502020204030204" pitchFamily="34" charset="0"/>
                    <a:cs typeface="Times New Roman" panose="02020603050405020304" pitchFamily="18" charset="0"/>
                  </a:rPr>
                  <a:t> </a:t>
                </a:r>
                <a:r>
                  <a:rPr lang="en-ID" sz="2000" b="1" dirty="0" err="1">
                    <a:solidFill>
                      <a:srgbClr val="ED7D31">
                        <a:lumMod val="75000"/>
                      </a:srgbClr>
                    </a:solidFill>
                    <a:ea typeface="Calibri" panose="020F0502020204030204" pitchFamily="34" charset="0"/>
                    <a:cs typeface="Times New Roman" panose="02020603050405020304" pitchFamily="18" charset="0"/>
                  </a:rPr>
                  <a:t>rempah-rempah</a:t>
                </a:r>
                <a:r>
                  <a:rPr lang="en-ID" sz="2000" b="1" dirty="0">
                    <a:solidFill>
                      <a:srgbClr val="ED7D31">
                        <a:lumMod val="75000"/>
                      </a:srgbClr>
                    </a:solidFill>
                    <a:ea typeface="Calibri" panose="020F0502020204030204" pitchFamily="34" charset="0"/>
                    <a:cs typeface="Times New Roman" panose="02020603050405020304" pitchFamily="18" charset="0"/>
                  </a:rPr>
                  <a:t> </a:t>
                </a:r>
                <a:r>
                  <a:rPr lang="en-ID" sz="2000" dirty="0">
                    <a:solidFill>
                      <a:prstClr val="black"/>
                    </a:solidFill>
                    <a:ea typeface="Calibri" panose="020F0502020204030204" pitchFamily="34" charset="0"/>
                    <a:cs typeface="Times New Roman" panose="02020603050405020304" pitchFamily="18" charset="0"/>
                  </a:rPr>
                  <a:t>yang </a:t>
                </a:r>
                <a:r>
                  <a:rPr lang="en-ID" sz="2000" dirty="0" err="1">
                    <a:solidFill>
                      <a:prstClr val="black"/>
                    </a:solidFill>
                    <a:ea typeface="Calibri" panose="020F0502020204030204" pitchFamily="34" charset="0"/>
                    <a:cs typeface="Times New Roman" panose="02020603050405020304" pitchFamily="18" charset="0"/>
                  </a:rPr>
                  <a:t>menghubungkan</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antara</a:t>
                </a:r>
                <a:r>
                  <a:rPr lang="en-ID" sz="2000" dirty="0">
                    <a:solidFill>
                      <a:prstClr val="black"/>
                    </a:solidFill>
                    <a:ea typeface="Calibri" panose="020F0502020204030204" pitchFamily="34" charset="0"/>
                    <a:cs typeface="Times New Roman" panose="02020603050405020304" pitchFamily="18" charset="0"/>
                  </a:rPr>
                  <a:t> </a:t>
                </a:r>
                <a:r>
                  <a:rPr lang="en-ID" sz="2000" b="1" dirty="0" err="1">
                    <a:solidFill>
                      <a:srgbClr val="ED7D31">
                        <a:lumMod val="75000"/>
                      </a:srgbClr>
                    </a:solidFill>
                    <a:ea typeface="Calibri" panose="020F0502020204030204" pitchFamily="34" charset="0"/>
                    <a:cs typeface="Times New Roman" panose="02020603050405020304" pitchFamily="18" charset="0"/>
                  </a:rPr>
                  <a:t>belahan</a:t>
                </a:r>
                <a:r>
                  <a:rPr lang="en-ID" sz="2000" b="1" dirty="0">
                    <a:solidFill>
                      <a:srgbClr val="ED7D31">
                        <a:lumMod val="75000"/>
                      </a:srgbClr>
                    </a:solidFill>
                    <a:ea typeface="Calibri" panose="020F0502020204030204" pitchFamily="34" charset="0"/>
                    <a:cs typeface="Times New Roman" panose="02020603050405020304" pitchFamily="18" charset="0"/>
                  </a:rPr>
                  <a:t> barat</a:t>
                </a:r>
                <a:r>
                  <a:rPr lang="en-ID" sz="2000" dirty="0">
                    <a:solidFill>
                      <a:prstClr val="black"/>
                    </a:solidFill>
                    <a:ea typeface="Calibri" panose="020F0502020204030204" pitchFamily="34" charset="0"/>
                    <a:cs typeface="Times New Roman" panose="02020603050405020304" pitchFamily="18" charset="0"/>
                  </a:rPr>
                  <a:t> dan </a:t>
                </a:r>
                <a:r>
                  <a:rPr lang="en-ID" sz="2000" b="1" dirty="0" err="1">
                    <a:solidFill>
                      <a:srgbClr val="ED7D31">
                        <a:lumMod val="75000"/>
                      </a:srgbClr>
                    </a:solidFill>
                    <a:ea typeface="Calibri" panose="020F0502020204030204" pitchFamily="34" charset="0"/>
                    <a:cs typeface="Times New Roman" panose="02020603050405020304" pitchFamily="18" charset="0"/>
                  </a:rPr>
                  <a:t>timur</a:t>
                </a:r>
                <a:r>
                  <a:rPr lang="en-ID" sz="2000" b="1" dirty="0">
                    <a:solidFill>
                      <a:srgbClr val="ED7D31">
                        <a:lumMod val="75000"/>
                      </a:srgbClr>
                    </a:solidFill>
                    <a:ea typeface="Calibri" panose="020F0502020204030204" pitchFamily="34" charset="0"/>
                    <a:cs typeface="Times New Roman" panose="02020603050405020304" pitchFamily="18" charset="0"/>
                  </a:rPr>
                  <a:t> dunia</a:t>
                </a:r>
                <a:r>
                  <a:rPr lang="en-ID" sz="2000" dirty="0">
                    <a:solidFill>
                      <a:prstClr val="black"/>
                    </a:solidFill>
                    <a:ea typeface="Calibri" panose="020F0502020204030204" pitchFamily="34" charset="0"/>
                    <a:cs typeface="Times New Roman" panose="02020603050405020304" pitchFamily="18" charset="0"/>
                  </a:rPr>
                  <a:t>, yang </a:t>
                </a:r>
                <a:r>
                  <a:rPr lang="en-ID" sz="2000" dirty="0" err="1">
                    <a:solidFill>
                      <a:prstClr val="black"/>
                    </a:solidFill>
                    <a:ea typeface="Calibri" panose="020F0502020204030204" pitchFamily="34" charset="0"/>
                    <a:cs typeface="Times New Roman" panose="02020603050405020304" pitchFamily="18" charset="0"/>
                  </a:rPr>
                  <a:t>dimulai</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dari</a:t>
                </a:r>
                <a:r>
                  <a:rPr lang="en-ID" sz="2000" dirty="0">
                    <a:solidFill>
                      <a:prstClr val="black"/>
                    </a:solidFill>
                    <a:ea typeface="Calibri" panose="020F0502020204030204" pitchFamily="34" charset="0"/>
                    <a:cs typeface="Times New Roman" panose="02020603050405020304" pitchFamily="18" charset="0"/>
                  </a:rPr>
                  <a:t> wilayah </a:t>
                </a:r>
                <a:r>
                  <a:rPr lang="en-ID" sz="2000" dirty="0" err="1">
                    <a:solidFill>
                      <a:prstClr val="black"/>
                    </a:solidFill>
                    <a:ea typeface="Calibri" panose="020F0502020204030204" pitchFamily="34" charset="0"/>
                    <a:cs typeface="Times New Roman" panose="02020603050405020304" pitchFamily="18" charset="0"/>
                  </a:rPr>
                  <a:t>timur</a:t>
                </a:r>
                <a:r>
                  <a:rPr lang="en-ID" sz="2000" dirty="0">
                    <a:solidFill>
                      <a:prstClr val="black"/>
                    </a:solidFill>
                    <a:ea typeface="Calibri" panose="020F0502020204030204" pitchFamily="34" charset="0"/>
                    <a:cs typeface="Times New Roman" panose="02020603050405020304" pitchFamily="18" charset="0"/>
                  </a:rPr>
                  <a:t> Nusantara, </a:t>
                </a:r>
                <a:r>
                  <a:rPr lang="en-ID" sz="2000" dirty="0" err="1">
                    <a:solidFill>
                      <a:prstClr val="black"/>
                    </a:solidFill>
                    <a:ea typeface="Calibri" panose="020F0502020204030204" pitchFamily="34" charset="0"/>
                    <a:cs typeface="Times New Roman" panose="02020603050405020304" pitchFamily="18" charset="0"/>
                  </a:rPr>
                  <a:t>melintasi</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ujung</a:t>
                </a:r>
                <a:r>
                  <a:rPr lang="en-ID" sz="2000" dirty="0">
                    <a:solidFill>
                      <a:prstClr val="black"/>
                    </a:solidFill>
                    <a:ea typeface="Calibri" panose="020F0502020204030204" pitchFamily="34" charset="0"/>
                    <a:cs typeface="Times New Roman" panose="02020603050405020304" pitchFamily="18" charset="0"/>
                  </a:rPr>
                  <a:t> barat Sumatra, India, Sri Lanka, </a:t>
                </a:r>
                <a:r>
                  <a:rPr lang="en-ID" sz="2000" dirty="0" err="1">
                    <a:solidFill>
                      <a:prstClr val="black"/>
                    </a:solidFill>
                    <a:ea typeface="Calibri" panose="020F0502020204030204" pitchFamily="34" charset="0"/>
                    <a:cs typeface="Times New Roman" panose="02020603050405020304" pitchFamily="18" charset="0"/>
                  </a:rPr>
                  <a:t>Mesir</a:t>
                </a:r>
                <a:r>
                  <a:rPr lang="en-ID" sz="2000" dirty="0">
                    <a:solidFill>
                      <a:prstClr val="black"/>
                    </a:solidFill>
                    <a:ea typeface="Calibri" panose="020F0502020204030204" pitchFamily="34" charset="0"/>
                    <a:cs typeface="Times New Roman" panose="02020603050405020304" pitchFamily="18" charset="0"/>
                  </a:rPr>
                  <a:t>, Afrika Timur, Afrika Selatan, </a:t>
                </a:r>
                <a:r>
                  <a:rPr lang="en-ID" sz="2000" dirty="0" err="1">
                    <a:solidFill>
                      <a:prstClr val="black"/>
                    </a:solidFill>
                    <a:ea typeface="Calibri" panose="020F0502020204030204" pitchFamily="34" charset="0"/>
                    <a:cs typeface="Times New Roman" panose="02020603050405020304" pitchFamily="18" charset="0"/>
                  </a:rPr>
                  <a:t>Madagaskar</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kemudian</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daratan</a:t>
                </a:r>
                <a:r>
                  <a:rPr lang="en-ID" sz="2000" dirty="0">
                    <a:solidFill>
                      <a:prstClr val="black"/>
                    </a:solidFill>
                    <a:ea typeface="Calibri" panose="020F0502020204030204" pitchFamily="34" charset="0"/>
                    <a:cs typeface="Times New Roman" panose="02020603050405020304" pitchFamily="18" charset="0"/>
                  </a:rPr>
                  <a:t> Timur Tengah (Asia Barat), </a:t>
                </a:r>
                <a:r>
                  <a:rPr lang="en-ID" sz="2000" dirty="0" err="1">
                    <a:solidFill>
                      <a:prstClr val="black"/>
                    </a:solidFill>
                    <a:ea typeface="Calibri" panose="020F0502020204030204" pitchFamily="34" charset="0"/>
                    <a:cs typeface="Times New Roman" panose="02020603050405020304" pitchFamily="18" charset="0"/>
                  </a:rPr>
                  <a:t>Mediterania</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hingga</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Eropa</a:t>
                </a:r>
                <a:r>
                  <a:rPr lang="en-ID" sz="2000" dirty="0">
                    <a:solidFill>
                      <a:prstClr val="black"/>
                    </a:solidFill>
                    <a:ea typeface="Calibri" panose="020F0502020204030204" pitchFamily="34" charset="0"/>
                    <a:cs typeface="Times New Roman" panose="02020603050405020304" pitchFamily="18" charset="0"/>
                  </a:rPr>
                  <a:t>.</a:t>
                </a:r>
              </a:p>
              <a:p>
                <a:pPr defTabSz="457200"/>
                <a:endParaRPr lang="en-ID" sz="2000" dirty="0">
                  <a:solidFill>
                    <a:prstClr val="black"/>
                  </a:solidFill>
                </a:endParaRPr>
              </a:p>
            </p:txBody>
          </p:sp>
          <p:sp>
            <p:nvSpPr>
              <p:cNvPr id="9" name="TextBox 4">
                <a:extLst>
                  <a:ext uri="{FF2B5EF4-FFF2-40B4-BE49-F238E27FC236}">
                    <a16:creationId xmlns="" xmlns:a16="http://schemas.microsoft.com/office/drawing/2014/main" id="{7D424394-312F-4404-862C-04A71E18133E}"/>
                  </a:ext>
                </a:extLst>
              </p:cNvPr>
              <p:cNvSpPr txBox="1"/>
              <p:nvPr/>
            </p:nvSpPr>
            <p:spPr>
              <a:xfrm>
                <a:off x="-256651" y="1102728"/>
                <a:ext cx="4066042" cy="369332"/>
              </a:xfrm>
              <a:prstGeom prst="rect">
                <a:avLst/>
              </a:prstGeom>
              <a:noFill/>
            </p:spPr>
            <p:txBody>
              <a:bodyPr wrap="square" lIns="0" tIns="0" rIns="0" bIns="0" rtlCol="0" anchor="t">
                <a:spAutoFit/>
              </a:bodyPr>
              <a:lstStyle/>
              <a:p>
                <a:pPr algn="ctr" defTabSz="457200"/>
                <a:r>
                  <a:rPr lang="en-US" sz="2400" dirty="0" err="1">
                    <a:solidFill>
                      <a:prstClr val="white"/>
                    </a:solidFill>
                    <a:latin typeface="Poppins Medium"/>
                  </a:rPr>
                  <a:t>Pengertian</a:t>
                </a:r>
                <a:endParaRPr lang="en-US" sz="2400" dirty="0">
                  <a:solidFill>
                    <a:prstClr val="white"/>
                  </a:solidFill>
                  <a:latin typeface="Poppins Medium"/>
                </a:endParaRPr>
              </a:p>
            </p:txBody>
          </p:sp>
        </p:grpSp>
      </p:grpSp>
      <p:pic>
        <p:nvPicPr>
          <p:cNvPr id="54" name="Picture 53">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55" name="Picture 54"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56" name="Picture 55"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57" name="Picture 56">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276623133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 xmlns:a16="http://schemas.microsoft.com/office/drawing/2014/main" id="{4352317D-FD76-5285-EC95-43D16E07A667}"/>
              </a:ext>
            </a:extLst>
          </p:cNvPr>
          <p:cNvGrpSpPr/>
          <p:nvPr/>
        </p:nvGrpSpPr>
        <p:grpSpPr>
          <a:xfrm>
            <a:off x="68640" y="511281"/>
            <a:ext cx="7913721" cy="1623849"/>
            <a:chOff x="68640" y="511281"/>
            <a:chExt cx="7913721" cy="1623849"/>
          </a:xfrm>
        </p:grpSpPr>
        <p:sp>
          <p:nvSpPr>
            <p:cNvPr id="32" name="Rectangle: Rounded Corners 31">
              <a:extLst>
                <a:ext uri="{FF2B5EF4-FFF2-40B4-BE49-F238E27FC236}">
                  <a16:creationId xmlns="" xmlns:a16="http://schemas.microsoft.com/office/drawing/2014/main" id="{C1816161-336E-CF92-0B5F-2207F2C97C7D}"/>
                </a:ext>
              </a:extLst>
            </p:cNvPr>
            <p:cNvSpPr/>
            <p:nvPr/>
          </p:nvSpPr>
          <p:spPr>
            <a:xfrm>
              <a:off x="579798" y="1058234"/>
              <a:ext cx="7402563" cy="1076896"/>
            </a:xfrm>
            <a:prstGeom prst="roundRect">
              <a:avLst/>
            </a:prstGeom>
            <a:solidFill>
              <a:schemeClr val="tx1">
                <a:lumMod val="85000"/>
                <a:lumOff val="1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grpSp>
          <p:nvGrpSpPr>
            <p:cNvPr id="18" name="Group 17">
              <a:extLst>
                <a:ext uri="{FF2B5EF4-FFF2-40B4-BE49-F238E27FC236}">
                  <a16:creationId xmlns="" xmlns:a16="http://schemas.microsoft.com/office/drawing/2014/main" id="{EF7F0DDB-C381-ED8C-DDE1-1646D39C1F23}"/>
                </a:ext>
              </a:extLst>
            </p:cNvPr>
            <p:cNvGrpSpPr/>
            <p:nvPr/>
          </p:nvGrpSpPr>
          <p:grpSpPr>
            <a:xfrm>
              <a:off x="68640" y="511281"/>
              <a:ext cx="7838984" cy="1539091"/>
              <a:chOff x="68640" y="511281"/>
              <a:chExt cx="7838984" cy="1539091"/>
            </a:xfrm>
          </p:grpSpPr>
          <p:sp>
            <p:nvSpPr>
              <p:cNvPr id="7" name="Rectangle: Rounded Corners 6">
                <a:extLst>
                  <a:ext uri="{FF2B5EF4-FFF2-40B4-BE49-F238E27FC236}">
                    <a16:creationId xmlns="" xmlns:a16="http://schemas.microsoft.com/office/drawing/2014/main" id="{1F6C522D-9FC3-AFA0-4F3C-C9B874E23ED9}"/>
                  </a:ext>
                </a:extLst>
              </p:cNvPr>
              <p:cNvSpPr/>
              <p:nvPr/>
            </p:nvSpPr>
            <p:spPr>
              <a:xfrm>
                <a:off x="505061" y="905866"/>
                <a:ext cx="7402563" cy="114450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grpSp>
            <p:nvGrpSpPr>
              <p:cNvPr id="5" name="Group 4">
                <a:extLst>
                  <a:ext uri="{FF2B5EF4-FFF2-40B4-BE49-F238E27FC236}">
                    <a16:creationId xmlns="" xmlns:a16="http://schemas.microsoft.com/office/drawing/2014/main" id="{075264B6-8E03-170E-BCEA-D8FCE6EAB433}"/>
                  </a:ext>
                </a:extLst>
              </p:cNvPr>
              <p:cNvGrpSpPr/>
              <p:nvPr/>
            </p:nvGrpSpPr>
            <p:grpSpPr>
              <a:xfrm>
                <a:off x="68640" y="511281"/>
                <a:ext cx="2841708" cy="749011"/>
                <a:chOff x="43623" y="835747"/>
                <a:chExt cx="4181247" cy="933087"/>
              </a:xfrm>
            </p:grpSpPr>
            <p:grpSp>
              <p:nvGrpSpPr>
                <p:cNvPr id="11" name="Group 10">
                  <a:extLst>
                    <a:ext uri="{FF2B5EF4-FFF2-40B4-BE49-F238E27FC236}">
                      <a16:creationId xmlns="" xmlns:a16="http://schemas.microsoft.com/office/drawing/2014/main" id="{37520B31-FB47-A028-00F7-178D07007A27}"/>
                    </a:ext>
                  </a:extLst>
                </p:cNvPr>
                <p:cNvGrpSpPr/>
                <p:nvPr/>
              </p:nvGrpSpPr>
              <p:grpSpPr>
                <a:xfrm>
                  <a:off x="249398" y="835747"/>
                  <a:ext cx="3975472" cy="933087"/>
                  <a:chOff x="126312" y="2074605"/>
                  <a:chExt cx="1818143" cy="617513"/>
                </a:xfrm>
              </p:grpSpPr>
              <p:sp>
                <p:nvSpPr>
                  <p:cNvPr id="12" name="Freeform: Shape 11">
                    <a:extLst>
                      <a:ext uri="{FF2B5EF4-FFF2-40B4-BE49-F238E27FC236}">
                        <a16:creationId xmlns="" xmlns:a16="http://schemas.microsoft.com/office/drawing/2014/main" id="{075424F4-1EC7-D97A-2134-6A59C338006E}"/>
                      </a:ext>
                    </a:extLst>
                  </p:cNvPr>
                  <p:cNvSpPr/>
                  <p:nvPr/>
                </p:nvSpPr>
                <p:spPr>
                  <a:xfrm>
                    <a:off x="126312" y="2338569"/>
                    <a:ext cx="1726508" cy="353549"/>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13" name="Freeform: Shape 12">
                    <a:extLst>
                      <a:ext uri="{FF2B5EF4-FFF2-40B4-BE49-F238E27FC236}">
                        <a16:creationId xmlns="" xmlns:a16="http://schemas.microsoft.com/office/drawing/2014/main" id="{800F4C64-A967-20D5-EE9B-7D75060E2771}"/>
                      </a:ext>
                    </a:extLst>
                  </p:cNvPr>
                  <p:cNvSpPr/>
                  <p:nvPr/>
                </p:nvSpPr>
                <p:spPr>
                  <a:xfrm>
                    <a:off x="126312" y="2074605"/>
                    <a:ext cx="1818143" cy="542080"/>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grpSp>
            <p:sp>
              <p:nvSpPr>
                <p:cNvPr id="8" name="TextBox 4">
                  <a:extLst>
                    <a:ext uri="{FF2B5EF4-FFF2-40B4-BE49-F238E27FC236}">
                      <a16:creationId xmlns="" xmlns:a16="http://schemas.microsoft.com/office/drawing/2014/main" id="{0FB8BE3C-9367-3B1C-12FB-AE4A553264CE}"/>
                    </a:ext>
                  </a:extLst>
                </p:cNvPr>
                <p:cNvSpPr txBox="1"/>
                <p:nvPr/>
              </p:nvSpPr>
              <p:spPr>
                <a:xfrm>
                  <a:off x="43623" y="1057019"/>
                  <a:ext cx="3975472" cy="460099"/>
                </a:xfrm>
                <a:prstGeom prst="rect">
                  <a:avLst/>
                </a:prstGeom>
                <a:noFill/>
              </p:spPr>
              <p:txBody>
                <a:bodyPr wrap="square" lIns="0" tIns="0" rIns="0" bIns="0" rtlCol="0" anchor="t">
                  <a:spAutoFit/>
                </a:bodyPr>
                <a:lstStyle/>
                <a:p>
                  <a:pPr algn="ctr" defTabSz="457200"/>
                  <a:r>
                    <a:rPr lang="en-US" sz="2400" dirty="0" err="1">
                      <a:solidFill>
                        <a:prstClr val="white"/>
                      </a:solidFill>
                      <a:latin typeface="Poppins Medium"/>
                    </a:rPr>
                    <a:t>Komoditas</a:t>
                  </a:r>
                  <a:endParaRPr lang="en-US" sz="2400" dirty="0">
                    <a:solidFill>
                      <a:prstClr val="white"/>
                    </a:solidFill>
                    <a:latin typeface="Poppins Medium"/>
                  </a:endParaRPr>
                </a:p>
              </p:txBody>
            </p:sp>
          </p:grpSp>
          <p:sp>
            <p:nvSpPr>
              <p:cNvPr id="14" name="TextBox 13">
                <a:extLst>
                  <a:ext uri="{FF2B5EF4-FFF2-40B4-BE49-F238E27FC236}">
                    <a16:creationId xmlns="" xmlns:a16="http://schemas.microsoft.com/office/drawing/2014/main" id="{6100568D-0AEF-DBDD-1E41-E52548BB6520}"/>
                  </a:ext>
                </a:extLst>
              </p:cNvPr>
              <p:cNvSpPr txBox="1"/>
              <p:nvPr/>
            </p:nvSpPr>
            <p:spPr>
              <a:xfrm>
                <a:off x="697785" y="1285890"/>
                <a:ext cx="7166588" cy="707886"/>
              </a:xfrm>
              <a:prstGeom prst="rect">
                <a:avLst/>
              </a:prstGeom>
              <a:noFill/>
            </p:spPr>
            <p:txBody>
              <a:bodyPr wrap="square" rtlCol="0">
                <a:spAutoFit/>
              </a:bodyPr>
              <a:lstStyle/>
              <a:p>
                <a:pPr defTabSz="457200"/>
                <a:r>
                  <a:rPr lang="en-ID" sz="2000" dirty="0" err="1">
                    <a:solidFill>
                      <a:prstClr val="black"/>
                    </a:solidFill>
                    <a:ea typeface="Calibri" panose="020F0502020204030204" pitchFamily="34" charset="0"/>
                    <a:cs typeface="Times New Roman" panose="02020603050405020304" pitchFamily="18" charset="0"/>
                  </a:rPr>
                  <a:t>Komoditas</a:t>
                </a:r>
                <a:r>
                  <a:rPr lang="en-ID" sz="2000" dirty="0">
                    <a:solidFill>
                      <a:prstClr val="black"/>
                    </a:solidFill>
                    <a:ea typeface="Calibri" panose="020F0502020204030204" pitchFamily="34" charset="0"/>
                    <a:cs typeface="Times New Roman" panose="02020603050405020304" pitchFamily="18" charset="0"/>
                  </a:rPr>
                  <a:t> yang </a:t>
                </a:r>
                <a:r>
                  <a:rPr lang="en-ID" sz="2000" dirty="0" err="1">
                    <a:solidFill>
                      <a:prstClr val="black"/>
                    </a:solidFill>
                    <a:ea typeface="Calibri" panose="020F0502020204030204" pitchFamily="34" charset="0"/>
                    <a:cs typeface="Times New Roman" panose="02020603050405020304" pitchFamily="18" charset="0"/>
                  </a:rPr>
                  <a:t>diperdagangkan</a:t>
                </a:r>
                <a:r>
                  <a:rPr lang="en-ID" sz="2000" dirty="0">
                    <a:solidFill>
                      <a:prstClr val="black"/>
                    </a:solidFill>
                    <a:ea typeface="Calibri" panose="020F0502020204030204" pitchFamily="34" charset="0"/>
                    <a:cs typeface="Times New Roman" panose="02020603050405020304" pitchFamily="18" charset="0"/>
                  </a:rPr>
                  <a:t> di Jalur </a:t>
                </a:r>
                <a:r>
                  <a:rPr lang="en-ID" sz="2000" dirty="0" err="1">
                    <a:solidFill>
                      <a:prstClr val="black"/>
                    </a:solidFill>
                    <a:ea typeface="Calibri" panose="020F0502020204030204" pitchFamily="34" charset="0"/>
                    <a:cs typeface="Times New Roman" panose="02020603050405020304" pitchFamily="18" charset="0"/>
                  </a:rPr>
                  <a:t>Rempah</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yaitu</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lada</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kayu</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manis</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pala</a:t>
                </a:r>
                <a:r>
                  <a:rPr lang="en-ID" sz="2000" dirty="0">
                    <a:solidFill>
                      <a:prstClr val="black"/>
                    </a:solidFill>
                    <a:ea typeface="Calibri" panose="020F0502020204030204" pitchFamily="34" charset="0"/>
                    <a:cs typeface="Times New Roman" panose="02020603050405020304" pitchFamily="18" charset="0"/>
                  </a:rPr>
                  <a:t>, dan </a:t>
                </a:r>
                <a:r>
                  <a:rPr lang="en-ID" sz="2000" dirty="0" err="1">
                    <a:solidFill>
                      <a:prstClr val="black"/>
                    </a:solidFill>
                    <a:ea typeface="Calibri" panose="020F0502020204030204" pitchFamily="34" charset="0"/>
                    <a:cs typeface="Times New Roman" panose="02020603050405020304" pitchFamily="18" charset="0"/>
                  </a:rPr>
                  <a:t>cengkih</a:t>
                </a:r>
                <a:r>
                  <a:rPr lang="en-ID" sz="2000" dirty="0">
                    <a:solidFill>
                      <a:prstClr val="black"/>
                    </a:solidFill>
                    <a:ea typeface="Calibri" panose="020F0502020204030204" pitchFamily="34" charset="0"/>
                    <a:cs typeface="Times New Roman" panose="02020603050405020304" pitchFamily="18" charset="0"/>
                  </a:rPr>
                  <a:t>.</a:t>
                </a:r>
                <a:endParaRPr lang="en-ID" sz="2000" dirty="0">
                  <a:solidFill>
                    <a:prstClr val="black"/>
                  </a:solidFill>
                </a:endParaRPr>
              </a:p>
            </p:txBody>
          </p:sp>
        </p:grpSp>
      </p:grpSp>
      <p:sp>
        <p:nvSpPr>
          <p:cNvPr id="15" name="Rectangle 14">
            <a:extLst>
              <a:ext uri="{FF2B5EF4-FFF2-40B4-BE49-F238E27FC236}">
                <a16:creationId xmlns="" xmlns:a16="http://schemas.microsoft.com/office/drawing/2014/main" id="{33663CB2-3831-CECE-43C1-BAD5A4FB6CC8}"/>
              </a:ext>
            </a:extLst>
          </p:cNvPr>
          <p:cNvSpPr/>
          <p:nvPr/>
        </p:nvSpPr>
        <p:spPr>
          <a:xfrm>
            <a:off x="1" y="2592194"/>
            <a:ext cx="9144000" cy="2551305"/>
          </a:xfrm>
          <a:prstGeom prst="rect">
            <a:avLst/>
          </a:prstGeom>
          <a:solidFill>
            <a:schemeClr val="bg2">
              <a:alpha val="56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endParaRPr>
          </a:p>
        </p:txBody>
      </p:sp>
      <p:grpSp>
        <p:nvGrpSpPr>
          <p:cNvPr id="25" name="Group 24">
            <a:extLst>
              <a:ext uri="{FF2B5EF4-FFF2-40B4-BE49-F238E27FC236}">
                <a16:creationId xmlns="" xmlns:a16="http://schemas.microsoft.com/office/drawing/2014/main" id="{B652E90B-FF02-0593-1469-9AEA027E81CD}"/>
              </a:ext>
            </a:extLst>
          </p:cNvPr>
          <p:cNvGrpSpPr/>
          <p:nvPr/>
        </p:nvGrpSpPr>
        <p:grpSpPr>
          <a:xfrm>
            <a:off x="-80595" y="2363089"/>
            <a:ext cx="3193384" cy="2689624"/>
            <a:chOff x="5889865" y="2415255"/>
            <a:chExt cx="3193384" cy="2689624"/>
          </a:xfrm>
        </p:grpSpPr>
        <p:pic>
          <p:nvPicPr>
            <p:cNvPr id="23" name="Picture 22">
              <a:extLst>
                <a:ext uri="{FF2B5EF4-FFF2-40B4-BE49-F238E27FC236}">
                  <a16:creationId xmlns="" xmlns:a16="http://schemas.microsoft.com/office/drawing/2014/main" id="{A168D312-A4CB-433D-CFBB-A27BF43FFE1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9719" b="89930" l="4922" r="96641">
                          <a14:foregroundMark x1="91094" y1="52108" x2="90547" y2="62646"/>
                          <a14:foregroundMark x1="92578" y1="46019" x2="93828" y2="52459"/>
                          <a14:foregroundMark x1="96641" y1="62295" x2="91094" y2="63349"/>
                          <a14:foregroundMark x1="4922" y1="62998" x2="13203" y2="65691"/>
                          <a14:foregroundMark x1="9453" y1="69789" x2="9688" y2="69789"/>
                          <a14:backgroundMark x1="13672" y1="54684" x2="13984" y2="59953"/>
                        </a14:backgroundRemoval>
                      </a14:imgEffect>
                    </a14:imgLayer>
                  </a14:imgProps>
                </a:ext>
                <a:ext uri="{28A0092B-C50C-407E-A947-70E740481C1C}">
                  <a14:useLocalDpi xmlns:a14="http://schemas.microsoft.com/office/drawing/2010/main" val="0"/>
                </a:ext>
              </a:extLst>
            </a:blip>
            <a:stretch>
              <a:fillRect/>
            </a:stretch>
          </p:blipFill>
          <p:spPr>
            <a:xfrm>
              <a:off x="5889865" y="2415255"/>
              <a:ext cx="3187875" cy="2602992"/>
            </a:xfrm>
            <a:prstGeom prst="rect">
              <a:avLst/>
            </a:prstGeom>
          </p:spPr>
        </p:pic>
        <p:sp>
          <p:nvSpPr>
            <p:cNvPr id="24" name="TextBox 23">
              <a:extLst>
                <a:ext uri="{FF2B5EF4-FFF2-40B4-BE49-F238E27FC236}">
                  <a16:creationId xmlns="" xmlns:a16="http://schemas.microsoft.com/office/drawing/2014/main" id="{08105F23-F7EA-102A-A6F3-057AEE706B75}"/>
                </a:ext>
              </a:extLst>
            </p:cNvPr>
            <p:cNvSpPr txBox="1"/>
            <p:nvPr/>
          </p:nvSpPr>
          <p:spPr>
            <a:xfrm>
              <a:off x="7195456" y="4735547"/>
              <a:ext cx="1887793" cy="369332"/>
            </a:xfrm>
            <a:prstGeom prst="rect">
              <a:avLst/>
            </a:prstGeom>
            <a:noFill/>
          </p:spPr>
          <p:txBody>
            <a:bodyPr wrap="square" rtlCol="0">
              <a:spAutoFit/>
            </a:bodyPr>
            <a:lstStyle/>
            <a:p>
              <a:pPr defTabSz="457200"/>
              <a:r>
                <a:rPr lang="en-US" sz="1800" dirty="0">
                  <a:solidFill>
                    <a:prstClr val="black"/>
                  </a:solidFill>
                </a:rPr>
                <a:t>Lada </a:t>
              </a:r>
              <a:endParaRPr lang="en-ID" sz="1800" dirty="0">
                <a:solidFill>
                  <a:prstClr val="black"/>
                </a:solidFill>
              </a:endParaRPr>
            </a:p>
          </p:txBody>
        </p:sp>
      </p:grpSp>
      <p:grpSp>
        <p:nvGrpSpPr>
          <p:cNvPr id="27" name="Group 26">
            <a:extLst>
              <a:ext uri="{FF2B5EF4-FFF2-40B4-BE49-F238E27FC236}">
                <a16:creationId xmlns="" xmlns:a16="http://schemas.microsoft.com/office/drawing/2014/main" id="{37738BF4-5351-7495-D9A7-BE68A8D3636D}"/>
              </a:ext>
            </a:extLst>
          </p:cNvPr>
          <p:cNvGrpSpPr/>
          <p:nvPr/>
        </p:nvGrpSpPr>
        <p:grpSpPr>
          <a:xfrm>
            <a:off x="5480993" y="2454653"/>
            <a:ext cx="3623619" cy="2546861"/>
            <a:chOff x="3812127" y="8568"/>
            <a:chExt cx="3623619" cy="2546861"/>
          </a:xfrm>
        </p:grpSpPr>
        <p:pic>
          <p:nvPicPr>
            <p:cNvPr id="17" name="Picture 16">
              <a:extLst>
                <a:ext uri="{FF2B5EF4-FFF2-40B4-BE49-F238E27FC236}">
                  <a16:creationId xmlns="" xmlns:a16="http://schemas.microsoft.com/office/drawing/2014/main" id="{91E7C13C-85B2-58E2-BBE0-61B10C67D9F1}"/>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foregroundMark x1="34667" y1="31368" x2="34167" y2="35759"/>
                          <a14:backgroundMark x1="36917" y1="59473" x2="37667" y2="61606"/>
                          <a14:backgroundMark x1="66250" y1="50816" x2="66750" y2="51945"/>
                          <a14:backgroundMark x1="61333" y1="77666" x2="62667" y2="75659"/>
                          <a14:backgroundMark x1="57750" y1="81807" x2="56500" y2="83312"/>
                          <a14:backgroundMark x1="31333" y1="47804" x2="32583" y2="49561"/>
                          <a14:backgroundMark x1="28917" y1="53199" x2="29417" y2="57967"/>
                          <a14:backgroundMark x1="61167" y1="76662" x2="64000" y2="74780"/>
                          <a14:backgroundMark x1="57583" y1="81681" x2="53667" y2="88833"/>
                          <a14:backgroundMark x1="53667" y1="88833" x2="53667" y2="88833"/>
                          <a14:backgroundMark x1="49833" y1="80301" x2="49500" y2="82936"/>
                          <a14:backgroundMark x1="73250" y1="50439" x2="73250" y2="55458"/>
                          <a14:backgroundMark x1="71083" y1="69636" x2="71833" y2="70013"/>
                          <a14:backgroundMark x1="76500" y1="58720" x2="75917" y2="58469"/>
                        </a14:backgroundRemoval>
                      </a14:imgEffect>
                    </a14:imgLayer>
                  </a14:imgProps>
                </a:ext>
                <a:ext uri="{28A0092B-C50C-407E-A947-70E740481C1C}">
                  <a14:useLocalDpi xmlns:a14="http://schemas.microsoft.com/office/drawing/2010/main" val="0"/>
                </a:ext>
              </a:extLst>
            </a:blip>
            <a:stretch>
              <a:fillRect/>
            </a:stretch>
          </p:blipFill>
          <p:spPr>
            <a:xfrm>
              <a:off x="3812127" y="8568"/>
              <a:ext cx="3623619" cy="2406687"/>
            </a:xfrm>
            <a:prstGeom prst="rect">
              <a:avLst/>
            </a:prstGeom>
          </p:spPr>
        </p:pic>
        <p:sp>
          <p:nvSpPr>
            <p:cNvPr id="26" name="TextBox 25">
              <a:extLst>
                <a:ext uri="{FF2B5EF4-FFF2-40B4-BE49-F238E27FC236}">
                  <a16:creationId xmlns="" xmlns:a16="http://schemas.microsoft.com/office/drawing/2014/main" id="{40600CE0-CF28-340E-A915-5B26A39CBCCF}"/>
                </a:ext>
              </a:extLst>
            </p:cNvPr>
            <p:cNvSpPr txBox="1"/>
            <p:nvPr/>
          </p:nvSpPr>
          <p:spPr>
            <a:xfrm>
              <a:off x="5294862" y="2186097"/>
              <a:ext cx="1887793" cy="369332"/>
            </a:xfrm>
            <a:prstGeom prst="rect">
              <a:avLst/>
            </a:prstGeom>
            <a:noFill/>
          </p:spPr>
          <p:txBody>
            <a:bodyPr wrap="square" rtlCol="0">
              <a:spAutoFit/>
            </a:bodyPr>
            <a:lstStyle/>
            <a:p>
              <a:pPr defTabSz="457200"/>
              <a:r>
                <a:rPr lang="en-US" sz="1800" dirty="0" err="1">
                  <a:solidFill>
                    <a:prstClr val="black"/>
                  </a:solidFill>
                </a:rPr>
                <a:t>Cengkih</a:t>
              </a:r>
              <a:r>
                <a:rPr lang="en-US" sz="1800" dirty="0">
                  <a:solidFill>
                    <a:prstClr val="black"/>
                  </a:solidFill>
                </a:rPr>
                <a:t> </a:t>
              </a:r>
              <a:endParaRPr lang="en-ID" sz="1800" dirty="0">
                <a:solidFill>
                  <a:prstClr val="black"/>
                </a:solidFill>
              </a:endParaRPr>
            </a:p>
          </p:txBody>
        </p:sp>
      </p:grpSp>
      <p:grpSp>
        <p:nvGrpSpPr>
          <p:cNvPr id="29" name="Group 28">
            <a:extLst>
              <a:ext uri="{FF2B5EF4-FFF2-40B4-BE49-F238E27FC236}">
                <a16:creationId xmlns="" xmlns:a16="http://schemas.microsoft.com/office/drawing/2014/main" id="{51B3F407-43E4-C2EC-BB63-16DE548D30A1}"/>
              </a:ext>
            </a:extLst>
          </p:cNvPr>
          <p:cNvGrpSpPr/>
          <p:nvPr/>
        </p:nvGrpSpPr>
        <p:grpSpPr>
          <a:xfrm>
            <a:off x="3887671" y="2728131"/>
            <a:ext cx="3075483" cy="2330825"/>
            <a:chOff x="6305019" y="220481"/>
            <a:chExt cx="3075483" cy="2330825"/>
          </a:xfrm>
        </p:grpSpPr>
        <p:pic>
          <p:nvPicPr>
            <p:cNvPr id="19" name="Picture 18">
              <a:extLst>
                <a:ext uri="{FF2B5EF4-FFF2-40B4-BE49-F238E27FC236}">
                  <a16:creationId xmlns="" xmlns:a16="http://schemas.microsoft.com/office/drawing/2014/main" id="{0C1C3401-FE73-1EBB-CA3E-7AE1FFE2C82B}"/>
                </a:ext>
              </a:extLst>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305019" y="220481"/>
              <a:ext cx="2632392" cy="1974294"/>
            </a:xfrm>
            <a:prstGeom prst="rect">
              <a:avLst/>
            </a:prstGeom>
          </p:spPr>
        </p:pic>
        <p:sp>
          <p:nvSpPr>
            <p:cNvPr id="28" name="TextBox 27">
              <a:extLst>
                <a:ext uri="{FF2B5EF4-FFF2-40B4-BE49-F238E27FC236}">
                  <a16:creationId xmlns="" xmlns:a16="http://schemas.microsoft.com/office/drawing/2014/main" id="{0BE01BDC-5729-4A08-8414-F1D84C3C8AD5}"/>
                </a:ext>
              </a:extLst>
            </p:cNvPr>
            <p:cNvSpPr txBox="1"/>
            <p:nvPr/>
          </p:nvSpPr>
          <p:spPr>
            <a:xfrm>
              <a:off x="7492709" y="2181974"/>
              <a:ext cx="1887793" cy="369332"/>
            </a:xfrm>
            <a:prstGeom prst="rect">
              <a:avLst/>
            </a:prstGeom>
            <a:noFill/>
          </p:spPr>
          <p:txBody>
            <a:bodyPr wrap="square" rtlCol="0">
              <a:spAutoFit/>
            </a:bodyPr>
            <a:lstStyle/>
            <a:p>
              <a:pPr defTabSz="457200"/>
              <a:r>
                <a:rPr lang="en-US" sz="1800" dirty="0">
                  <a:solidFill>
                    <a:prstClr val="black"/>
                  </a:solidFill>
                </a:rPr>
                <a:t>Pala </a:t>
              </a:r>
              <a:endParaRPr lang="en-ID" sz="1800" dirty="0">
                <a:solidFill>
                  <a:prstClr val="black"/>
                </a:solidFill>
              </a:endParaRPr>
            </a:p>
          </p:txBody>
        </p:sp>
      </p:grpSp>
      <p:grpSp>
        <p:nvGrpSpPr>
          <p:cNvPr id="31" name="Group 30">
            <a:extLst>
              <a:ext uri="{FF2B5EF4-FFF2-40B4-BE49-F238E27FC236}">
                <a16:creationId xmlns="" xmlns:a16="http://schemas.microsoft.com/office/drawing/2014/main" id="{79D8A8B3-4EFC-FD38-C9C3-3439870EC5B2}"/>
              </a:ext>
            </a:extLst>
          </p:cNvPr>
          <p:cNvGrpSpPr/>
          <p:nvPr/>
        </p:nvGrpSpPr>
        <p:grpSpPr>
          <a:xfrm>
            <a:off x="2537570" y="2067436"/>
            <a:ext cx="2392047" cy="2995189"/>
            <a:chOff x="4216361" y="1927830"/>
            <a:chExt cx="2392047" cy="2995189"/>
          </a:xfrm>
        </p:grpSpPr>
        <p:pic>
          <p:nvPicPr>
            <p:cNvPr id="21" name="Picture 20">
              <a:extLst>
                <a:ext uri="{FF2B5EF4-FFF2-40B4-BE49-F238E27FC236}">
                  <a16:creationId xmlns="" xmlns:a16="http://schemas.microsoft.com/office/drawing/2014/main" id="{E1D7393C-BDE4-1959-7A8B-AFD7B8E19566}"/>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backgroundMark x1="49269" y1="75938" x2="41545" y2="80313"/>
                          <a14:backgroundMark x1="31942" y1="75625" x2="33403" y2="80000"/>
                          <a14:backgroundMark x1="69102" y1="66875" x2="72651" y2="67188"/>
                        </a14:backgroundRemoval>
                      </a14:imgEffect>
                    </a14:imgLayer>
                  </a14:imgProps>
                </a:ext>
                <a:ext uri="{28A0092B-C50C-407E-A947-70E740481C1C}">
                  <a14:useLocalDpi xmlns:a14="http://schemas.microsoft.com/office/drawing/2010/main" val="0"/>
                </a:ext>
              </a:extLst>
            </a:blip>
            <a:stretch>
              <a:fillRect/>
            </a:stretch>
          </p:blipFill>
          <p:spPr>
            <a:xfrm rot="18877775">
              <a:off x="3907155" y="2237036"/>
              <a:ext cx="2883828" cy="2265415"/>
            </a:xfrm>
            <a:prstGeom prst="rect">
              <a:avLst/>
            </a:prstGeom>
          </p:spPr>
        </p:pic>
        <p:sp>
          <p:nvSpPr>
            <p:cNvPr id="30" name="TextBox 29">
              <a:extLst>
                <a:ext uri="{FF2B5EF4-FFF2-40B4-BE49-F238E27FC236}">
                  <a16:creationId xmlns="" xmlns:a16="http://schemas.microsoft.com/office/drawing/2014/main" id="{8AB5FF52-D5C5-F71E-FBB7-0B62D10ABF2F}"/>
                </a:ext>
              </a:extLst>
            </p:cNvPr>
            <p:cNvSpPr txBox="1"/>
            <p:nvPr/>
          </p:nvSpPr>
          <p:spPr>
            <a:xfrm>
              <a:off x="4720615" y="4553687"/>
              <a:ext cx="1887793" cy="369332"/>
            </a:xfrm>
            <a:prstGeom prst="rect">
              <a:avLst/>
            </a:prstGeom>
            <a:noFill/>
          </p:spPr>
          <p:txBody>
            <a:bodyPr wrap="square" rtlCol="0">
              <a:spAutoFit/>
            </a:bodyPr>
            <a:lstStyle/>
            <a:p>
              <a:pPr defTabSz="457200"/>
              <a:r>
                <a:rPr lang="en-US" sz="1800" dirty="0">
                  <a:solidFill>
                    <a:prstClr val="black"/>
                  </a:solidFill>
                </a:rPr>
                <a:t>Kayu Manis </a:t>
              </a:r>
              <a:endParaRPr lang="en-ID" sz="1800" dirty="0">
                <a:solidFill>
                  <a:prstClr val="black"/>
                </a:solidFill>
              </a:endParaRPr>
            </a:p>
          </p:txBody>
        </p:sp>
      </p:grpSp>
      <p:pic>
        <p:nvPicPr>
          <p:cNvPr id="69" name="Picture 68">
            <a:extLst>
              <a:ext uri="{FF2B5EF4-FFF2-40B4-BE49-F238E27FC236}">
                <a16:creationId xmlns="" xmlns:a16="http://schemas.microsoft.com/office/drawing/2014/main" id="{00F75E5E-151A-7EB9-CC58-A961FD5837D8}"/>
              </a:ext>
            </a:extLst>
          </p:cNvPr>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70" name="Picture 69"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71" name="Picture 70"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72" name="Picture 71">
            <a:extLst>
              <a:ext uri="{FF2B5EF4-FFF2-40B4-BE49-F238E27FC236}">
                <a16:creationId xmlns="" xmlns:a16="http://schemas.microsoft.com/office/drawing/2014/main" id="{0E887A7F-DCB0-DAB8-4B3E-8235041ABFB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215507869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750" fill="hold"/>
                                        <p:tgtEl>
                                          <p:spTgt spid="15"/>
                                        </p:tgtEl>
                                        <p:attrNameLst>
                                          <p:attrName>ppt_x</p:attrName>
                                        </p:attrNameLst>
                                      </p:cBhvr>
                                      <p:tavLst>
                                        <p:tav tm="0">
                                          <p:val>
                                            <p:strVal val="0-#ppt_w/2"/>
                                          </p:val>
                                        </p:tav>
                                        <p:tav tm="100000">
                                          <p:val>
                                            <p:strVal val="#ppt_x"/>
                                          </p:val>
                                        </p:tav>
                                      </p:tavLst>
                                    </p:anim>
                                    <p:anim calcmode="lin" valueType="num">
                                      <p:cBhvr additive="base">
                                        <p:cTn id="13" dur="75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75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250" fill="hold"/>
                                        <p:tgtEl>
                                          <p:spTgt spid="25"/>
                                        </p:tgtEl>
                                        <p:attrNameLst>
                                          <p:attrName>ppt_w</p:attrName>
                                        </p:attrNameLst>
                                      </p:cBhvr>
                                      <p:tavLst>
                                        <p:tav tm="0">
                                          <p:val>
                                            <p:fltVal val="0"/>
                                          </p:val>
                                        </p:tav>
                                        <p:tav tm="100000">
                                          <p:val>
                                            <p:strVal val="#ppt_w"/>
                                          </p:val>
                                        </p:tav>
                                      </p:tavLst>
                                    </p:anim>
                                    <p:anim calcmode="lin" valueType="num">
                                      <p:cBhvr>
                                        <p:cTn id="18" dur="250" fill="hold"/>
                                        <p:tgtEl>
                                          <p:spTgt spid="25"/>
                                        </p:tgtEl>
                                        <p:attrNameLst>
                                          <p:attrName>ppt_h</p:attrName>
                                        </p:attrNameLst>
                                      </p:cBhvr>
                                      <p:tavLst>
                                        <p:tav tm="0">
                                          <p:val>
                                            <p:fltVal val="0"/>
                                          </p:val>
                                        </p:tav>
                                        <p:tav tm="100000">
                                          <p:val>
                                            <p:strVal val="#ppt_h"/>
                                          </p:val>
                                        </p:tav>
                                      </p:tavLst>
                                    </p:anim>
                                    <p:animEffect transition="in" filter="fade">
                                      <p:cBhvr>
                                        <p:cTn id="19" dur="250"/>
                                        <p:tgtEl>
                                          <p:spTgt spid="25"/>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250" fill="hold"/>
                                        <p:tgtEl>
                                          <p:spTgt spid="31"/>
                                        </p:tgtEl>
                                        <p:attrNameLst>
                                          <p:attrName>ppt_w</p:attrName>
                                        </p:attrNameLst>
                                      </p:cBhvr>
                                      <p:tavLst>
                                        <p:tav tm="0">
                                          <p:val>
                                            <p:fltVal val="0"/>
                                          </p:val>
                                        </p:tav>
                                        <p:tav tm="100000">
                                          <p:val>
                                            <p:strVal val="#ppt_w"/>
                                          </p:val>
                                        </p:tav>
                                      </p:tavLst>
                                    </p:anim>
                                    <p:anim calcmode="lin" valueType="num">
                                      <p:cBhvr>
                                        <p:cTn id="24" dur="250" fill="hold"/>
                                        <p:tgtEl>
                                          <p:spTgt spid="31"/>
                                        </p:tgtEl>
                                        <p:attrNameLst>
                                          <p:attrName>ppt_h</p:attrName>
                                        </p:attrNameLst>
                                      </p:cBhvr>
                                      <p:tavLst>
                                        <p:tav tm="0">
                                          <p:val>
                                            <p:fltVal val="0"/>
                                          </p:val>
                                        </p:tav>
                                        <p:tav tm="100000">
                                          <p:val>
                                            <p:strVal val="#ppt_h"/>
                                          </p:val>
                                        </p:tav>
                                      </p:tavLst>
                                    </p:anim>
                                    <p:animEffect transition="in" filter="fade">
                                      <p:cBhvr>
                                        <p:cTn id="25" dur="250"/>
                                        <p:tgtEl>
                                          <p:spTgt spid="31"/>
                                        </p:tgtEl>
                                      </p:cBhvr>
                                    </p:animEffect>
                                  </p:childTnLst>
                                </p:cTn>
                              </p:par>
                            </p:childTnLst>
                          </p:cTn>
                        </p:par>
                        <p:par>
                          <p:cTn id="26" fill="hold">
                            <p:stCondLst>
                              <p:cond delay="1250"/>
                            </p:stCondLst>
                            <p:childTnLst>
                              <p:par>
                                <p:cTn id="27" presetID="53" presetClass="entr" presetSubtype="16"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250" fill="hold"/>
                                        <p:tgtEl>
                                          <p:spTgt spid="29"/>
                                        </p:tgtEl>
                                        <p:attrNameLst>
                                          <p:attrName>ppt_w</p:attrName>
                                        </p:attrNameLst>
                                      </p:cBhvr>
                                      <p:tavLst>
                                        <p:tav tm="0">
                                          <p:val>
                                            <p:fltVal val="0"/>
                                          </p:val>
                                        </p:tav>
                                        <p:tav tm="100000">
                                          <p:val>
                                            <p:strVal val="#ppt_w"/>
                                          </p:val>
                                        </p:tav>
                                      </p:tavLst>
                                    </p:anim>
                                    <p:anim calcmode="lin" valueType="num">
                                      <p:cBhvr>
                                        <p:cTn id="30" dur="250" fill="hold"/>
                                        <p:tgtEl>
                                          <p:spTgt spid="29"/>
                                        </p:tgtEl>
                                        <p:attrNameLst>
                                          <p:attrName>ppt_h</p:attrName>
                                        </p:attrNameLst>
                                      </p:cBhvr>
                                      <p:tavLst>
                                        <p:tav tm="0">
                                          <p:val>
                                            <p:fltVal val="0"/>
                                          </p:val>
                                        </p:tav>
                                        <p:tav tm="100000">
                                          <p:val>
                                            <p:strVal val="#ppt_h"/>
                                          </p:val>
                                        </p:tav>
                                      </p:tavLst>
                                    </p:anim>
                                    <p:animEffect transition="in" filter="fade">
                                      <p:cBhvr>
                                        <p:cTn id="31" dur="250"/>
                                        <p:tgtEl>
                                          <p:spTgt spid="29"/>
                                        </p:tgtEl>
                                      </p:cBhvr>
                                    </p:animEffect>
                                  </p:childTnLst>
                                </p:cTn>
                              </p:par>
                            </p:childTnLst>
                          </p:cTn>
                        </p:par>
                        <p:par>
                          <p:cTn id="32" fill="hold">
                            <p:stCondLst>
                              <p:cond delay="1500"/>
                            </p:stCondLst>
                            <p:childTnLst>
                              <p:par>
                                <p:cTn id="33" presetID="53" presetClass="entr" presetSubtype="16"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250" fill="hold"/>
                                        <p:tgtEl>
                                          <p:spTgt spid="27"/>
                                        </p:tgtEl>
                                        <p:attrNameLst>
                                          <p:attrName>ppt_w</p:attrName>
                                        </p:attrNameLst>
                                      </p:cBhvr>
                                      <p:tavLst>
                                        <p:tav tm="0">
                                          <p:val>
                                            <p:fltVal val="0"/>
                                          </p:val>
                                        </p:tav>
                                        <p:tav tm="100000">
                                          <p:val>
                                            <p:strVal val="#ppt_w"/>
                                          </p:val>
                                        </p:tav>
                                      </p:tavLst>
                                    </p:anim>
                                    <p:anim calcmode="lin" valueType="num">
                                      <p:cBhvr>
                                        <p:cTn id="36" dur="250" fill="hold"/>
                                        <p:tgtEl>
                                          <p:spTgt spid="27"/>
                                        </p:tgtEl>
                                        <p:attrNameLst>
                                          <p:attrName>ppt_h</p:attrName>
                                        </p:attrNameLst>
                                      </p:cBhvr>
                                      <p:tavLst>
                                        <p:tav tm="0">
                                          <p:val>
                                            <p:fltVal val="0"/>
                                          </p:val>
                                        </p:tav>
                                        <p:tav tm="100000">
                                          <p:val>
                                            <p:strVal val="#ppt_h"/>
                                          </p:val>
                                        </p:tav>
                                      </p:tavLst>
                                    </p:anim>
                                    <p:animEffect transition="in" filter="fade">
                                      <p:cBhvr>
                                        <p:cTn id="37"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3EAD8"/>
        </a:solidFill>
        <a:effectLst/>
      </p:bgPr>
    </p:bg>
    <p:spTree>
      <p:nvGrpSpPr>
        <p:cNvPr id="1" name=""/>
        <p:cNvGrpSpPr/>
        <p:nvPr/>
      </p:nvGrpSpPr>
      <p:grpSpPr>
        <a:xfrm>
          <a:off x="0" y="0"/>
          <a:ext cx="0" cy="0"/>
          <a:chOff x="0" y="0"/>
          <a:chExt cx="0" cy="0"/>
        </a:xfrm>
      </p:grpSpPr>
      <p:pic>
        <p:nvPicPr>
          <p:cNvPr id="45" name="Picture 44">
            <a:extLst>
              <a:ext uri="{FF2B5EF4-FFF2-40B4-BE49-F238E27FC236}">
                <a16:creationId xmlns="" xmlns:a16="http://schemas.microsoft.com/office/drawing/2014/main" id="{01B6633E-33B4-98F3-8EDA-2538F5072DB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36" t="3982" r="2185" b="10474"/>
          <a:stretch/>
        </p:blipFill>
        <p:spPr>
          <a:xfrm>
            <a:off x="1477387" y="1010984"/>
            <a:ext cx="6371784" cy="3793917"/>
          </a:xfrm>
          <a:prstGeom prst="rect">
            <a:avLst/>
          </a:prstGeom>
        </p:spPr>
      </p:pic>
      <p:grpSp>
        <p:nvGrpSpPr>
          <p:cNvPr id="5" name="Group 4">
            <a:extLst>
              <a:ext uri="{FF2B5EF4-FFF2-40B4-BE49-F238E27FC236}">
                <a16:creationId xmlns="" xmlns:a16="http://schemas.microsoft.com/office/drawing/2014/main" id="{94E3867A-D4CF-31C3-3E9B-5EBA05BE08C8}"/>
              </a:ext>
            </a:extLst>
          </p:cNvPr>
          <p:cNvGrpSpPr/>
          <p:nvPr/>
        </p:nvGrpSpPr>
        <p:grpSpPr>
          <a:xfrm>
            <a:off x="247905" y="0"/>
            <a:ext cx="3188978" cy="819807"/>
            <a:chOff x="247905" y="0"/>
            <a:chExt cx="3188978" cy="819807"/>
          </a:xfrm>
        </p:grpSpPr>
        <p:sp>
          <p:nvSpPr>
            <p:cNvPr id="2" name="Freeform: Shape 1">
              <a:extLst>
                <a:ext uri="{FF2B5EF4-FFF2-40B4-BE49-F238E27FC236}">
                  <a16:creationId xmlns="" xmlns:a16="http://schemas.microsoft.com/office/drawing/2014/main" id="{39CF6CD6-2FBC-4E1E-6D8A-9E6C7EBF51D9}"/>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3" name="Freeform: Shape 2">
              <a:extLst>
                <a:ext uri="{FF2B5EF4-FFF2-40B4-BE49-F238E27FC236}">
                  <a16:creationId xmlns="" xmlns:a16="http://schemas.microsoft.com/office/drawing/2014/main" id="{370BA13B-BED4-FA3C-59BC-0E2CAB8C5807}"/>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4" name="TextBox 4">
              <a:extLst>
                <a:ext uri="{FF2B5EF4-FFF2-40B4-BE49-F238E27FC236}">
                  <a16:creationId xmlns="" xmlns:a16="http://schemas.microsoft.com/office/drawing/2014/main" id="{FF09A2BC-D9B6-22F0-9C54-DE66A2918607}"/>
                </a:ext>
              </a:extLst>
            </p:cNvPr>
            <p:cNvSpPr txBox="1"/>
            <p:nvPr/>
          </p:nvSpPr>
          <p:spPr>
            <a:xfrm>
              <a:off x="247905" y="75254"/>
              <a:ext cx="3188978" cy="615553"/>
            </a:xfrm>
            <a:prstGeom prst="rect">
              <a:avLst/>
            </a:prstGeom>
            <a:noFill/>
          </p:spPr>
          <p:txBody>
            <a:bodyPr wrap="square" lIns="0" tIns="0" rIns="0" bIns="0" rtlCol="0" anchor="t">
              <a:spAutoFit/>
            </a:bodyPr>
            <a:lstStyle/>
            <a:p>
              <a:pPr algn="ctr" defTabSz="457200"/>
              <a:r>
                <a:rPr lang="en-US" sz="2000" dirty="0">
                  <a:solidFill>
                    <a:prstClr val="white"/>
                  </a:solidFill>
                  <a:latin typeface="Poppins Medium"/>
                </a:rPr>
                <a:t>Jalur </a:t>
              </a:r>
              <a:r>
                <a:rPr lang="en-US" sz="2000" dirty="0" err="1">
                  <a:solidFill>
                    <a:prstClr val="white"/>
                  </a:solidFill>
                  <a:latin typeface="Poppins Medium"/>
                </a:rPr>
                <a:t>Rempah</a:t>
              </a:r>
              <a:r>
                <a:rPr lang="en-US" sz="2000" dirty="0">
                  <a:solidFill>
                    <a:prstClr val="white"/>
                  </a:solidFill>
                  <a:latin typeface="Poppins Medium"/>
                </a:rPr>
                <a:t> masa </a:t>
              </a:r>
              <a:r>
                <a:rPr lang="en-US" sz="2000" dirty="0" err="1">
                  <a:solidFill>
                    <a:prstClr val="white"/>
                  </a:solidFill>
                  <a:latin typeface="Poppins Medium"/>
                </a:rPr>
                <a:t>Praaksara</a:t>
              </a:r>
              <a:endParaRPr lang="en-US" sz="2000" dirty="0">
                <a:solidFill>
                  <a:prstClr val="white"/>
                </a:solidFill>
                <a:latin typeface="Poppins Medium"/>
              </a:endParaRPr>
            </a:p>
          </p:txBody>
        </p:sp>
      </p:grpSp>
      <p:grpSp>
        <p:nvGrpSpPr>
          <p:cNvPr id="6" name="Group 5">
            <a:extLst>
              <a:ext uri="{FF2B5EF4-FFF2-40B4-BE49-F238E27FC236}">
                <a16:creationId xmlns="" xmlns:a16="http://schemas.microsoft.com/office/drawing/2014/main" id="{F6A6223B-18A4-E2E6-E6A7-734D2E6888EE}"/>
              </a:ext>
            </a:extLst>
          </p:cNvPr>
          <p:cNvGrpSpPr/>
          <p:nvPr/>
        </p:nvGrpSpPr>
        <p:grpSpPr>
          <a:xfrm>
            <a:off x="265826" y="1844507"/>
            <a:ext cx="3657238" cy="2139664"/>
            <a:chOff x="5193177" y="4389479"/>
            <a:chExt cx="5840323" cy="3743064"/>
          </a:xfrm>
          <a:solidFill>
            <a:schemeClr val="bg1">
              <a:alpha val="67000"/>
            </a:schemeClr>
          </a:solidFill>
        </p:grpSpPr>
        <p:sp>
          <p:nvSpPr>
            <p:cNvPr id="7" name="Rectangle: Rounded Corners 6">
              <a:extLst>
                <a:ext uri="{FF2B5EF4-FFF2-40B4-BE49-F238E27FC236}">
                  <a16:creationId xmlns="" xmlns:a16="http://schemas.microsoft.com/office/drawing/2014/main" id="{D5C1CFAF-A3A3-2122-9A73-8986F97E8EA0}"/>
                </a:ext>
              </a:extLst>
            </p:cNvPr>
            <p:cNvSpPr/>
            <p:nvPr/>
          </p:nvSpPr>
          <p:spPr>
            <a:xfrm>
              <a:off x="5193177" y="4389479"/>
              <a:ext cx="5840323" cy="3743064"/>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sp>
          <p:nvSpPr>
            <p:cNvPr id="8" name="TextBox 4">
              <a:extLst>
                <a:ext uri="{FF2B5EF4-FFF2-40B4-BE49-F238E27FC236}">
                  <a16:creationId xmlns="" xmlns:a16="http://schemas.microsoft.com/office/drawing/2014/main" id="{63462015-E902-0A9E-ABD7-3D62185FEE42}"/>
                </a:ext>
              </a:extLst>
            </p:cNvPr>
            <p:cNvSpPr txBox="1"/>
            <p:nvPr/>
          </p:nvSpPr>
          <p:spPr>
            <a:xfrm>
              <a:off x="5533500" y="4772589"/>
              <a:ext cx="5172755" cy="1615246"/>
            </a:xfrm>
            <a:prstGeom prst="rect">
              <a:avLst/>
            </a:prstGeom>
            <a:noFill/>
            <a:ln w="38100">
              <a:noFill/>
            </a:ln>
          </p:spPr>
          <p:txBody>
            <a:bodyPr wrap="square" lIns="0" tIns="0" rIns="0" bIns="0" rtlCol="0" anchor="t">
              <a:spAutoFit/>
            </a:bodyPr>
            <a:lstStyle/>
            <a:p>
              <a:pPr algn="ctr" defTabSz="457200"/>
              <a:r>
                <a:rPr lang="en-ID" sz="2000" dirty="0">
                  <a:solidFill>
                    <a:prstClr val="black"/>
                  </a:solidFill>
                  <a:ea typeface="Calibri" panose="020F0502020204030204" pitchFamily="34" charset="0"/>
                  <a:cs typeface="Times New Roman" panose="02020603050405020304" pitchFamily="18" charset="0"/>
                </a:rPr>
                <a:t>Jalur </a:t>
              </a:r>
              <a:r>
                <a:rPr lang="en-ID" sz="2000" dirty="0" err="1">
                  <a:solidFill>
                    <a:prstClr val="black"/>
                  </a:solidFill>
                  <a:ea typeface="Calibri" panose="020F0502020204030204" pitchFamily="34" charset="0"/>
                  <a:cs typeface="Times New Roman" panose="02020603050405020304" pitchFamily="18" charset="0"/>
                </a:rPr>
                <a:t>Rempah</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merupakan</a:t>
              </a:r>
              <a:r>
                <a:rPr lang="en-ID" sz="2000" dirty="0">
                  <a:solidFill>
                    <a:prstClr val="black"/>
                  </a:solidFill>
                  <a:ea typeface="Calibri" panose="020F0502020204030204" pitchFamily="34" charset="0"/>
                  <a:cs typeface="Times New Roman" panose="02020603050405020304" pitchFamily="18" charset="0"/>
                </a:rPr>
                <a:t> </a:t>
              </a:r>
              <a:r>
                <a:rPr lang="en-ID" sz="2000" b="1" dirty="0" err="1">
                  <a:solidFill>
                    <a:srgbClr val="ED7D31"/>
                  </a:solidFill>
                  <a:ea typeface="Calibri" panose="020F0502020204030204" pitchFamily="34" charset="0"/>
                  <a:cs typeface="Times New Roman" panose="02020603050405020304" pitchFamily="18" charset="0"/>
                </a:rPr>
                <a:t>jaringan</a:t>
              </a:r>
              <a:r>
                <a:rPr lang="en-ID" sz="2000" b="1" dirty="0">
                  <a:solidFill>
                    <a:srgbClr val="ED7D31"/>
                  </a:solidFill>
                  <a:ea typeface="Calibri" panose="020F0502020204030204" pitchFamily="34" charset="0"/>
                  <a:cs typeface="Times New Roman" panose="02020603050405020304" pitchFamily="18" charset="0"/>
                </a:rPr>
                <a:t> </a:t>
              </a:r>
              <a:r>
                <a:rPr lang="en-ID" sz="2000" b="1" dirty="0" err="1">
                  <a:solidFill>
                    <a:srgbClr val="ED7D31"/>
                  </a:solidFill>
                  <a:ea typeface="Calibri" panose="020F0502020204030204" pitchFamily="34" charset="0"/>
                  <a:cs typeface="Times New Roman" panose="02020603050405020304" pitchFamily="18" charset="0"/>
                </a:rPr>
                <a:t>niaga</a:t>
              </a:r>
              <a:r>
                <a:rPr lang="en-ID" sz="2000" b="1" dirty="0">
                  <a:solidFill>
                    <a:srgbClr val="ED7D31"/>
                  </a:solidFill>
                  <a:ea typeface="Calibri" panose="020F0502020204030204" pitchFamily="34" charset="0"/>
                  <a:cs typeface="Times New Roman" panose="02020603050405020304" pitchFamily="18" charset="0"/>
                </a:rPr>
                <a:t> </a:t>
              </a:r>
              <a:r>
                <a:rPr lang="en-ID" sz="2000" b="1" dirty="0" err="1">
                  <a:solidFill>
                    <a:srgbClr val="ED7D31"/>
                  </a:solidFill>
                  <a:ea typeface="Calibri" panose="020F0502020204030204" pitchFamily="34" charset="0"/>
                  <a:cs typeface="Times New Roman" panose="02020603050405020304" pitchFamily="18" charset="0"/>
                </a:rPr>
                <a:t>tertua</a:t>
              </a:r>
              <a:r>
                <a:rPr lang="en-ID" sz="2000" b="1" dirty="0">
                  <a:solidFill>
                    <a:srgbClr val="ED7D31"/>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dalam</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peradaban</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manusia</a:t>
              </a:r>
              <a:r>
                <a:rPr lang="en-ID" sz="2000" dirty="0">
                  <a:solidFill>
                    <a:prstClr val="black"/>
                  </a:solidFill>
                  <a:ea typeface="Calibri" panose="020F0502020204030204" pitchFamily="34" charset="0"/>
                  <a:cs typeface="Times New Roman" panose="02020603050405020304" pitchFamily="18" charset="0"/>
                </a:rPr>
                <a:t>, </a:t>
              </a:r>
              <a:r>
                <a:rPr lang="en-ID" sz="2000" b="1" dirty="0" err="1">
                  <a:solidFill>
                    <a:srgbClr val="ED7D31"/>
                  </a:solidFill>
                  <a:ea typeface="Calibri" panose="020F0502020204030204" pitchFamily="34" charset="0"/>
                  <a:cs typeface="Times New Roman" panose="02020603050405020304" pitchFamily="18" charset="0"/>
                </a:rPr>
                <a:t>warisan</a:t>
              </a:r>
              <a:r>
                <a:rPr lang="en-ID" sz="2000" b="1" dirty="0">
                  <a:solidFill>
                    <a:srgbClr val="ED7D31"/>
                  </a:solidFill>
                  <a:ea typeface="Calibri" panose="020F0502020204030204" pitchFamily="34" charset="0"/>
                  <a:cs typeface="Times New Roman" panose="02020603050405020304" pitchFamily="18" charset="0"/>
                </a:rPr>
                <a:t> </a:t>
              </a:r>
              <a:r>
                <a:rPr lang="en-ID" sz="2000" b="1" dirty="0" err="1">
                  <a:solidFill>
                    <a:srgbClr val="ED7D31"/>
                  </a:solidFill>
                  <a:ea typeface="Calibri" panose="020F0502020204030204" pitchFamily="34" charset="0"/>
                  <a:cs typeface="Times New Roman" panose="02020603050405020304" pitchFamily="18" charset="0"/>
                </a:rPr>
                <a:t>nenek</a:t>
              </a:r>
              <a:r>
                <a:rPr lang="en-ID" sz="2000" b="1" dirty="0">
                  <a:solidFill>
                    <a:srgbClr val="ED7D31"/>
                  </a:solidFill>
                  <a:ea typeface="Calibri" panose="020F0502020204030204" pitchFamily="34" charset="0"/>
                  <a:cs typeface="Times New Roman" panose="02020603050405020304" pitchFamily="18" charset="0"/>
                </a:rPr>
                <a:t> </a:t>
              </a:r>
              <a:r>
                <a:rPr lang="en-ID" sz="2000" b="1" dirty="0" err="1">
                  <a:solidFill>
                    <a:srgbClr val="ED7D31"/>
                  </a:solidFill>
                  <a:ea typeface="Calibri" panose="020F0502020204030204" pitchFamily="34" charset="0"/>
                  <a:cs typeface="Times New Roman" panose="02020603050405020304" pitchFamily="18" charset="0"/>
                </a:rPr>
                <a:t>moyang</a:t>
              </a:r>
              <a:r>
                <a:rPr lang="en-ID" sz="2000" b="1" dirty="0">
                  <a:solidFill>
                    <a:srgbClr val="ED7D31"/>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kita</a:t>
              </a:r>
              <a:r>
                <a:rPr lang="en-ID" sz="2000" dirty="0">
                  <a:solidFill>
                    <a:prstClr val="black"/>
                  </a:solidFill>
                  <a:ea typeface="Calibri" panose="020F0502020204030204" pitchFamily="34" charset="0"/>
                  <a:cs typeface="Times New Roman" panose="02020603050405020304" pitchFamily="18" charset="0"/>
                </a:rPr>
                <a:t> </a:t>
              </a:r>
              <a:r>
                <a:rPr lang="en-ID" sz="2000" dirty="0" err="1">
                  <a:solidFill>
                    <a:prstClr val="black"/>
                  </a:solidFill>
                  <a:ea typeface="Calibri" panose="020F0502020204030204" pitchFamily="34" charset="0"/>
                  <a:cs typeface="Times New Roman" panose="02020603050405020304" pitchFamily="18" charset="0"/>
                </a:rPr>
                <a:t>sejak</a:t>
              </a:r>
              <a:r>
                <a:rPr lang="en-ID" sz="2000" dirty="0">
                  <a:solidFill>
                    <a:prstClr val="black"/>
                  </a:solidFill>
                  <a:ea typeface="Calibri" panose="020F0502020204030204" pitchFamily="34" charset="0"/>
                  <a:cs typeface="Times New Roman" panose="02020603050405020304" pitchFamily="18" charset="0"/>
                </a:rPr>
                <a:t> </a:t>
              </a:r>
              <a:r>
                <a:rPr lang="en-ID" sz="2000" b="1" dirty="0">
                  <a:solidFill>
                    <a:srgbClr val="ED7D31"/>
                  </a:solidFill>
                  <a:ea typeface="Calibri" panose="020F0502020204030204" pitchFamily="34" charset="0"/>
                  <a:cs typeface="Times New Roman" panose="02020603050405020304" pitchFamily="18" charset="0"/>
                </a:rPr>
                <a:t>4.500 </a:t>
              </a:r>
              <a:r>
                <a:rPr lang="en-ID" sz="2000" b="1" dirty="0" err="1">
                  <a:solidFill>
                    <a:srgbClr val="ED7D31"/>
                  </a:solidFill>
                  <a:ea typeface="Calibri" panose="020F0502020204030204" pitchFamily="34" charset="0"/>
                  <a:cs typeface="Times New Roman" panose="02020603050405020304" pitchFamily="18" charset="0"/>
                </a:rPr>
                <a:t>tahun</a:t>
              </a:r>
              <a:r>
                <a:rPr lang="en-ID" sz="2000" b="1" dirty="0">
                  <a:solidFill>
                    <a:srgbClr val="ED7D31"/>
                  </a:solidFill>
                  <a:ea typeface="Calibri" panose="020F0502020204030204" pitchFamily="34" charset="0"/>
                  <a:cs typeface="Times New Roman" panose="02020603050405020304" pitchFamily="18" charset="0"/>
                </a:rPr>
                <a:t> yang </a:t>
              </a:r>
              <a:r>
                <a:rPr lang="en-ID" sz="2000" b="1" dirty="0" err="1">
                  <a:solidFill>
                    <a:srgbClr val="ED7D31"/>
                  </a:solidFill>
                  <a:ea typeface="Calibri" panose="020F0502020204030204" pitchFamily="34" charset="0"/>
                  <a:cs typeface="Times New Roman" panose="02020603050405020304" pitchFamily="18" charset="0"/>
                </a:rPr>
                <a:t>lalu</a:t>
              </a:r>
              <a:r>
                <a:rPr lang="en-ID" sz="2000" b="1" dirty="0">
                  <a:solidFill>
                    <a:srgbClr val="ED7D31"/>
                  </a:solidFill>
                  <a:ea typeface="Calibri" panose="020F0502020204030204" pitchFamily="34" charset="0"/>
                  <a:cs typeface="Times New Roman" panose="02020603050405020304" pitchFamily="18" charset="0"/>
                </a:rPr>
                <a:t>.</a:t>
              </a:r>
              <a:endParaRPr lang="en-US" sz="2000" b="1" dirty="0">
                <a:solidFill>
                  <a:srgbClr val="ED7D31"/>
                </a:solidFill>
              </a:endParaRPr>
            </a:p>
          </p:txBody>
        </p:sp>
      </p:grpSp>
      <p:grpSp>
        <p:nvGrpSpPr>
          <p:cNvPr id="52" name="Group 51">
            <a:extLst>
              <a:ext uri="{FF2B5EF4-FFF2-40B4-BE49-F238E27FC236}">
                <a16:creationId xmlns="" xmlns:a16="http://schemas.microsoft.com/office/drawing/2014/main" id="{C9EE5F93-C60E-6330-8224-ED767600BFA5}"/>
              </a:ext>
            </a:extLst>
          </p:cNvPr>
          <p:cNvGrpSpPr/>
          <p:nvPr/>
        </p:nvGrpSpPr>
        <p:grpSpPr>
          <a:xfrm>
            <a:off x="4521898" y="2614899"/>
            <a:ext cx="2749778" cy="1603823"/>
            <a:chOff x="4521898" y="2614899"/>
            <a:chExt cx="2749778" cy="1603823"/>
          </a:xfrm>
        </p:grpSpPr>
        <p:sp>
          <p:nvSpPr>
            <p:cNvPr id="47" name="Arc 46">
              <a:extLst>
                <a:ext uri="{FF2B5EF4-FFF2-40B4-BE49-F238E27FC236}">
                  <a16:creationId xmlns="" xmlns:a16="http://schemas.microsoft.com/office/drawing/2014/main" id="{897A01C4-B208-C155-9172-206275094840}"/>
                </a:ext>
              </a:extLst>
            </p:cNvPr>
            <p:cNvSpPr/>
            <p:nvPr/>
          </p:nvSpPr>
          <p:spPr>
            <a:xfrm rot="2283510" flipV="1">
              <a:off x="5887610" y="2642465"/>
              <a:ext cx="1195561" cy="542043"/>
            </a:xfrm>
            <a:prstGeom prst="arc">
              <a:avLst>
                <a:gd name="adj1" fmla="val 16200000"/>
                <a:gd name="adj2" fmla="val 21086602"/>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57200"/>
              <a:endParaRPr lang="en-ID" sz="1800">
                <a:solidFill>
                  <a:prstClr val="black"/>
                </a:solidFill>
              </a:endParaRPr>
            </a:p>
          </p:txBody>
        </p:sp>
        <p:sp>
          <p:nvSpPr>
            <p:cNvPr id="48" name="Arc 47">
              <a:extLst>
                <a:ext uri="{FF2B5EF4-FFF2-40B4-BE49-F238E27FC236}">
                  <a16:creationId xmlns="" xmlns:a16="http://schemas.microsoft.com/office/drawing/2014/main" id="{8A8D9B40-244E-D120-A7C6-E95C0637A069}"/>
                </a:ext>
              </a:extLst>
            </p:cNvPr>
            <p:cNvSpPr/>
            <p:nvPr/>
          </p:nvSpPr>
          <p:spPr>
            <a:xfrm>
              <a:off x="5025484" y="2873200"/>
              <a:ext cx="1293908" cy="542043"/>
            </a:xfrm>
            <a:prstGeom prst="arc">
              <a:avLst>
                <a:gd name="adj1" fmla="val 17943933"/>
                <a:gd name="adj2" fmla="val 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57200"/>
              <a:endParaRPr lang="en-ID" sz="1800">
                <a:solidFill>
                  <a:prstClr val="black"/>
                </a:solidFill>
              </a:endParaRPr>
            </a:p>
          </p:txBody>
        </p:sp>
        <p:sp>
          <p:nvSpPr>
            <p:cNvPr id="49" name="Arc 48">
              <a:extLst>
                <a:ext uri="{FF2B5EF4-FFF2-40B4-BE49-F238E27FC236}">
                  <a16:creationId xmlns="" xmlns:a16="http://schemas.microsoft.com/office/drawing/2014/main" id="{4809C815-505D-38C6-92DE-1B6FF5401402}"/>
                </a:ext>
              </a:extLst>
            </p:cNvPr>
            <p:cNvSpPr/>
            <p:nvPr/>
          </p:nvSpPr>
          <p:spPr>
            <a:xfrm>
              <a:off x="4521898" y="2614899"/>
              <a:ext cx="1293908" cy="542043"/>
            </a:xfrm>
            <a:prstGeom prst="arc">
              <a:avLst>
                <a:gd name="adj1" fmla="val 12660308"/>
                <a:gd name="adj2" fmla="val 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57200"/>
              <a:endParaRPr lang="en-ID" sz="1800">
                <a:solidFill>
                  <a:prstClr val="black"/>
                </a:solidFill>
              </a:endParaRPr>
            </a:p>
          </p:txBody>
        </p:sp>
        <p:sp>
          <p:nvSpPr>
            <p:cNvPr id="50" name="Arc 49">
              <a:extLst>
                <a:ext uri="{FF2B5EF4-FFF2-40B4-BE49-F238E27FC236}">
                  <a16:creationId xmlns="" xmlns:a16="http://schemas.microsoft.com/office/drawing/2014/main" id="{B1A6556B-D46D-7D48-AA34-213498F06734}"/>
                </a:ext>
              </a:extLst>
            </p:cNvPr>
            <p:cNvSpPr/>
            <p:nvPr/>
          </p:nvSpPr>
          <p:spPr>
            <a:xfrm rot="17591353">
              <a:off x="4940644" y="3302341"/>
              <a:ext cx="1328338" cy="504424"/>
            </a:xfrm>
            <a:prstGeom prst="arc">
              <a:avLst>
                <a:gd name="adj1" fmla="val 13119144"/>
                <a:gd name="adj2" fmla="val 2140361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57200"/>
              <a:endParaRPr lang="en-ID" sz="1800">
                <a:solidFill>
                  <a:prstClr val="black"/>
                </a:solidFill>
              </a:endParaRPr>
            </a:p>
          </p:txBody>
        </p:sp>
        <p:sp>
          <p:nvSpPr>
            <p:cNvPr id="51" name="Arc 50">
              <a:extLst>
                <a:ext uri="{FF2B5EF4-FFF2-40B4-BE49-F238E27FC236}">
                  <a16:creationId xmlns="" xmlns:a16="http://schemas.microsoft.com/office/drawing/2014/main" id="{F511AC99-2748-59BC-EF32-7534F63664CD}"/>
                </a:ext>
              </a:extLst>
            </p:cNvPr>
            <p:cNvSpPr/>
            <p:nvPr/>
          </p:nvSpPr>
          <p:spPr>
            <a:xfrm rot="15563424">
              <a:off x="6657011" y="2730278"/>
              <a:ext cx="716214" cy="513116"/>
            </a:xfrm>
            <a:prstGeom prst="arc">
              <a:avLst>
                <a:gd name="adj1" fmla="val 13119144"/>
                <a:gd name="adj2" fmla="val 1938831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57200"/>
              <a:endParaRPr lang="en-ID" sz="1800">
                <a:solidFill>
                  <a:prstClr val="black"/>
                </a:solidFill>
              </a:endParaRPr>
            </a:p>
          </p:txBody>
        </p:sp>
      </p:grpSp>
      <p:pic>
        <p:nvPicPr>
          <p:cNvPr id="54" name="Picture 53">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55" name="Picture 54"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56" name="Picture 55"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57" name="Picture 56">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1891145588"/>
      </p:ext>
    </p:extLst>
  </p:cSld>
  <p:clrMapOvr>
    <a:masterClrMapping/>
  </p:clrMapOvr>
  <mc:AlternateContent xmlns:mc="http://schemas.openxmlformats.org/markup-compatibility/2006" xmlns:p14="http://schemas.microsoft.com/office/powerpoint/2010/main">
    <mc:Choice Requires="p14">
      <p:transition spd="slow" p14:dur="20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p:cTn id="20" dur="1250" fill="hold"/>
                                        <p:tgtEl>
                                          <p:spTgt spid="45"/>
                                        </p:tgtEl>
                                        <p:attrNameLst>
                                          <p:attrName>ppt_w</p:attrName>
                                        </p:attrNameLst>
                                      </p:cBhvr>
                                      <p:tavLst>
                                        <p:tav tm="0">
                                          <p:val>
                                            <p:fltVal val="0"/>
                                          </p:val>
                                        </p:tav>
                                        <p:tav tm="100000">
                                          <p:val>
                                            <p:strVal val="#ppt_w"/>
                                          </p:val>
                                        </p:tav>
                                      </p:tavLst>
                                    </p:anim>
                                    <p:anim calcmode="lin" valueType="num">
                                      <p:cBhvr>
                                        <p:cTn id="21" dur="1250" fill="hold"/>
                                        <p:tgtEl>
                                          <p:spTgt spid="45"/>
                                        </p:tgtEl>
                                        <p:attrNameLst>
                                          <p:attrName>ppt_h</p:attrName>
                                        </p:attrNameLst>
                                      </p:cBhvr>
                                      <p:tavLst>
                                        <p:tav tm="0">
                                          <p:val>
                                            <p:fltVal val="0"/>
                                          </p:val>
                                        </p:tav>
                                        <p:tav tm="100000">
                                          <p:val>
                                            <p:strVal val="#ppt_h"/>
                                          </p:val>
                                        </p:tav>
                                      </p:tavLst>
                                    </p:anim>
                                    <p:animEffect transition="in" filter="fade">
                                      <p:cBhvr>
                                        <p:cTn id="22" dur="1250"/>
                                        <p:tgtEl>
                                          <p:spTgt spid="45"/>
                                        </p:tgtEl>
                                      </p:cBhvr>
                                    </p:animEffect>
                                  </p:childTnLst>
                                </p:cTn>
                              </p:par>
                            </p:childTnLst>
                          </p:cTn>
                        </p:par>
                        <p:par>
                          <p:cTn id="23" fill="hold">
                            <p:stCondLst>
                              <p:cond delay="2250"/>
                            </p:stCondLst>
                            <p:childTnLst>
                              <p:par>
                                <p:cTn id="24" presetID="10" presetClass="entr" presetSubtype="0"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3EAD8"/>
        </a:solidFill>
        <a:effectLst/>
      </p:bgPr>
    </p:bg>
    <p:spTree>
      <p:nvGrpSpPr>
        <p:cNvPr id="1" name=""/>
        <p:cNvGrpSpPr/>
        <p:nvPr/>
      </p:nvGrpSpPr>
      <p:grpSpPr>
        <a:xfrm>
          <a:off x="0" y="0"/>
          <a:ext cx="0" cy="0"/>
          <a:chOff x="0" y="0"/>
          <a:chExt cx="0" cy="0"/>
        </a:xfrm>
      </p:grpSpPr>
      <p:pic>
        <p:nvPicPr>
          <p:cNvPr id="45" name="Picture 44">
            <a:extLst>
              <a:ext uri="{FF2B5EF4-FFF2-40B4-BE49-F238E27FC236}">
                <a16:creationId xmlns="" xmlns:a16="http://schemas.microsoft.com/office/drawing/2014/main" id="{01B6633E-33B4-98F3-8EDA-2538F5072DB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36" t="3982" r="2185" b="10474"/>
          <a:stretch/>
        </p:blipFill>
        <p:spPr>
          <a:xfrm>
            <a:off x="810905" y="573683"/>
            <a:ext cx="7603250" cy="4527162"/>
          </a:xfrm>
          <a:prstGeom prst="rect">
            <a:avLst/>
          </a:prstGeom>
        </p:spPr>
      </p:pic>
      <p:grpSp>
        <p:nvGrpSpPr>
          <p:cNvPr id="5" name="Group 4">
            <a:extLst>
              <a:ext uri="{FF2B5EF4-FFF2-40B4-BE49-F238E27FC236}">
                <a16:creationId xmlns="" xmlns:a16="http://schemas.microsoft.com/office/drawing/2014/main" id="{94E3867A-D4CF-31C3-3E9B-5EBA05BE08C8}"/>
              </a:ext>
            </a:extLst>
          </p:cNvPr>
          <p:cNvGrpSpPr/>
          <p:nvPr/>
        </p:nvGrpSpPr>
        <p:grpSpPr>
          <a:xfrm>
            <a:off x="247905" y="0"/>
            <a:ext cx="3188978" cy="819807"/>
            <a:chOff x="247905" y="0"/>
            <a:chExt cx="3188978" cy="819807"/>
          </a:xfrm>
        </p:grpSpPr>
        <p:sp>
          <p:nvSpPr>
            <p:cNvPr id="2" name="Freeform: Shape 1">
              <a:extLst>
                <a:ext uri="{FF2B5EF4-FFF2-40B4-BE49-F238E27FC236}">
                  <a16:creationId xmlns="" xmlns:a16="http://schemas.microsoft.com/office/drawing/2014/main" id="{39CF6CD6-2FBC-4E1E-6D8A-9E6C7EBF51D9}"/>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3" name="Freeform: Shape 2">
              <a:extLst>
                <a:ext uri="{FF2B5EF4-FFF2-40B4-BE49-F238E27FC236}">
                  <a16:creationId xmlns="" xmlns:a16="http://schemas.microsoft.com/office/drawing/2014/main" id="{370BA13B-BED4-FA3C-59BC-0E2CAB8C5807}"/>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4" name="TextBox 4">
              <a:extLst>
                <a:ext uri="{FF2B5EF4-FFF2-40B4-BE49-F238E27FC236}">
                  <a16:creationId xmlns="" xmlns:a16="http://schemas.microsoft.com/office/drawing/2014/main" id="{FF09A2BC-D9B6-22F0-9C54-DE66A2918607}"/>
                </a:ext>
              </a:extLst>
            </p:cNvPr>
            <p:cNvSpPr txBox="1"/>
            <p:nvPr/>
          </p:nvSpPr>
          <p:spPr>
            <a:xfrm>
              <a:off x="247905" y="75254"/>
              <a:ext cx="3188978" cy="615553"/>
            </a:xfrm>
            <a:prstGeom prst="rect">
              <a:avLst/>
            </a:prstGeom>
            <a:noFill/>
          </p:spPr>
          <p:txBody>
            <a:bodyPr wrap="square" lIns="0" tIns="0" rIns="0" bIns="0" rtlCol="0" anchor="t">
              <a:spAutoFit/>
            </a:bodyPr>
            <a:lstStyle/>
            <a:p>
              <a:pPr algn="ctr" defTabSz="457200"/>
              <a:r>
                <a:rPr lang="en-US" sz="2000" dirty="0">
                  <a:solidFill>
                    <a:prstClr val="white"/>
                  </a:solidFill>
                  <a:latin typeface="Poppins Medium"/>
                </a:rPr>
                <a:t>Jalur </a:t>
              </a:r>
              <a:r>
                <a:rPr lang="en-US" sz="2000" dirty="0" err="1">
                  <a:solidFill>
                    <a:prstClr val="white"/>
                  </a:solidFill>
                  <a:latin typeface="Poppins Medium"/>
                </a:rPr>
                <a:t>Rempah</a:t>
              </a:r>
              <a:r>
                <a:rPr lang="en-US" sz="2000" dirty="0">
                  <a:solidFill>
                    <a:prstClr val="white"/>
                  </a:solidFill>
                  <a:latin typeface="Poppins Medium"/>
                </a:rPr>
                <a:t> masa </a:t>
              </a:r>
              <a:r>
                <a:rPr lang="en-US" sz="2000" dirty="0" err="1">
                  <a:solidFill>
                    <a:prstClr val="white"/>
                  </a:solidFill>
                  <a:latin typeface="Poppins Medium"/>
                </a:rPr>
                <a:t>Praaksara</a:t>
              </a:r>
              <a:endParaRPr lang="en-US" sz="2000" dirty="0">
                <a:solidFill>
                  <a:prstClr val="white"/>
                </a:solidFill>
                <a:latin typeface="Poppins Medium"/>
              </a:endParaRPr>
            </a:p>
          </p:txBody>
        </p:sp>
      </p:grpSp>
      <p:grpSp>
        <p:nvGrpSpPr>
          <p:cNvPr id="47" name="Group 46">
            <a:extLst>
              <a:ext uri="{FF2B5EF4-FFF2-40B4-BE49-F238E27FC236}">
                <a16:creationId xmlns="" xmlns:a16="http://schemas.microsoft.com/office/drawing/2014/main" id="{8E9C88DA-149C-7C7D-FB7E-D7958292D775}"/>
              </a:ext>
            </a:extLst>
          </p:cNvPr>
          <p:cNvGrpSpPr/>
          <p:nvPr/>
        </p:nvGrpSpPr>
        <p:grpSpPr>
          <a:xfrm>
            <a:off x="6233766" y="2719914"/>
            <a:ext cx="308352" cy="319560"/>
            <a:chOff x="514609" y="3366105"/>
            <a:chExt cx="669747" cy="911878"/>
          </a:xfrm>
        </p:grpSpPr>
        <p:sp>
          <p:nvSpPr>
            <p:cNvPr id="48" name="Freeform: Shape 47">
              <a:extLst>
                <a:ext uri="{FF2B5EF4-FFF2-40B4-BE49-F238E27FC236}">
                  <a16:creationId xmlns="" xmlns:a16="http://schemas.microsoft.com/office/drawing/2014/main" id="{C07BFF42-E711-27AE-3F5B-5EB9F5D2585B}"/>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solidFill>
              <a:srgbClr val="524846"/>
            </a:solidFill>
            <a:ln w="6429" cap="flat">
              <a:noFill/>
              <a:prstDash val="solid"/>
              <a:miter/>
            </a:ln>
          </p:spPr>
          <p:txBody>
            <a:bodyPr rtlCol="0" anchor="ctr"/>
            <a:lstStyle/>
            <a:p>
              <a:pPr defTabSz="457200"/>
              <a:endParaRPr lang="en-ID" sz="1800" dirty="0">
                <a:solidFill>
                  <a:prstClr val="black"/>
                </a:solidFill>
              </a:endParaRPr>
            </a:p>
          </p:txBody>
        </p:sp>
        <p:sp>
          <p:nvSpPr>
            <p:cNvPr id="49" name="Freeform: Shape 48">
              <a:extLst>
                <a:ext uri="{FF2B5EF4-FFF2-40B4-BE49-F238E27FC236}">
                  <a16:creationId xmlns="" xmlns:a16="http://schemas.microsoft.com/office/drawing/2014/main" id="{7A700E99-EED1-001B-F54D-C9AFA7613EB5}"/>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solidFill>
              <a:srgbClr val="FF0000"/>
            </a:solidFill>
            <a:ln w="6429" cap="flat">
              <a:noFill/>
              <a:prstDash val="solid"/>
              <a:miter/>
            </a:ln>
          </p:spPr>
          <p:txBody>
            <a:bodyPr rtlCol="0" anchor="ctr"/>
            <a:lstStyle/>
            <a:p>
              <a:pPr defTabSz="457200"/>
              <a:endParaRPr lang="en-ID" sz="1800" dirty="0">
                <a:solidFill>
                  <a:prstClr val="black"/>
                </a:solidFill>
              </a:endParaRPr>
            </a:p>
          </p:txBody>
        </p:sp>
      </p:grpSp>
      <p:grpSp>
        <p:nvGrpSpPr>
          <p:cNvPr id="50" name="Group 49">
            <a:extLst>
              <a:ext uri="{FF2B5EF4-FFF2-40B4-BE49-F238E27FC236}">
                <a16:creationId xmlns="" xmlns:a16="http://schemas.microsoft.com/office/drawing/2014/main" id="{00A52E20-DE67-6920-D388-6D33CF34B016}"/>
              </a:ext>
            </a:extLst>
          </p:cNvPr>
          <p:cNvGrpSpPr/>
          <p:nvPr/>
        </p:nvGrpSpPr>
        <p:grpSpPr>
          <a:xfrm>
            <a:off x="5143125" y="2471029"/>
            <a:ext cx="308352" cy="319560"/>
            <a:chOff x="514609" y="3366105"/>
            <a:chExt cx="669747" cy="911878"/>
          </a:xfrm>
        </p:grpSpPr>
        <p:sp>
          <p:nvSpPr>
            <p:cNvPr id="51" name="Freeform: Shape 50">
              <a:extLst>
                <a:ext uri="{FF2B5EF4-FFF2-40B4-BE49-F238E27FC236}">
                  <a16:creationId xmlns="" xmlns:a16="http://schemas.microsoft.com/office/drawing/2014/main" id="{E4DC8736-B9DE-2BD8-D480-7A6D998DADB4}"/>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solidFill>
              <a:srgbClr val="524846"/>
            </a:solidFill>
            <a:ln w="6429" cap="flat">
              <a:noFill/>
              <a:prstDash val="solid"/>
              <a:miter/>
            </a:ln>
          </p:spPr>
          <p:txBody>
            <a:bodyPr rtlCol="0" anchor="ctr"/>
            <a:lstStyle/>
            <a:p>
              <a:pPr defTabSz="457200"/>
              <a:endParaRPr lang="en-ID" sz="1800" dirty="0">
                <a:solidFill>
                  <a:prstClr val="black"/>
                </a:solidFill>
              </a:endParaRPr>
            </a:p>
          </p:txBody>
        </p:sp>
        <p:sp>
          <p:nvSpPr>
            <p:cNvPr id="52" name="Freeform: Shape 51">
              <a:extLst>
                <a:ext uri="{FF2B5EF4-FFF2-40B4-BE49-F238E27FC236}">
                  <a16:creationId xmlns="" xmlns:a16="http://schemas.microsoft.com/office/drawing/2014/main" id="{48078DA3-A051-8FD3-09DC-1F1669949B3C}"/>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solidFill>
              <a:srgbClr val="FF0000"/>
            </a:solidFill>
            <a:ln w="6429" cap="flat">
              <a:noFill/>
              <a:prstDash val="solid"/>
              <a:miter/>
            </a:ln>
          </p:spPr>
          <p:txBody>
            <a:bodyPr rtlCol="0" anchor="ctr"/>
            <a:lstStyle/>
            <a:p>
              <a:pPr defTabSz="457200"/>
              <a:endParaRPr lang="en-ID" sz="1800" dirty="0">
                <a:solidFill>
                  <a:prstClr val="black"/>
                </a:solidFill>
              </a:endParaRPr>
            </a:p>
          </p:txBody>
        </p:sp>
      </p:grpSp>
      <p:grpSp>
        <p:nvGrpSpPr>
          <p:cNvPr id="53" name="Group 52">
            <a:extLst>
              <a:ext uri="{FF2B5EF4-FFF2-40B4-BE49-F238E27FC236}">
                <a16:creationId xmlns="" xmlns:a16="http://schemas.microsoft.com/office/drawing/2014/main" id="{B886C2EA-846C-FD53-31E0-80DC2C56F6CF}"/>
              </a:ext>
            </a:extLst>
          </p:cNvPr>
          <p:cNvGrpSpPr/>
          <p:nvPr/>
        </p:nvGrpSpPr>
        <p:grpSpPr>
          <a:xfrm>
            <a:off x="5377560" y="3302312"/>
            <a:ext cx="308352" cy="319560"/>
            <a:chOff x="514609" y="3366105"/>
            <a:chExt cx="669747" cy="911878"/>
          </a:xfrm>
        </p:grpSpPr>
        <p:sp>
          <p:nvSpPr>
            <p:cNvPr id="54" name="Freeform: Shape 53">
              <a:extLst>
                <a:ext uri="{FF2B5EF4-FFF2-40B4-BE49-F238E27FC236}">
                  <a16:creationId xmlns="" xmlns:a16="http://schemas.microsoft.com/office/drawing/2014/main" id="{6BBA8AAC-4189-D226-9649-B5270E39F3D9}"/>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solidFill>
              <a:srgbClr val="524846"/>
            </a:solidFill>
            <a:ln w="6429" cap="flat">
              <a:noFill/>
              <a:prstDash val="solid"/>
              <a:miter/>
            </a:ln>
          </p:spPr>
          <p:txBody>
            <a:bodyPr rtlCol="0" anchor="ctr"/>
            <a:lstStyle/>
            <a:p>
              <a:pPr defTabSz="457200"/>
              <a:endParaRPr lang="en-ID" sz="1800" dirty="0">
                <a:solidFill>
                  <a:prstClr val="black"/>
                </a:solidFill>
              </a:endParaRPr>
            </a:p>
          </p:txBody>
        </p:sp>
        <p:sp>
          <p:nvSpPr>
            <p:cNvPr id="55" name="Freeform: Shape 54">
              <a:extLst>
                <a:ext uri="{FF2B5EF4-FFF2-40B4-BE49-F238E27FC236}">
                  <a16:creationId xmlns="" xmlns:a16="http://schemas.microsoft.com/office/drawing/2014/main" id="{2A0AD78C-677F-230A-36D6-AC5C64FEC835}"/>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solidFill>
              <a:srgbClr val="FF0000"/>
            </a:solidFill>
            <a:ln w="6429" cap="flat">
              <a:noFill/>
              <a:prstDash val="solid"/>
              <a:miter/>
            </a:ln>
          </p:spPr>
          <p:txBody>
            <a:bodyPr rtlCol="0" anchor="ctr"/>
            <a:lstStyle/>
            <a:p>
              <a:pPr defTabSz="457200"/>
              <a:endParaRPr lang="en-ID" sz="1800" dirty="0">
                <a:solidFill>
                  <a:prstClr val="black"/>
                </a:solidFill>
              </a:endParaRPr>
            </a:p>
          </p:txBody>
        </p:sp>
      </p:grpSp>
      <p:grpSp>
        <p:nvGrpSpPr>
          <p:cNvPr id="56" name="Group 55">
            <a:extLst>
              <a:ext uri="{FF2B5EF4-FFF2-40B4-BE49-F238E27FC236}">
                <a16:creationId xmlns="" xmlns:a16="http://schemas.microsoft.com/office/drawing/2014/main" id="{0F0F0EF0-A7D3-3484-1306-995F70D63865}"/>
              </a:ext>
            </a:extLst>
          </p:cNvPr>
          <p:cNvGrpSpPr/>
          <p:nvPr/>
        </p:nvGrpSpPr>
        <p:grpSpPr>
          <a:xfrm>
            <a:off x="7086698" y="2411970"/>
            <a:ext cx="308352" cy="319560"/>
            <a:chOff x="514609" y="3366105"/>
            <a:chExt cx="669747" cy="911878"/>
          </a:xfrm>
        </p:grpSpPr>
        <p:sp>
          <p:nvSpPr>
            <p:cNvPr id="57" name="Freeform: Shape 56">
              <a:extLst>
                <a:ext uri="{FF2B5EF4-FFF2-40B4-BE49-F238E27FC236}">
                  <a16:creationId xmlns="" xmlns:a16="http://schemas.microsoft.com/office/drawing/2014/main" id="{5FCD96CB-78D4-0E69-6354-2CAEDC26A9CC}"/>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solidFill>
              <a:srgbClr val="524846"/>
            </a:solidFill>
            <a:ln w="6429" cap="flat">
              <a:noFill/>
              <a:prstDash val="solid"/>
              <a:miter/>
            </a:ln>
          </p:spPr>
          <p:txBody>
            <a:bodyPr rtlCol="0" anchor="ctr"/>
            <a:lstStyle/>
            <a:p>
              <a:pPr defTabSz="457200"/>
              <a:endParaRPr lang="en-ID" sz="1800" dirty="0">
                <a:solidFill>
                  <a:prstClr val="black"/>
                </a:solidFill>
              </a:endParaRPr>
            </a:p>
          </p:txBody>
        </p:sp>
        <p:sp>
          <p:nvSpPr>
            <p:cNvPr id="58" name="Freeform: Shape 57">
              <a:extLst>
                <a:ext uri="{FF2B5EF4-FFF2-40B4-BE49-F238E27FC236}">
                  <a16:creationId xmlns="" xmlns:a16="http://schemas.microsoft.com/office/drawing/2014/main" id="{7DB8CD49-54EF-5B3B-E2A4-AE09ACADED0B}"/>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solidFill>
              <a:srgbClr val="FF0000"/>
            </a:solidFill>
            <a:ln w="6429" cap="flat">
              <a:noFill/>
              <a:prstDash val="solid"/>
              <a:miter/>
            </a:ln>
          </p:spPr>
          <p:txBody>
            <a:bodyPr rtlCol="0" anchor="ctr"/>
            <a:lstStyle/>
            <a:p>
              <a:pPr defTabSz="457200"/>
              <a:endParaRPr lang="en-ID" sz="1800" dirty="0">
                <a:solidFill>
                  <a:prstClr val="black"/>
                </a:solidFill>
              </a:endParaRPr>
            </a:p>
          </p:txBody>
        </p:sp>
      </p:grpSp>
      <p:grpSp>
        <p:nvGrpSpPr>
          <p:cNvPr id="59" name="Group 58">
            <a:extLst>
              <a:ext uri="{FF2B5EF4-FFF2-40B4-BE49-F238E27FC236}">
                <a16:creationId xmlns="" xmlns:a16="http://schemas.microsoft.com/office/drawing/2014/main" id="{B6F6DCE5-C761-FF2F-47E7-CAE7870E9CEE}"/>
              </a:ext>
            </a:extLst>
          </p:cNvPr>
          <p:cNvGrpSpPr/>
          <p:nvPr/>
        </p:nvGrpSpPr>
        <p:grpSpPr>
          <a:xfrm>
            <a:off x="6060028" y="2293753"/>
            <a:ext cx="308352" cy="319560"/>
            <a:chOff x="514609" y="3366105"/>
            <a:chExt cx="669747" cy="911878"/>
          </a:xfrm>
        </p:grpSpPr>
        <p:sp>
          <p:nvSpPr>
            <p:cNvPr id="60" name="Freeform: Shape 59">
              <a:extLst>
                <a:ext uri="{FF2B5EF4-FFF2-40B4-BE49-F238E27FC236}">
                  <a16:creationId xmlns="" xmlns:a16="http://schemas.microsoft.com/office/drawing/2014/main" id="{22AEF034-D7CF-8C9E-3C24-9B78CF6E5B16}"/>
                </a:ext>
              </a:extLst>
            </p:cNvPr>
            <p:cNvSpPr/>
            <p:nvPr/>
          </p:nvSpPr>
          <p:spPr>
            <a:xfrm>
              <a:off x="516600" y="3366105"/>
              <a:ext cx="12858" cy="911878"/>
            </a:xfrm>
            <a:custGeom>
              <a:avLst/>
              <a:gdLst>
                <a:gd name="connsiteX0" fmla="*/ 0 w 12858"/>
                <a:gd name="connsiteY0" fmla="*/ 0 h 911878"/>
                <a:gd name="connsiteX1" fmla="*/ 12859 w 12858"/>
                <a:gd name="connsiteY1" fmla="*/ 0 h 911878"/>
                <a:gd name="connsiteX2" fmla="*/ 12859 w 12858"/>
                <a:gd name="connsiteY2" fmla="*/ 911879 h 911878"/>
                <a:gd name="connsiteX3" fmla="*/ 0 w 12858"/>
                <a:gd name="connsiteY3" fmla="*/ 911879 h 911878"/>
              </a:gdLst>
              <a:ahLst/>
              <a:cxnLst>
                <a:cxn ang="0">
                  <a:pos x="connsiteX0" y="connsiteY0"/>
                </a:cxn>
                <a:cxn ang="0">
                  <a:pos x="connsiteX1" y="connsiteY1"/>
                </a:cxn>
                <a:cxn ang="0">
                  <a:pos x="connsiteX2" y="connsiteY2"/>
                </a:cxn>
                <a:cxn ang="0">
                  <a:pos x="connsiteX3" y="connsiteY3"/>
                </a:cxn>
              </a:cxnLst>
              <a:rect l="l" t="t" r="r" b="b"/>
              <a:pathLst>
                <a:path w="12858" h="911878">
                  <a:moveTo>
                    <a:pt x="0" y="0"/>
                  </a:moveTo>
                  <a:lnTo>
                    <a:pt x="12859" y="0"/>
                  </a:lnTo>
                  <a:lnTo>
                    <a:pt x="12859" y="911879"/>
                  </a:lnTo>
                  <a:lnTo>
                    <a:pt x="0" y="911879"/>
                  </a:lnTo>
                  <a:close/>
                </a:path>
              </a:pathLst>
            </a:custGeom>
            <a:solidFill>
              <a:srgbClr val="524846"/>
            </a:solidFill>
            <a:ln w="6429" cap="flat">
              <a:noFill/>
              <a:prstDash val="solid"/>
              <a:miter/>
            </a:ln>
          </p:spPr>
          <p:txBody>
            <a:bodyPr rtlCol="0" anchor="ctr"/>
            <a:lstStyle/>
            <a:p>
              <a:pPr defTabSz="457200"/>
              <a:endParaRPr lang="en-ID" sz="1800" dirty="0">
                <a:solidFill>
                  <a:prstClr val="black"/>
                </a:solidFill>
              </a:endParaRPr>
            </a:p>
          </p:txBody>
        </p:sp>
        <p:sp>
          <p:nvSpPr>
            <p:cNvPr id="61" name="Freeform: Shape 60">
              <a:extLst>
                <a:ext uri="{FF2B5EF4-FFF2-40B4-BE49-F238E27FC236}">
                  <a16:creationId xmlns="" xmlns:a16="http://schemas.microsoft.com/office/drawing/2014/main" id="{420D33F1-7C83-28BE-EB42-3527ED2E7CF0}"/>
                </a:ext>
              </a:extLst>
            </p:cNvPr>
            <p:cNvSpPr/>
            <p:nvPr/>
          </p:nvSpPr>
          <p:spPr>
            <a:xfrm>
              <a:off x="514609" y="3366105"/>
              <a:ext cx="669747" cy="470565"/>
            </a:xfrm>
            <a:custGeom>
              <a:avLst/>
              <a:gdLst>
                <a:gd name="connsiteX0" fmla="*/ 0 w 669747"/>
                <a:gd name="connsiteY0" fmla="*/ 0 h 470565"/>
                <a:gd name="connsiteX1" fmla="*/ 669748 w 669747"/>
                <a:gd name="connsiteY1" fmla="*/ 0 h 470565"/>
                <a:gd name="connsiteX2" fmla="*/ 478345 w 669747"/>
                <a:gd name="connsiteY2" fmla="*/ 250038 h 470565"/>
                <a:gd name="connsiteX3" fmla="*/ 656053 w 669747"/>
                <a:gd name="connsiteY3" fmla="*/ 470566 h 470565"/>
                <a:gd name="connsiteX4" fmla="*/ 0 w 669747"/>
                <a:gd name="connsiteY4" fmla="*/ 470566 h 47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747" h="470565">
                  <a:moveTo>
                    <a:pt x="0" y="0"/>
                  </a:moveTo>
                  <a:lnTo>
                    <a:pt x="669748" y="0"/>
                  </a:lnTo>
                  <a:lnTo>
                    <a:pt x="478345" y="250038"/>
                  </a:lnTo>
                  <a:lnTo>
                    <a:pt x="656053" y="470566"/>
                  </a:lnTo>
                  <a:lnTo>
                    <a:pt x="0" y="470566"/>
                  </a:lnTo>
                  <a:close/>
                </a:path>
              </a:pathLst>
            </a:custGeom>
            <a:solidFill>
              <a:srgbClr val="FF0000"/>
            </a:solidFill>
            <a:ln w="6429" cap="flat">
              <a:noFill/>
              <a:prstDash val="solid"/>
              <a:miter/>
            </a:ln>
          </p:spPr>
          <p:txBody>
            <a:bodyPr rtlCol="0" anchor="ctr"/>
            <a:lstStyle/>
            <a:p>
              <a:pPr defTabSz="457200"/>
              <a:endParaRPr lang="en-ID" sz="1800" dirty="0">
                <a:solidFill>
                  <a:prstClr val="black"/>
                </a:solidFill>
              </a:endParaRPr>
            </a:p>
          </p:txBody>
        </p:sp>
      </p:grpSp>
      <p:grpSp>
        <p:nvGrpSpPr>
          <p:cNvPr id="62" name="Group 61">
            <a:extLst>
              <a:ext uri="{FF2B5EF4-FFF2-40B4-BE49-F238E27FC236}">
                <a16:creationId xmlns="" xmlns:a16="http://schemas.microsoft.com/office/drawing/2014/main" id="{9B246134-0707-665B-65CF-D91687D7FEFB}"/>
              </a:ext>
            </a:extLst>
          </p:cNvPr>
          <p:cNvGrpSpPr/>
          <p:nvPr/>
        </p:nvGrpSpPr>
        <p:grpSpPr>
          <a:xfrm>
            <a:off x="1258736" y="4225647"/>
            <a:ext cx="7204626" cy="679153"/>
            <a:chOff x="5193177" y="4389479"/>
            <a:chExt cx="5840323" cy="2115716"/>
          </a:xfrm>
          <a:solidFill>
            <a:schemeClr val="bg1">
              <a:alpha val="67000"/>
            </a:schemeClr>
          </a:solidFill>
        </p:grpSpPr>
        <p:sp>
          <p:nvSpPr>
            <p:cNvPr id="63" name="Rectangle: Rounded Corners 62">
              <a:extLst>
                <a:ext uri="{FF2B5EF4-FFF2-40B4-BE49-F238E27FC236}">
                  <a16:creationId xmlns="" xmlns:a16="http://schemas.microsoft.com/office/drawing/2014/main" id="{1B3262D0-13C9-155E-003F-ACF0B8D72AE4}"/>
                </a:ext>
              </a:extLst>
            </p:cNvPr>
            <p:cNvSpPr/>
            <p:nvPr/>
          </p:nvSpPr>
          <p:spPr>
            <a:xfrm>
              <a:off x="5193177" y="4389479"/>
              <a:ext cx="5840323" cy="2115716"/>
            </a:xfrm>
            <a:prstGeom prst="roundRect">
              <a:avLst/>
            </a:prstGeom>
            <a:solidFill>
              <a:schemeClr val="bg1">
                <a:alpha val="86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a:solidFill>
                  <a:prstClr val="white"/>
                </a:solidFill>
              </a:endParaRPr>
            </a:p>
          </p:txBody>
        </p:sp>
        <p:sp>
          <p:nvSpPr>
            <p:cNvPr id="64" name="TextBox 4">
              <a:extLst>
                <a:ext uri="{FF2B5EF4-FFF2-40B4-BE49-F238E27FC236}">
                  <a16:creationId xmlns="" xmlns:a16="http://schemas.microsoft.com/office/drawing/2014/main" id="{59F01CEE-DDFA-4A3E-401B-5CF8B8F84888}"/>
                </a:ext>
              </a:extLst>
            </p:cNvPr>
            <p:cNvSpPr txBox="1"/>
            <p:nvPr/>
          </p:nvSpPr>
          <p:spPr>
            <a:xfrm>
              <a:off x="5357676" y="4625551"/>
              <a:ext cx="5469788" cy="1172977"/>
            </a:xfrm>
            <a:prstGeom prst="rect">
              <a:avLst/>
            </a:prstGeom>
            <a:noFill/>
            <a:ln w="38100">
              <a:noFill/>
            </a:ln>
          </p:spPr>
          <p:txBody>
            <a:bodyPr wrap="square" lIns="0" tIns="0" rIns="0" bIns="0" rtlCol="0" anchor="t">
              <a:spAutoFit/>
            </a:bodyPr>
            <a:lstStyle/>
            <a:p>
              <a:pPr algn="ctr" defTabSz="457200"/>
              <a:r>
                <a:rPr lang="en-ID" sz="1800" dirty="0">
                  <a:solidFill>
                    <a:prstClr val="black"/>
                  </a:solidFill>
                  <a:ea typeface="Calibri" panose="020F0502020204030204" pitchFamily="34" charset="0"/>
                  <a:cs typeface="Times New Roman" panose="02020603050405020304" pitchFamily="18" charset="0"/>
                </a:rPr>
                <a:t>Pada masa </a:t>
              </a:r>
              <a:r>
                <a:rPr lang="en-ID" sz="1800" dirty="0" err="1">
                  <a:solidFill>
                    <a:prstClr val="black"/>
                  </a:solidFill>
                  <a:ea typeface="Calibri" panose="020F0502020204030204" pitchFamily="34" charset="0"/>
                  <a:cs typeface="Times New Roman" panose="02020603050405020304" pitchFamily="18" charset="0"/>
                </a:rPr>
                <a:t>praaksara</a:t>
              </a:r>
              <a:r>
                <a:rPr lang="en-ID" sz="1800" dirty="0">
                  <a:solidFill>
                    <a:prstClr val="black"/>
                  </a:solidFill>
                  <a:ea typeface="Calibri" panose="020F0502020204030204" pitchFamily="34" charset="0"/>
                  <a:cs typeface="Times New Roman" panose="02020603050405020304" pitchFamily="18" charset="0"/>
                </a:rPr>
                <a:t>, wilayah yang </a:t>
              </a:r>
              <a:r>
                <a:rPr lang="en-ID" sz="1800" dirty="0" err="1">
                  <a:solidFill>
                    <a:prstClr val="black"/>
                  </a:solidFill>
                  <a:ea typeface="Calibri" panose="020F0502020204030204" pitchFamily="34" charset="0"/>
                  <a:cs typeface="Times New Roman" panose="02020603050405020304" pitchFamily="18" charset="0"/>
                </a:rPr>
                <a:t>dilintasi</a:t>
              </a:r>
              <a:r>
                <a:rPr lang="en-ID" sz="1800" dirty="0">
                  <a:solidFill>
                    <a:prstClr val="black"/>
                  </a:solidFill>
                  <a:ea typeface="Calibri" panose="020F0502020204030204" pitchFamily="34" charset="0"/>
                  <a:cs typeface="Times New Roman" panose="02020603050405020304" pitchFamily="18" charset="0"/>
                </a:rPr>
                <a:t> Jalur </a:t>
              </a:r>
              <a:r>
                <a:rPr lang="en-ID" sz="1800" dirty="0" err="1">
                  <a:solidFill>
                    <a:prstClr val="black"/>
                  </a:solidFill>
                  <a:ea typeface="Calibri" panose="020F0502020204030204" pitchFamily="34" charset="0"/>
                  <a:cs typeface="Times New Roman" panose="02020603050405020304" pitchFamily="18" charset="0"/>
                </a:rPr>
                <a:t>Rempah</a:t>
              </a:r>
              <a:r>
                <a:rPr lang="en-ID" sz="1800" dirty="0">
                  <a:solidFill>
                    <a:prstClr val="black"/>
                  </a:solidFill>
                  <a:ea typeface="Calibri" panose="020F0502020204030204" pitchFamily="34" charset="0"/>
                  <a:cs typeface="Times New Roman" panose="02020603050405020304" pitchFamily="18" charset="0"/>
                </a:rPr>
                <a:t> </a:t>
              </a:r>
              <a:r>
                <a:rPr lang="en-ID" sz="1800" dirty="0" err="1">
                  <a:solidFill>
                    <a:prstClr val="black"/>
                  </a:solidFill>
                  <a:ea typeface="Calibri" panose="020F0502020204030204" pitchFamily="34" charset="0"/>
                  <a:cs typeface="Times New Roman" panose="02020603050405020304" pitchFamily="18" charset="0"/>
                </a:rPr>
                <a:t>membentang</a:t>
              </a:r>
              <a:r>
                <a:rPr lang="en-ID" sz="1800" dirty="0">
                  <a:solidFill>
                    <a:prstClr val="black"/>
                  </a:solidFill>
                  <a:ea typeface="Calibri" panose="020F0502020204030204" pitchFamily="34" charset="0"/>
                  <a:cs typeface="Times New Roman" panose="02020603050405020304" pitchFamily="18" charset="0"/>
                </a:rPr>
                <a:t> </a:t>
              </a:r>
              <a:r>
                <a:rPr lang="en-ID" sz="1800" dirty="0" err="1">
                  <a:solidFill>
                    <a:prstClr val="black"/>
                  </a:solidFill>
                  <a:ea typeface="Calibri" panose="020F0502020204030204" pitchFamily="34" charset="0"/>
                  <a:cs typeface="Times New Roman" panose="02020603050405020304" pitchFamily="18" charset="0"/>
                </a:rPr>
                <a:t>sampai</a:t>
              </a:r>
              <a:r>
                <a:rPr lang="en-ID" sz="1800" dirty="0">
                  <a:solidFill>
                    <a:prstClr val="black"/>
                  </a:solidFill>
                  <a:ea typeface="Calibri" panose="020F0502020204030204" pitchFamily="34" charset="0"/>
                  <a:cs typeface="Times New Roman" panose="02020603050405020304" pitchFamily="18" charset="0"/>
                </a:rPr>
                <a:t> Sri Lanka, India, Afrika, dan </a:t>
              </a:r>
              <a:r>
                <a:rPr lang="en-ID" sz="1800" dirty="0" err="1">
                  <a:solidFill>
                    <a:prstClr val="black"/>
                  </a:solidFill>
                  <a:ea typeface="Calibri" panose="020F0502020204030204" pitchFamily="34" charset="0"/>
                  <a:cs typeface="Times New Roman" panose="02020603050405020304" pitchFamily="18" charset="0"/>
                </a:rPr>
                <a:t>Madagaskar</a:t>
              </a:r>
              <a:r>
                <a:rPr lang="en-ID" sz="1800" dirty="0">
                  <a:solidFill>
                    <a:prstClr val="black"/>
                  </a:solidFill>
                  <a:ea typeface="Calibri" panose="020F0502020204030204" pitchFamily="34" charset="0"/>
                  <a:cs typeface="Times New Roman" panose="02020603050405020304" pitchFamily="18" charset="0"/>
                </a:rPr>
                <a:t>, dan Asia Tenggara.</a:t>
              </a:r>
              <a:endParaRPr lang="en-US" sz="1800" b="1" dirty="0">
                <a:solidFill>
                  <a:srgbClr val="ED7D31"/>
                </a:solidFill>
              </a:endParaRPr>
            </a:p>
          </p:txBody>
        </p:sp>
      </p:grpSp>
      <p:pic>
        <p:nvPicPr>
          <p:cNvPr id="66" name="Picture 65">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67" name="Picture 66"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68" name="Picture 67"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69" name="Picture 68">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14492361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750"/>
                                        <p:tgtEl>
                                          <p:spTgt spid="62"/>
                                        </p:tgtEl>
                                      </p:cBhvr>
                                    </p:animEffect>
                                    <p:anim calcmode="lin" valueType="num">
                                      <p:cBhvr>
                                        <p:cTn id="8" dur="750" fill="hold"/>
                                        <p:tgtEl>
                                          <p:spTgt spid="62"/>
                                        </p:tgtEl>
                                        <p:attrNameLst>
                                          <p:attrName>ppt_x</p:attrName>
                                        </p:attrNameLst>
                                      </p:cBhvr>
                                      <p:tavLst>
                                        <p:tav tm="0">
                                          <p:val>
                                            <p:strVal val="#ppt_x"/>
                                          </p:val>
                                        </p:tav>
                                        <p:tav tm="100000">
                                          <p:val>
                                            <p:strVal val="#ppt_x"/>
                                          </p:val>
                                        </p:tav>
                                      </p:tavLst>
                                    </p:anim>
                                    <p:anim calcmode="lin" valueType="num">
                                      <p:cBhvr>
                                        <p:cTn id="9" dur="675" decel="100000" fill="hold"/>
                                        <p:tgtEl>
                                          <p:spTgt spid="62"/>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62"/>
                                        </p:tgtEl>
                                        <p:attrNameLst>
                                          <p:attrName>ppt_y</p:attrName>
                                        </p:attrNameLst>
                                      </p:cBhvr>
                                      <p:tavLst>
                                        <p:tav tm="0">
                                          <p:val>
                                            <p:strVal val="#ppt_y-.03"/>
                                          </p:val>
                                        </p:tav>
                                        <p:tav tm="100000">
                                          <p:val>
                                            <p:strVal val="#ppt_y"/>
                                          </p:val>
                                        </p:tav>
                                      </p:tavLst>
                                    </p:anim>
                                  </p:childTnLst>
                                </p:cTn>
                              </p:par>
                            </p:childTnLst>
                          </p:cTn>
                        </p:par>
                        <p:par>
                          <p:cTn id="11" fill="hold">
                            <p:stCondLst>
                              <p:cond delay="750"/>
                            </p:stCondLst>
                            <p:childTnLst>
                              <p:par>
                                <p:cTn id="12" presetID="53" presetClass="entr" presetSubtype="16"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p:cTn id="14" dur="500" fill="hold"/>
                                        <p:tgtEl>
                                          <p:spTgt spid="47"/>
                                        </p:tgtEl>
                                        <p:attrNameLst>
                                          <p:attrName>ppt_w</p:attrName>
                                        </p:attrNameLst>
                                      </p:cBhvr>
                                      <p:tavLst>
                                        <p:tav tm="0">
                                          <p:val>
                                            <p:fltVal val="0"/>
                                          </p:val>
                                        </p:tav>
                                        <p:tav tm="100000">
                                          <p:val>
                                            <p:strVal val="#ppt_w"/>
                                          </p:val>
                                        </p:tav>
                                      </p:tavLst>
                                    </p:anim>
                                    <p:anim calcmode="lin" valueType="num">
                                      <p:cBhvr>
                                        <p:cTn id="15" dur="500" fill="hold"/>
                                        <p:tgtEl>
                                          <p:spTgt spid="47"/>
                                        </p:tgtEl>
                                        <p:attrNameLst>
                                          <p:attrName>ppt_h</p:attrName>
                                        </p:attrNameLst>
                                      </p:cBhvr>
                                      <p:tavLst>
                                        <p:tav tm="0">
                                          <p:val>
                                            <p:fltVal val="0"/>
                                          </p:val>
                                        </p:tav>
                                        <p:tav tm="100000">
                                          <p:val>
                                            <p:strVal val="#ppt_h"/>
                                          </p:val>
                                        </p:tav>
                                      </p:tavLst>
                                    </p:anim>
                                    <p:animEffect transition="in" filter="fade">
                                      <p:cBhvr>
                                        <p:cTn id="16" dur="500"/>
                                        <p:tgtEl>
                                          <p:spTgt spid="47"/>
                                        </p:tgtEl>
                                      </p:cBhvr>
                                    </p:animEffect>
                                  </p:childTnLst>
                                </p:cTn>
                              </p:par>
                            </p:childTnLst>
                          </p:cTn>
                        </p:par>
                        <p:par>
                          <p:cTn id="17" fill="hold">
                            <p:stCondLst>
                              <p:cond delay="1250"/>
                            </p:stCondLst>
                            <p:childTnLst>
                              <p:par>
                                <p:cTn id="18" presetID="53" presetClass="entr" presetSubtype="16" fill="hold" nodeType="after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p:cTn id="20" dur="500" fill="hold"/>
                                        <p:tgtEl>
                                          <p:spTgt spid="59"/>
                                        </p:tgtEl>
                                        <p:attrNameLst>
                                          <p:attrName>ppt_w</p:attrName>
                                        </p:attrNameLst>
                                      </p:cBhvr>
                                      <p:tavLst>
                                        <p:tav tm="0">
                                          <p:val>
                                            <p:fltVal val="0"/>
                                          </p:val>
                                        </p:tav>
                                        <p:tav tm="100000">
                                          <p:val>
                                            <p:strVal val="#ppt_w"/>
                                          </p:val>
                                        </p:tav>
                                      </p:tavLst>
                                    </p:anim>
                                    <p:anim calcmode="lin" valueType="num">
                                      <p:cBhvr>
                                        <p:cTn id="21" dur="500" fill="hold"/>
                                        <p:tgtEl>
                                          <p:spTgt spid="59"/>
                                        </p:tgtEl>
                                        <p:attrNameLst>
                                          <p:attrName>ppt_h</p:attrName>
                                        </p:attrNameLst>
                                      </p:cBhvr>
                                      <p:tavLst>
                                        <p:tav tm="0">
                                          <p:val>
                                            <p:fltVal val="0"/>
                                          </p:val>
                                        </p:tav>
                                        <p:tav tm="100000">
                                          <p:val>
                                            <p:strVal val="#ppt_h"/>
                                          </p:val>
                                        </p:tav>
                                      </p:tavLst>
                                    </p:anim>
                                    <p:animEffect transition="in" filter="fade">
                                      <p:cBhvr>
                                        <p:cTn id="22" dur="500"/>
                                        <p:tgtEl>
                                          <p:spTgt spid="59"/>
                                        </p:tgtEl>
                                      </p:cBhvr>
                                    </p:animEffect>
                                  </p:childTnLst>
                                </p:cTn>
                              </p:par>
                            </p:childTnLst>
                          </p:cTn>
                        </p:par>
                        <p:par>
                          <p:cTn id="23" fill="hold">
                            <p:stCondLst>
                              <p:cond delay="1750"/>
                            </p:stCondLst>
                            <p:childTnLst>
                              <p:par>
                                <p:cTn id="24" presetID="53" presetClass="entr" presetSubtype="16"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childTnLst>
                          </p:cTn>
                        </p:par>
                        <p:par>
                          <p:cTn id="29" fill="hold">
                            <p:stCondLst>
                              <p:cond delay="2250"/>
                            </p:stCondLst>
                            <p:childTnLst>
                              <p:par>
                                <p:cTn id="30" presetID="53" presetClass="entr" presetSubtype="16"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childTnLst>
                          </p:cTn>
                        </p:par>
                        <p:par>
                          <p:cTn id="35" fill="hold">
                            <p:stCondLst>
                              <p:cond delay="2750"/>
                            </p:stCondLst>
                            <p:childTnLst>
                              <p:par>
                                <p:cTn id="36" presetID="53" presetClass="entr" presetSubtype="16"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p:cTn id="38" dur="500" fill="hold"/>
                                        <p:tgtEl>
                                          <p:spTgt spid="50"/>
                                        </p:tgtEl>
                                        <p:attrNameLst>
                                          <p:attrName>ppt_w</p:attrName>
                                        </p:attrNameLst>
                                      </p:cBhvr>
                                      <p:tavLst>
                                        <p:tav tm="0">
                                          <p:val>
                                            <p:fltVal val="0"/>
                                          </p:val>
                                        </p:tav>
                                        <p:tav tm="100000">
                                          <p:val>
                                            <p:strVal val="#ppt_w"/>
                                          </p:val>
                                        </p:tav>
                                      </p:tavLst>
                                    </p:anim>
                                    <p:anim calcmode="lin" valueType="num">
                                      <p:cBhvr>
                                        <p:cTn id="39" dur="500" fill="hold"/>
                                        <p:tgtEl>
                                          <p:spTgt spid="50"/>
                                        </p:tgtEl>
                                        <p:attrNameLst>
                                          <p:attrName>ppt_h</p:attrName>
                                        </p:attrNameLst>
                                      </p:cBhvr>
                                      <p:tavLst>
                                        <p:tav tm="0">
                                          <p:val>
                                            <p:fltVal val="0"/>
                                          </p:val>
                                        </p:tav>
                                        <p:tav tm="100000">
                                          <p:val>
                                            <p:strVal val="#ppt_h"/>
                                          </p:val>
                                        </p:tav>
                                      </p:tavLst>
                                    </p:anim>
                                    <p:animEffect transition="in" filter="fade">
                                      <p:cBhvr>
                                        <p:cTn id="4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3119" b="7057"/>
          <a:stretch/>
        </p:blipFill>
        <p:spPr>
          <a:xfrm>
            <a:off x="-133241" y="-1"/>
            <a:ext cx="9277241" cy="5143501"/>
          </a:xfrm>
          <a:prstGeom prst="rect">
            <a:avLst/>
          </a:prstGeom>
        </p:spPr>
      </p:pic>
      <p:pic>
        <p:nvPicPr>
          <p:cNvPr id="3" name="Picture 2">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4" name="Picture 3"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5" name="Picture 4"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6" name="Picture 5">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grpSp>
        <p:nvGrpSpPr>
          <p:cNvPr id="7" name="Group 6"/>
          <p:cNvGrpSpPr/>
          <p:nvPr/>
        </p:nvGrpSpPr>
        <p:grpSpPr>
          <a:xfrm>
            <a:off x="-53031" y="454114"/>
            <a:ext cx="7772403" cy="1718582"/>
            <a:chOff x="3493660" y="2195542"/>
            <a:chExt cx="8698340" cy="2291442"/>
          </a:xfrm>
        </p:grpSpPr>
        <p:sp>
          <p:nvSpPr>
            <p:cNvPr id="8" name="Rectangle 7"/>
            <p:cNvSpPr/>
            <p:nvPr/>
          </p:nvSpPr>
          <p:spPr>
            <a:xfrm>
              <a:off x="3646060" y="2315284"/>
              <a:ext cx="8545940" cy="2171700"/>
            </a:xfrm>
            <a:prstGeom prst="rect">
              <a:avLst/>
            </a:prstGeom>
            <a:solidFill>
              <a:srgbClr val="F79646">
                <a:lumMod val="60000"/>
                <a:lumOff val="40000"/>
              </a:srgbClr>
            </a:solidFill>
            <a:ln w="25400" cap="flat" cmpd="sng" algn="ctr">
              <a:noFill/>
              <a:prstDash val="solid"/>
            </a:ln>
            <a:effectLst/>
          </p:spPr>
          <p:txBody>
            <a:bodyPr rtlCol="0" anchor="ctr"/>
            <a:lstStyle/>
            <a:p>
              <a:pPr algn="ctr">
                <a:defRPr/>
              </a:pPr>
              <a:endParaRPr lang="en-US" kern="0">
                <a:solidFill>
                  <a:prstClr val="white"/>
                </a:solidFill>
                <a:latin typeface="Calibri"/>
              </a:endParaRPr>
            </a:p>
          </p:txBody>
        </p:sp>
        <p:sp>
          <p:nvSpPr>
            <p:cNvPr id="9" name="Rectangle 8"/>
            <p:cNvSpPr/>
            <p:nvPr/>
          </p:nvSpPr>
          <p:spPr>
            <a:xfrm>
              <a:off x="3493660" y="2195542"/>
              <a:ext cx="8698340" cy="2171700"/>
            </a:xfrm>
            <a:prstGeom prst="rect">
              <a:avLst/>
            </a:prstGeom>
            <a:solidFill>
              <a:srgbClr val="F79646">
                <a:lumMod val="40000"/>
                <a:lumOff val="60000"/>
              </a:srgbClr>
            </a:solidFill>
            <a:ln w="25400" cap="flat" cmpd="sng" algn="ctr">
              <a:noFill/>
              <a:prstDash val="solid"/>
            </a:ln>
            <a:effectLst/>
          </p:spPr>
          <p:txBody>
            <a:bodyPr rtlCol="0" anchor="ctr"/>
            <a:lstStyle/>
            <a:p>
              <a:pPr algn="ctr">
                <a:defRPr/>
              </a:pPr>
              <a:endParaRPr lang="en-US" kern="0">
                <a:solidFill>
                  <a:prstClr val="white"/>
                </a:solidFill>
                <a:latin typeface="Calibri"/>
              </a:endParaRPr>
            </a:p>
          </p:txBody>
        </p:sp>
      </p:grpSp>
      <p:sp>
        <p:nvSpPr>
          <p:cNvPr id="10" name="テキスト プレースホルダー 6"/>
          <p:cNvSpPr txBox="1">
            <a:spLocks/>
          </p:cNvSpPr>
          <p:nvPr/>
        </p:nvSpPr>
        <p:spPr>
          <a:xfrm>
            <a:off x="61269" y="665490"/>
            <a:ext cx="6289139" cy="1257300"/>
          </a:xfrm>
          <a:prstGeom prst="rect">
            <a:avLst/>
          </a:prstGeom>
        </p:spPr>
        <p:txBody>
          <a:bodyPr vert="horz" lIns="122456" tIns="61229" rIns="122456" bIns="61229"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lnSpc>
                <a:spcPct val="100000"/>
              </a:lnSpc>
              <a:spcBef>
                <a:spcPts val="0"/>
              </a:spcBef>
            </a:pPr>
            <a:r>
              <a:rPr lang="en-US" altLang="ja-JP" sz="2100" dirty="0">
                <a:solidFill>
                  <a:prstClr val="black"/>
                </a:solidFill>
              </a:rPr>
              <a:t>Indonesia dibentuk oleh tiga Lempeng besar </a:t>
            </a:r>
            <a:r>
              <a:rPr lang="en-US" altLang="ja-JP" sz="2100" dirty="0" smtClean="0">
                <a:solidFill>
                  <a:prstClr val="black"/>
                </a:solidFill>
              </a:rPr>
              <a:t>dunia, yakni </a:t>
            </a:r>
            <a:r>
              <a:rPr lang="en-US" altLang="ja-JP" sz="2100" dirty="0">
                <a:solidFill>
                  <a:prstClr val="black"/>
                </a:solidFill>
              </a:rPr>
              <a:t>Lempeng Indo-Australia, Lempeng Eurasia, </a:t>
            </a:r>
            <a:r>
              <a:rPr lang="en-US" altLang="ja-JP" sz="2100" dirty="0" smtClean="0">
                <a:solidFill>
                  <a:prstClr val="black"/>
                </a:solidFill>
              </a:rPr>
              <a:t>dan Lempeng </a:t>
            </a:r>
            <a:r>
              <a:rPr lang="en-US" altLang="ja-JP" sz="2100" dirty="0">
                <a:solidFill>
                  <a:prstClr val="black"/>
                </a:solidFill>
              </a:rPr>
              <a:t>Pasifik.</a:t>
            </a:r>
          </a:p>
        </p:txBody>
      </p:sp>
      <p:sp>
        <p:nvSpPr>
          <p:cNvPr id="12" name="テキスト プレースホルダー 6"/>
          <p:cNvSpPr txBox="1">
            <a:spLocks/>
          </p:cNvSpPr>
          <p:nvPr/>
        </p:nvSpPr>
        <p:spPr>
          <a:xfrm>
            <a:off x="61269" y="526046"/>
            <a:ext cx="7189763" cy="1415322"/>
          </a:xfrm>
          <a:prstGeom prst="rect">
            <a:avLst/>
          </a:prstGeom>
        </p:spPr>
        <p:txBody>
          <a:bodyPr vert="horz" lIns="122456" tIns="61229" rIns="122456" bIns="61229"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lnSpc>
                <a:spcPct val="100000"/>
              </a:lnSpc>
              <a:spcBef>
                <a:spcPts val="0"/>
              </a:spcBef>
            </a:pPr>
            <a:r>
              <a:rPr lang="en-US" altLang="ja-JP" sz="2100" dirty="0">
                <a:solidFill>
                  <a:prstClr val="black"/>
                </a:solidFill>
              </a:rPr>
              <a:t>Subduksi antara Lempeng Indo-Australia dan Lempeng Eurasia menyebabkan terbentuknya deretan pegunungan Bukit Barisan di Pulau Sumatra dan deretan gunung berapi di sepanjang Pulau Jawa, Bali, dan Lombok, serta Palung Jawa (Sunda).</a:t>
            </a:r>
          </a:p>
        </p:txBody>
      </p:sp>
    </p:spTree>
    <p:extLst>
      <p:ext uri="{BB962C8B-B14F-4D97-AF65-F5344CB8AC3E}">
        <p14:creationId xmlns:p14="http://schemas.microsoft.com/office/powerpoint/2010/main" val="824380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xit" presetSubtype="2" fill="hold" grpId="2" nodeType="clickEffect">
                                  <p:stCondLst>
                                    <p:cond delay="0"/>
                                  </p:stCondLst>
                                  <p:childTnLst>
                                    <p:animEffect transition="out" filter="wipe(right)">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2"/>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3EAD8"/>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CE37FA74-7CD9-1E3E-02DC-2A4079CBACC6}"/>
              </a:ext>
            </a:extLst>
          </p:cNvPr>
          <p:cNvGrpSpPr/>
          <p:nvPr/>
        </p:nvGrpSpPr>
        <p:grpSpPr>
          <a:xfrm>
            <a:off x="247905" y="0"/>
            <a:ext cx="3188978" cy="819807"/>
            <a:chOff x="247905" y="0"/>
            <a:chExt cx="3188978" cy="819807"/>
          </a:xfrm>
        </p:grpSpPr>
        <p:sp>
          <p:nvSpPr>
            <p:cNvPr id="3" name="Freeform: Shape 2">
              <a:extLst>
                <a:ext uri="{FF2B5EF4-FFF2-40B4-BE49-F238E27FC236}">
                  <a16:creationId xmlns="" xmlns:a16="http://schemas.microsoft.com/office/drawing/2014/main" id="{2F7BF1C8-516E-C391-4873-52C4D86C9F67}"/>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4" name="Freeform: Shape 3">
              <a:extLst>
                <a:ext uri="{FF2B5EF4-FFF2-40B4-BE49-F238E27FC236}">
                  <a16:creationId xmlns="" xmlns:a16="http://schemas.microsoft.com/office/drawing/2014/main" id="{051CF49A-EC65-84FB-ABF0-F17516BAB989}"/>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5" name="TextBox 4">
              <a:extLst>
                <a:ext uri="{FF2B5EF4-FFF2-40B4-BE49-F238E27FC236}">
                  <a16:creationId xmlns="" xmlns:a16="http://schemas.microsoft.com/office/drawing/2014/main" id="{C08244D5-68A8-B1E9-5FE4-990C1B24B213}"/>
                </a:ext>
              </a:extLst>
            </p:cNvPr>
            <p:cNvSpPr txBox="1"/>
            <p:nvPr/>
          </p:nvSpPr>
          <p:spPr>
            <a:xfrm>
              <a:off x="247905" y="222736"/>
              <a:ext cx="3188978" cy="307777"/>
            </a:xfrm>
            <a:prstGeom prst="rect">
              <a:avLst/>
            </a:prstGeom>
            <a:noFill/>
          </p:spPr>
          <p:txBody>
            <a:bodyPr wrap="square" lIns="0" tIns="0" rIns="0" bIns="0" rtlCol="0" anchor="t">
              <a:spAutoFit/>
            </a:bodyPr>
            <a:lstStyle/>
            <a:p>
              <a:pPr algn="ctr" defTabSz="457200"/>
              <a:r>
                <a:rPr lang="en-US" sz="2000" dirty="0">
                  <a:solidFill>
                    <a:prstClr val="white"/>
                  </a:solidFill>
                  <a:latin typeface="Poppins Medium"/>
                </a:rPr>
                <a:t>Bukti </a:t>
              </a:r>
              <a:r>
                <a:rPr lang="en-US" sz="2000" dirty="0" smtClean="0">
                  <a:solidFill>
                    <a:prstClr val="white"/>
                  </a:solidFill>
                  <a:latin typeface="Poppins Medium"/>
                </a:rPr>
                <a:t>Arkeologis</a:t>
              </a:r>
              <a:endParaRPr lang="en-US" sz="2000" dirty="0">
                <a:solidFill>
                  <a:prstClr val="white"/>
                </a:solidFill>
                <a:latin typeface="Poppins Medium"/>
              </a:endParaRPr>
            </a:p>
          </p:txBody>
        </p:sp>
      </p:grpSp>
      <p:grpSp>
        <p:nvGrpSpPr>
          <p:cNvPr id="10" name="Group 9">
            <a:extLst>
              <a:ext uri="{FF2B5EF4-FFF2-40B4-BE49-F238E27FC236}">
                <a16:creationId xmlns="" xmlns:a16="http://schemas.microsoft.com/office/drawing/2014/main" id="{3EAADD21-33C6-85DC-0451-A4690C2BA69B}"/>
              </a:ext>
            </a:extLst>
          </p:cNvPr>
          <p:cNvGrpSpPr/>
          <p:nvPr/>
        </p:nvGrpSpPr>
        <p:grpSpPr>
          <a:xfrm>
            <a:off x="247906" y="2105423"/>
            <a:ext cx="4082979" cy="2949757"/>
            <a:chOff x="3617779" y="1014905"/>
            <a:chExt cx="5329152" cy="3969539"/>
          </a:xfrm>
        </p:grpSpPr>
        <p:pic>
          <p:nvPicPr>
            <p:cNvPr id="8" name="Picture 7">
              <a:extLst>
                <a:ext uri="{FF2B5EF4-FFF2-40B4-BE49-F238E27FC236}">
                  <a16:creationId xmlns="" xmlns:a16="http://schemas.microsoft.com/office/drawing/2014/main" id="{A01394C0-FDF0-3092-0652-D85DAA396C0F}"/>
                </a:ext>
              </a:extLst>
            </p:cNvPr>
            <p:cNvPicPr>
              <a:picLocks noChangeAspect="1"/>
            </p:cNvPicPr>
            <p:nvPr/>
          </p:nvPicPr>
          <p:blipFill rotWithShape="1">
            <a:blip r:embed="rId3">
              <a:extLst>
                <a:ext uri="{28A0092B-C50C-407E-A947-70E740481C1C}">
                  <a14:useLocalDpi xmlns:a14="http://schemas.microsoft.com/office/drawing/2010/main" val="0"/>
                </a:ext>
              </a:extLst>
            </a:blip>
            <a:srcRect l="1257" t="1904" r="1479" b="2266"/>
            <a:stretch/>
          </p:blipFill>
          <p:spPr>
            <a:xfrm>
              <a:off x="3720662" y="1014905"/>
              <a:ext cx="5226269" cy="3113689"/>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 xmlns:a16="http://schemas.microsoft.com/office/drawing/2014/main" id="{F0A205EB-EF92-02DE-6483-5838600E9F3B}"/>
                </a:ext>
              </a:extLst>
            </p:cNvPr>
            <p:cNvSpPr txBox="1"/>
            <p:nvPr/>
          </p:nvSpPr>
          <p:spPr>
            <a:xfrm>
              <a:off x="3617779" y="4280338"/>
              <a:ext cx="5250326" cy="704106"/>
            </a:xfrm>
            <a:prstGeom prst="rect">
              <a:avLst/>
            </a:prstGeom>
            <a:noFill/>
          </p:spPr>
          <p:txBody>
            <a:bodyPr wrap="square" rtlCol="0">
              <a:spAutoFit/>
            </a:bodyPr>
            <a:lstStyle/>
            <a:p>
              <a:pPr algn="ctr" defTabSz="457200"/>
              <a:r>
                <a:rPr lang="en-US" dirty="0" err="1">
                  <a:solidFill>
                    <a:prstClr val="black"/>
                  </a:solidFill>
                </a:rPr>
                <a:t>Lukisan</a:t>
              </a:r>
              <a:r>
                <a:rPr lang="en-US" dirty="0">
                  <a:solidFill>
                    <a:prstClr val="black"/>
                  </a:solidFill>
                </a:rPr>
                <a:t> </a:t>
              </a:r>
              <a:r>
                <a:rPr lang="en-US" dirty="0" err="1">
                  <a:solidFill>
                    <a:prstClr val="black"/>
                  </a:solidFill>
                </a:rPr>
                <a:t>penari</a:t>
              </a:r>
              <a:r>
                <a:rPr lang="en-US" dirty="0">
                  <a:solidFill>
                    <a:prstClr val="black"/>
                  </a:solidFill>
                </a:rPr>
                <a:t> </a:t>
              </a:r>
              <a:r>
                <a:rPr lang="en-US" dirty="0" err="1">
                  <a:solidFill>
                    <a:prstClr val="black"/>
                  </a:solidFill>
                </a:rPr>
                <a:t>dengan</a:t>
              </a:r>
              <a:r>
                <a:rPr lang="en-US" dirty="0">
                  <a:solidFill>
                    <a:prstClr val="black"/>
                  </a:solidFill>
                </a:rPr>
                <a:t> gendang </a:t>
              </a:r>
              <a:r>
                <a:rPr lang="en-US" dirty="0" err="1">
                  <a:solidFill>
                    <a:prstClr val="black"/>
                  </a:solidFill>
                </a:rPr>
                <a:t>logam</a:t>
              </a:r>
              <a:r>
                <a:rPr lang="en-US" dirty="0">
                  <a:solidFill>
                    <a:prstClr val="black"/>
                  </a:solidFill>
                </a:rPr>
                <a:t> di Situs Here </a:t>
              </a:r>
              <a:r>
                <a:rPr lang="en-US" dirty="0" err="1">
                  <a:solidFill>
                    <a:prstClr val="black"/>
                  </a:solidFill>
                </a:rPr>
                <a:t>Sorot</a:t>
              </a:r>
              <a:r>
                <a:rPr lang="en-US" dirty="0">
                  <a:solidFill>
                    <a:prstClr val="black"/>
                  </a:solidFill>
                </a:rPr>
                <a:t> </a:t>
              </a:r>
              <a:r>
                <a:rPr lang="en-US" dirty="0" err="1">
                  <a:solidFill>
                    <a:prstClr val="black"/>
                  </a:solidFill>
                </a:rPr>
                <a:t>Entapa</a:t>
              </a:r>
              <a:r>
                <a:rPr lang="en-US" dirty="0">
                  <a:solidFill>
                    <a:prstClr val="black"/>
                  </a:solidFill>
                </a:rPr>
                <a:t>, </a:t>
              </a:r>
              <a:r>
                <a:rPr lang="en-US" dirty="0" err="1">
                  <a:solidFill>
                    <a:prstClr val="black"/>
                  </a:solidFill>
                </a:rPr>
                <a:t>Kisar</a:t>
              </a:r>
              <a:r>
                <a:rPr lang="en-US" dirty="0">
                  <a:solidFill>
                    <a:prstClr val="black"/>
                  </a:solidFill>
                </a:rPr>
                <a:t>, Maluku.</a:t>
              </a:r>
              <a:endParaRPr lang="en-ID" dirty="0">
                <a:solidFill>
                  <a:prstClr val="black"/>
                </a:solidFill>
              </a:endParaRPr>
            </a:p>
          </p:txBody>
        </p:sp>
      </p:grpSp>
      <p:grpSp>
        <p:nvGrpSpPr>
          <p:cNvPr id="11" name="Group 10">
            <a:extLst>
              <a:ext uri="{FF2B5EF4-FFF2-40B4-BE49-F238E27FC236}">
                <a16:creationId xmlns="" xmlns:a16="http://schemas.microsoft.com/office/drawing/2014/main" id="{14F344CB-BB64-7E07-F217-D1E8FC1A5EFA}"/>
              </a:ext>
            </a:extLst>
          </p:cNvPr>
          <p:cNvGrpSpPr/>
          <p:nvPr/>
        </p:nvGrpSpPr>
        <p:grpSpPr>
          <a:xfrm>
            <a:off x="326731" y="983660"/>
            <a:ext cx="8383717" cy="766063"/>
            <a:chOff x="5193177" y="4389479"/>
            <a:chExt cx="8388356" cy="976372"/>
          </a:xfrm>
          <a:solidFill>
            <a:schemeClr val="bg1">
              <a:alpha val="67000"/>
            </a:schemeClr>
          </a:solidFill>
        </p:grpSpPr>
        <p:sp>
          <p:nvSpPr>
            <p:cNvPr id="12" name="Rectangle: Rounded Corners 11">
              <a:extLst>
                <a:ext uri="{FF2B5EF4-FFF2-40B4-BE49-F238E27FC236}">
                  <a16:creationId xmlns="" xmlns:a16="http://schemas.microsoft.com/office/drawing/2014/main" id="{789F5C66-690A-59C3-0C61-1F93ABCB8E69}"/>
                </a:ext>
              </a:extLst>
            </p:cNvPr>
            <p:cNvSpPr/>
            <p:nvPr/>
          </p:nvSpPr>
          <p:spPr>
            <a:xfrm>
              <a:off x="5193177" y="4389479"/>
              <a:ext cx="8388356" cy="976372"/>
            </a:xfrm>
            <a:prstGeom prst="roundRect">
              <a:avLst/>
            </a:prstGeom>
            <a:grp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sp>
          <p:nvSpPr>
            <p:cNvPr id="13" name="TextBox 4">
              <a:extLst>
                <a:ext uri="{FF2B5EF4-FFF2-40B4-BE49-F238E27FC236}">
                  <a16:creationId xmlns="" xmlns:a16="http://schemas.microsoft.com/office/drawing/2014/main" id="{65746DE9-782F-7225-A58D-708E7BCF6868}"/>
                </a:ext>
              </a:extLst>
            </p:cNvPr>
            <p:cNvSpPr txBox="1"/>
            <p:nvPr/>
          </p:nvSpPr>
          <p:spPr>
            <a:xfrm>
              <a:off x="5348236" y="4551472"/>
              <a:ext cx="8078236" cy="671601"/>
            </a:xfrm>
            <a:prstGeom prst="rect">
              <a:avLst/>
            </a:prstGeom>
            <a:noFill/>
            <a:ln w="38100">
              <a:noFill/>
            </a:ln>
          </p:spPr>
          <p:txBody>
            <a:bodyPr wrap="square" lIns="0" tIns="0" rIns="0" bIns="0" rtlCol="0" anchor="t">
              <a:spAutoFit/>
            </a:bodyPr>
            <a:lstStyle/>
            <a:p>
              <a:pPr marL="285750" indent="-285750" defTabSz="457200">
                <a:lnSpc>
                  <a:spcPct val="107000"/>
                </a:lnSpc>
                <a:spcAft>
                  <a:spcPts val="800"/>
                </a:spcAft>
                <a:buFont typeface="Arial" panose="020B0604020202020204" pitchFamily="34" charset="0"/>
                <a:buChar char="•"/>
              </a:pP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Gambar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perahu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layar</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dan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manusia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dengan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senjata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terselip</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di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pinggang</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di Situs Liang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Kacamata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(Kalimantan Selatan).</a:t>
              </a:r>
            </a:p>
          </p:txBody>
        </p:sp>
      </p:grpSp>
      <p:grpSp>
        <p:nvGrpSpPr>
          <p:cNvPr id="14" name="Group 13">
            <a:extLst>
              <a:ext uri="{FF2B5EF4-FFF2-40B4-BE49-F238E27FC236}">
                <a16:creationId xmlns="" xmlns:a16="http://schemas.microsoft.com/office/drawing/2014/main" id="{6125098D-5AC6-454E-498D-F21AB7E2E8CA}"/>
              </a:ext>
            </a:extLst>
          </p:cNvPr>
          <p:cNvGrpSpPr/>
          <p:nvPr/>
        </p:nvGrpSpPr>
        <p:grpSpPr>
          <a:xfrm>
            <a:off x="4616168" y="2251746"/>
            <a:ext cx="4138448" cy="971737"/>
            <a:chOff x="5193177" y="4389477"/>
            <a:chExt cx="8388356" cy="1482450"/>
          </a:xfrm>
          <a:solidFill>
            <a:schemeClr val="bg1">
              <a:alpha val="67000"/>
            </a:schemeClr>
          </a:solidFill>
        </p:grpSpPr>
        <p:sp>
          <p:nvSpPr>
            <p:cNvPr id="15" name="Rectangle: Rounded Corners 14">
              <a:extLst>
                <a:ext uri="{FF2B5EF4-FFF2-40B4-BE49-F238E27FC236}">
                  <a16:creationId xmlns="" xmlns:a16="http://schemas.microsoft.com/office/drawing/2014/main" id="{61A5BAE2-EE64-9822-6696-8C66FA7ADDF5}"/>
                </a:ext>
              </a:extLst>
            </p:cNvPr>
            <p:cNvSpPr/>
            <p:nvPr/>
          </p:nvSpPr>
          <p:spPr>
            <a:xfrm>
              <a:off x="5193177" y="4389477"/>
              <a:ext cx="8388356" cy="1482450"/>
            </a:xfrm>
            <a:prstGeom prst="roundRect">
              <a:avLst/>
            </a:prstGeom>
            <a:grp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sp>
          <p:nvSpPr>
            <p:cNvPr id="16" name="TextBox 4">
              <a:extLst>
                <a:ext uri="{FF2B5EF4-FFF2-40B4-BE49-F238E27FC236}">
                  <a16:creationId xmlns="" xmlns:a16="http://schemas.microsoft.com/office/drawing/2014/main" id="{5082DEFB-99FB-34AD-75F4-8BD503EC0CD8}"/>
                </a:ext>
              </a:extLst>
            </p:cNvPr>
            <p:cNvSpPr txBox="1"/>
            <p:nvPr/>
          </p:nvSpPr>
          <p:spPr>
            <a:xfrm>
              <a:off x="5503298" y="4511715"/>
              <a:ext cx="7946460" cy="1205822"/>
            </a:xfrm>
            <a:prstGeom prst="rect">
              <a:avLst/>
            </a:prstGeom>
            <a:noFill/>
            <a:ln w="38100">
              <a:noFill/>
            </a:ln>
          </p:spPr>
          <p:txBody>
            <a:bodyPr wrap="square" lIns="0" tIns="0" rIns="0" bIns="0" rtlCol="0" anchor="t">
              <a:spAutoFit/>
            </a:bodyPr>
            <a:lstStyle/>
            <a:p>
              <a:pPr marL="285750" indent="-285750" defTabSz="457200">
                <a:lnSpc>
                  <a:spcPct val="107000"/>
                </a:lnSpc>
                <a:spcAft>
                  <a:spcPts val="800"/>
                </a:spcAft>
                <a:buFont typeface="Arial" panose="020B0604020202020204" pitchFamily="34" charset="0"/>
                <a:buChar char="•"/>
              </a:pPr>
              <a:r>
                <a:rPr lang="en-US" sz="1600" dirty="0">
                  <a:solidFill>
                    <a:prstClr val="black"/>
                  </a:solidFill>
                  <a:latin typeface="Arial" panose="020B0604020202020204" pitchFamily="34" charset="0"/>
                  <a:ea typeface="Calibri" panose="020F0502020204030204" pitchFamily="34" charset="0"/>
                  <a:cs typeface="Arial" panose="020B0604020202020204" pitchFamily="34" charset="0"/>
                </a:rPr>
                <a:t>L</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ukisan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perahu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serta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lukisan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penari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dan gendang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logam</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di Situs Here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Sorot</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Entapa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a:t>
              </a:r>
            </a:p>
          </p:txBody>
        </p:sp>
      </p:grpSp>
      <p:grpSp>
        <p:nvGrpSpPr>
          <p:cNvPr id="17" name="Group 16">
            <a:extLst>
              <a:ext uri="{FF2B5EF4-FFF2-40B4-BE49-F238E27FC236}">
                <a16:creationId xmlns="" xmlns:a16="http://schemas.microsoft.com/office/drawing/2014/main" id="{A55B8B12-A576-D9E0-8F3D-65F250EF1044}"/>
              </a:ext>
            </a:extLst>
          </p:cNvPr>
          <p:cNvGrpSpPr/>
          <p:nvPr/>
        </p:nvGrpSpPr>
        <p:grpSpPr>
          <a:xfrm>
            <a:off x="4616168" y="3470967"/>
            <a:ext cx="4138448" cy="1090432"/>
            <a:chOff x="5193177" y="4389479"/>
            <a:chExt cx="8388356" cy="1663527"/>
          </a:xfrm>
          <a:solidFill>
            <a:schemeClr val="bg1">
              <a:alpha val="67000"/>
            </a:schemeClr>
          </a:solidFill>
        </p:grpSpPr>
        <p:sp>
          <p:nvSpPr>
            <p:cNvPr id="18" name="Rectangle: Rounded Corners 17">
              <a:extLst>
                <a:ext uri="{FF2B5EF4-FFF2-40B4-BE49-F238E27FC236}">
                  <a16:creationId xmlns="" xmlns:a16="http://schemas.microsoft.com/office/drawing/2014/main" id="{6020F8B7-0957-49A4-5085-E2081E872813}"/>
                </a:ext>
              </a:extLst>
            </p:cNvPr>
            <p:cNvSpPr/>
            <p:nvPr/>
          </p:nvSpPr>
          <p:spPr>
            <a:xfrm>
              <a:off x="5193177" y="4389479"/>
              <a:ext cx="8388356" cy="1663527"/>
            </a:xfrm>
            <a:prstGeom prst="roundRect">
              <a:avLst/>
            </a:prstGeom>
            <a:grp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sp>
          <p:nvSpPr>
            <p:cNvPr id="19" name="TextBox 4">
              <a:extLst>
                <a:ext uri="{FF2B5EF4-FFF2-40B4-BE49-F238E27FC236}">
                  <a16:creationId xmlns="" xmlns:a16="http://schemas.microsoft.com/office/drawing/2014/main" id="{472BB302-8691-D98D-C4E5-88E5B954FF0D}"/>
                </a:ext>
              </a:extLst>
            </p:cNvPr>
            <p:cNvSpPr txBox="1"/>
            <p:nvPr/>
          </p:nvSpPr>
          <p:spPr>
            <a:xfrm>
              <a:off x="5503298" y="4583871"/>
              <a:ext cx="7946460" cy="1205822"/>
            </a:xfrm>
            <a:prstGeom prst="rect">
              <a:avLst/>
            </a:prstGeom>
            <a:noFill/>
            <a:ln w="38100">
              <a:noFill/>
            </a:ln>
          </p:spPr>
          <p:txBody>
            <a:bodyPr wrap="square" lIns="0" tIns="0" rIns="0" bIns="0" rtlCol="0" anchor="t">
              <a:spAutoFit/>
            </a:bodyPr>
            <a:lstStyle/>
            <a:p>
              <a:pPr marL="285750" indent="-285750" defTabSz="457200">
                <a:lnSpc>
                  <a:spcPct val="107000"/>
                </a:lnSpc>
                <a:spcAft>
                  <a:spcPts val="800"/>
                </a:spcAft>
                <a:buFont typeface="Arial" panose="020B0604020202020204" pitchFamily="34" charset="0"/>
                <a:buChar char="•"/>
              </a:pP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Gendang Dong Son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dari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Vietnam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utara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dan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Tiongkok</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barat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daya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era ±2.500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tahun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yang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lalu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(zaman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logam</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a:t>
              </a:r>
            </a:p>
          </p:txBody>
        </p:sp>
      </p:grpSp>
      <p:grpSp>
        <p:nvGrpSpPr>
          <p:cNvPr id="24" name="Group 23">
            <a:extLst>
              <a:ext uri="{FF2B5EF4-FFF2-40B4-BE49-F238E27FC236}">
                <a16:creationId xmlns="" xmlns:a16="http://schemas.microsoft.com/office/drawing/2014/main" id="{31418803-8058-AEC9-4FD5-961573A51C29}"/>
              </a:ext>
            </a:extLst>
          </p:cNvPr>
          <p:cNvGrpSpPr/>
          <p:nvPr/>
        </p:nvGrpSpPr>
        <p:grpSpPr>
          <a:xfrm>
            <a:off x="326729" y="990355"/>
            <a:ext cx="8383717" cy="766063"/>
            <a:chOff x="481704" y="2043036"/>
            <a:chExt cx="8383717" cy="766063"/>
          </a:xfrm>
        </p:grpSpPr>
        <p:sp>
          <p:nvSpPr>
            <p:cNvPr id="22" name="Rectangle: Rounded Corners 21">
              <a:extLst>
                <a:ext uri="{FF2B5EF4-FFF2-40B4-BE49-F238E27FC236}">
                  <a16:creationId xmlns="" xmlns:a16="http://schemas.microsoft.com/office/drawing/2014/main" id="{DFAD7C05-12C1-B784-C6BC-35D52875378A}"/>
                </a:ext>
              </a:extLst>
            </p:cNvPr>
            <p:cNvSpPr/>
            <p:nvPr/>
          </p:nvSpPr>
          <p:spPr>
            <a:xfrm>
              <a:off x="481704" y="2043036"/>
              <a:ext cx="8383717" cy="766063"/>
            </a:xfrm>
            <a:prstGeom prst="roundRect">
              <a:avLst/>
            </a:prstGeom>
            <a:solidFill>
              <a:schemeClr val="bg1">
                <a:alpha val="67000"/>
              </a:schemeClr>
            </a:solid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sp>
          <p:nvSpPr>
            <p:cNvPr id="23" name="TextBox 4">
              <a:extLst>
                <a:ext uri="{FF2B5EF4-FFF2-40B4-BE49-F238E27FC236}">
                  <a16:creationId xmlns="" xmlns:a16="http://schemas.microsoft.com/office/drawing/2014/main" id="{D3A66684-6A94-0486-BD4F-4C05181E557E}"/>
                </a:ext>
              </a:extLst>
            </p:cNvPr>
            <p:cNvSpPr txBox="1"/>
            <p:nvPr/>
          </p:nvSpPr>
          <p:spPr>
            <a:xfrm>
              <a:off x="693683" y="2176876"/>
              <a:ext cx="7915201" cy="526939"/>
            </a:xfrm>
            <a:prstGeom prst="rect">
              <a:avLst/>
            </a:prstGeom>
            <a:noFill/>
            <a:ln w="38100">
              <a:noFill/>
            </a:ln>
          </p:spPr>
          <p:txBody>
            <a:bodyPr wrap="square" lIns="0" tIns="0" rIns="0" bIns="0" rtlCol="0" anchor="t">
              <a:spAutoFit/>
            </a:bodyPr>
            <a:lstStyle/>
            <a:p>
              <a:pPr algn="ctr" defTabSz="457200">
                <a:lnSpc>
                  <a:spcPct val="107000"/>
                </a:lnSpc>
                <a:spcAft>
                  <a:spcPts val="800"/>
                </a:spcAft>
              </a:pP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Terdapat</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beberapa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bukti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arkeologis</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yang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menunjukkan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bahwa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jalur</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rempah</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sudah</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terbentuk</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sejak</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masa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praaksara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p>
          </p:txBody>
        </p:sp>
      </p:grpSp>
      <p:pic>
        <p:nvPicPr>
          <p:cNvPr id="26" name="Picture 25">
            <a:extLst>
              <a:ext uri="{FF2B5EF4-FFF2-40B4-BE49-F238E27FC236}">
                <a16:creationId xmlns="" xmlns:a16="http://schemas.microsoft.com/office/drawing/2014/main" id="{00F75E5E-151A-7EB9-CC58-A961FD5837D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27" name="Picture 26"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28" name="Picture 27"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29" name="Picture 28">
            <a:extLst>
              <a:ext uri="{FF2B5EF4-FFF2-40B4-BE49-F238E27FC236}">
                <a16:creationId xmlns="" xmlns:a16="http://schemas.microsoft.com/office/drawing/2014/main" id="{0E887A7F-DCB0-DAB8-4B3E-8235041ABF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1754532554"/>
      </p:ext>
    </p:extLst>
  </p:cSld>
  <p:clrMapOvr>
    <a:masterClrMapping/>
  </p:clrMapOvr>
  <mc:AlternateContent xmlns:mc="http://schemas.openxmlformats.org/markup-compatibility/2006" xmlns:p14="http://schemas.microsoft.com/office/powerpoint/2010/main">
    <mc:Choice Requires="p14">
      <p:transition spd="slow" p14:dur="20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xit" presetSubtype="2" fill="hold" nodeType="clickEffect">
                                  <p:stCondLst>
                                    <p:cond delay="0"/>
                                  </p:stCondLst>
                                  <p:childTnLst>
                                    <p:animEffect transition="out" filter="wipe(right)">
                                      <p:cBhvr>
                                        <p:cTn id="17" dur="500"/>
                                        <p:tgtEl>
                                          <p:spTgt spid="24"/>
                                        </p:tgtEl>
                                      </p:cBhvr>
                                    </p:animEffect>
                                    <p:set>
                                      <p:cBhvr>
                                        <p:cTn id="18" dur="1" fill="hold">
                                          <p:stCondLst>
                                            <p:cond delay="499"/>
                                          </p:stCondLst>
                                        </p:cTn>
                                        <p:tgtEl>
                                          <p:spTgt spid="24"/>
                                        </p:tgtEl>
                                        <p:attrNameLst>
                                          <p:attrName>style.visibility</p:attrName>
                                        </p:attrNameLst>
                                      </p:cBhvr>
                                      <p:to>
                                        <p:strVal val="hidden"/>
                                      </p:to>
                                    </p:set>
                                  </p:childTnLst>
                                </p:cTn>
                              </p:par>
                            </p:childTnLst>
                          </p:cTn>
                        </p:par>
                        <p:par>
                          <p:cTn id="19" fill="hold">
                            <p:stCondLst>
                              <p:cond delay="500"/>
                            </p:stCondLst>
                            <p:childTnLst>
                              <p:par>
                                <p:cTn id="20" presetID="37"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900" decel="100000" fill="hold"/>
                                        <p:tgtEl>
                                          <p:spTgt spid="11"/>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1000" fill="hold"/>
                                        <p:tgtEl>
                                          <p:spTgt spid="10"/>
                                        </p:tgtEl>
                                        <p:attrNameLst>
                                          <p:attrName>ppt_x</p:attrName>
                                        </p:attrNameLst>
                                      </p:cBhvr>
                                      <p:tavLst>
                                        <p:tav tm="0">
                                          <p:val>
                                            <p:strVal val="0-#ppt_w/2"/>
                                          </p:val>
                                        </p:tav>
                                        <p:tav tm="100000">
                                          <p:val>
                                            <p:strVal val="#ppt_x"/>
                                          </p:val>
                                        </p:tav>
                                      </p:tavLst>
                                    </p:anim>
                                    <p:anim calcmode="lin" valueType="num">
                                      <p:cBhvr additive="base">
                                        <p:cTn id="31" dur="10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2000"/>
            <a:lum/>
          </a:blip>
          <a:srcRect/>
          <a:stretch>
            <a:fillRect l="-3000" t="-9000" r="-3000" b="-11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CDB78AF3-241D-4302-2539-00B61DF9323B}"/>
              </a:ext>
            </a:extLst>
          </p:cNvPr>
          <p:cNvGrpSpPr/>
          <p:nvPr/>
        </p:nvGrpSpPr>
        <p:grpSpPr>
          <a:xfrm>
            <a:off x="247905" y="0"/>
            <a:ext cx="3188978" cy="819807"/>
            <a:chOff x="247905" y="0"/>
            <a:chExt cx="3188978" cy="819807"/>
          </a:xfrm>
        </p:grpSpPr>
        <p:sp>
          <p:nvSpPr>
            <p:cNvPr id="3" name="Freeform: Shape 2">
              <a:extLst>
                <a:ext uri="{FF2B5EF4-FFF2-40B4-BE49-F238E27FC236}">
                  <a16:creationId xmlns="" xmlns:a16="http://schemas.microsoft.com/office/drawing/2014/main" id="{0D5873CA-F385-0978-EE85-29EC04178D49}"/>
                </a:ext>
              </a:extLst>
            </p:cNvPr>
            <p:cNvSpPr/>
            <p:nvPr/>
          </p:nvSpPr>
          <p:spPr>
            <a:xfrm>
              <a:off x="247905" y="320175"/>
              <a:ext cx="3028253" cy="499632"/>
            </a:xfrm>
            <a:custGeom>
              <a:avLst/>
              <a:gdLst>
                <a:gd name="connsiteX0" fmla="*/ 0 w 930782"/>
                <a:gd name="connsiteY0" fmla="*/ 0 h 310705"/>
                <a:gd name="connsiteX1" fmla="*/ 0 w 930782"/>
                <a:gd name="connsiteY1" fmla="*/ 310705 h 310705"/>
                <a:gd name="connsiteX2" fmla="*/ 743998 w 930782"/>
                <a:gd name="connsiteY2" fmla="*/ 310705 h 310705"/>
                <a:gd name="connsiteX3" fmla="*/ 930783 w 930782"/>
                <a:gd name="connsiteY3" fmla="*/ 123920 h 310705"/>
                <a:gd name="connsiteX4" fmla="*/ 930783 w 930782"/>
                <a:gd name="connsiteY4" fmla="*/ 0 h 310705"/>
                <a:gd name="connsiteX5" fmla="*/ 0 w 930782"/>
                <a:gd name="connsiteY5" fmla="*/ 0 h 31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82" h="310705">
                  <a:moveTo>
                    <a:pt x="0" y="0"/>
                  </a:moveTo>
                  <a:lnTo>
                    <a:pt x="0" y="310705"/>
                  </a:lnTo>
                  <a:lnTo>
                    <a:pt x="743998" y="310705"/>
                  </a:lnTo>
                  <a:cubicBezTo>
                    <a:pt x="847154" y="310705"/>
                    <a:pt x="930783" y="227076"/>
                    <a:pt x="930783" y="123920"/>
                  </a:cubicBezTo>
                  <a:lnTo>
                    <a:pt x="930783" y="0"/>
                  </a:lnTo>
                  <a:lnTo>
                    <a:pt x="0" y="0"/>
                  </a:lnTo>
                  <a:close/>
                </a:path>
              </a:pathLst>
            </a:custGeom>
            <a:solidFill>
              <a:srgbClr val="000000">
                <a:alpha val="20000"/>
              </a:srgbClr>
            </a:solidFill>
            <a:ln w="9525" cap="flat">
              <a:noFill/>
              <a:prstDash val="solid"/>
              <a:miter/>
            </a:ln>
          </p:spPr>
          <p:txBody>
            <a:bodyPr rtlCol="0" anchor="ctr"/>
            <a:lstStyle/>
            <a:p>
              <a:pPr defTabSz="457200"/>
              <a:endParaRPr lang="en-ID" sz="1800" dirty="0">
                <a:solidFill>
                  <a:prstClr val="black"/>
                </a:solidFill>
              </a:endParaRPr>
            </a:p>
          </p:txBody>
        </p:sp>
        <p:sp>
          <p:nvSpPr>
            <p:cNvPr id="4" name="Freeform: Shape 3">
              <a:extLst>
                <a:ext uri="{FF2B5EF4-FFF2-40B4-BE49-F238E27FC236}">
                  <a16:creationId xmlns="" xmlns:a16="http://schemas.microsoft.com/office/drawing/2014/main" id="{3FAC9455-6CCC-42F2-5CC7-6D86C63046CB}"/>
                </a:ext>
              </a:extLst>
            </p:cNvPr>
            <p:cNvSpPr/>
            <p:nvPr/>
          </p:nvSpPr>
          <p:spPr>
            <a:xfrm>
              <a:off x="247905" y="0"/>
              <a:ext cx="3188978" cy="766063"/>
            </a:xfrm>
            <a:custGeom>
              <a:avLst/>
              <a:gdLst>
                <a:gd name="connsiteX0" fmla="*/ 0 w 1038510"/>
                <a:gd name="connsiteY0" fmla="*/ 0 h 375951"/>
                <a:gd name="connsiteX1" fmla="*/ 0 w 1038510"/>
                <a:gd name="connsiteY1" fmla="*/ 375952 h 375951"/>
                <a:gd name="connsiteX2" fmla="*/ 851726 w 1038510"/>
                <a:gd name="connsiteY2" fmla="*/ 375952 h 375951"/>
                <a:gd name="connsiteX3" fmla="*/ 1038511 w 1038510"/>
                <a:gd name="connsiteY3" fmla="*/ 189167 h 375951"/>
                <a:gd name="connsiteX4" fmla="*/ 1038511 w 1038510"/>
                <a:gd name="connsiteY4" fmla="*/ 0 h 375951"/>
                <a:gd name="connsiteX5" fmla="*/ 0 w 1038510"/>
                <a:gd name="connsiteY5" fmla="*/ 0 h 37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510" h="375951">
                  <a:moveTo>
                    <a:pt x="0" y="0"/>
                  </a:moveTo>
                  <a:lnTo>
                    <a:pt x="0" y="375952"/>
                  </a:lnTo>
                  <a:lnTo>
                    <a:pt x="851726" y="375952"/>
                  </a:lnTo>
                  <a:cubicBezTo>
                    <a:pt x="954881" y="375952"/>
                    <a:pt x="1038511" y="292322"/>
                    <a:pt x="1038511" y="189167"/>
                  </a:cubicBezTo>
                  <a:lnTo>
                    <a:pt x="1038511" y="0"/>
                  </a:lnTo>
                  <a:lnTo>
                    <a:pt x="0" y="0"/>
                  </a:lnTo>
                  <a:close/>
                </a:path>
              </a:pathLst>
            </a:custGeom>
            <a:solidFill>
              <a:srgbClr val="6091A1"/>
            </a:solidFill>
            <a:ln w="9525" cap="flat">
              <a:noFill/>
              <a:prstDash val="solid"/>
              <a:miter/>
            </a:ln>
          </p:spPr>
          <p:txBody>
            <a:bodyPr rtlCol="0" anchor="ctr"/>
            <a:lstStyle/>
            <a:p>
              <a:pPr defTabSz="457200"/>
              <a:endParaRPr lang="en-ID" sz="1800">
                <a:solidFill>
                  <a:prstClr val="black"/>
                </a:solidFill>
              </a:endParaRPr>
            </a:p>
          </p:txBody>
        </p:sp>
        <p:sp>
          <p:nvSpPr>
            <p:cNvPr id="5" name="TextBox 4">
              <a:extLst>
                <a:ext uri="{FF2B5EF4-FFF2-40B4-BE49-F238E27FC236}">
                  <a16:creationId xmlns="" xmlns:a16="http://schemas.microsoft.com/office/drawing/2014/main" id="{F64BFF08-3255-8F73-7EF8-83F8B8D92476}"/>
                </a:ext>
              </a:extLst>
            </p:cNvPr>
            <p:cNvSpPr txBox="1"/>
            <p:nvPr/>
          </p:nvSpPr>
          <p:spPr>
            <a:xfrm>
              <a:off x="247905" y="222736"/>
              <a:ext cx="3188978" cy="307777"/>
            </a:xfrm>
            <a:prstGeom prst="rect">
              <a:avLst/>
            </a:prstGeom>
            <a:noFill/>
          </p:spPr>
          <p:txBody>
            <a:bodyPr wrap="square" lIns="0" tIns="0" rIns="0" bIns="0" rtlCol="0" anchor="t">
              <a:spAutoFit/>
            </a:bodyPr>
            <a:lstStyle/>
            <a:p>
              <a:pPr algn="ctr" defTabSz="457200"/>
              <a:r>
                <a:rPr lang="en-US" sz="2000" dirty="0">
                  <a:solidFill>
                    <a:prstClr val="white"/>
                  </a:solidFill>
                  <a:latin typeface="Poppins Medium"/>
                </a:rPr>
                <a:t>Bukti </a:t>
              </a:r>
              <a:r>
                <a:rPr lang="en-US" sz="2000" dirty="0" err="1">
                  <a:solidFill>
                    <a:prstClr val="white"/>
                  </a:solidFill>
                  <a:latin typeface="Poppins Medium"/>
                </a:rPr>
                <a:t>Tertulis</a:t>
              </a:r>
              <a:endParaRPr lang="en-US" sz="2000" dirty="0">
                <a:solidFill>
                  <a:prstClr val="white"/>
                </a:solidFill>
                <a:latin typeface="Poppins Medium"/>
              </a:endParaRPr>
            </a:p>
          </p:txBody>
        </p:sp>
      </p:grpSp>
      <p:grpSp>
        <p:nvGrpSpPr>
          <p:cNvPr id="7" name="Group 6">
            <a:extLst>
              <a:ext uri="{FF2B5EF4-FFF2-40B4-BE49-F238E27FC236}">
                <a16:creationId xmlns="" xmlns:a16="http://schemas.microsoft.com/office/drawing/2014/main" id="{05F81C62-5E67-6931-07D4-C1B83A54839A}"/>
              </a:ext>
            </a:extLst>
          </p:cNvPr>
          <p:cNvGrpSpPr/>
          <p:nvPr/>
        </p:nvGrpSpPr>
        <p:grpSpPr>
          <a:xfrm>
            <a:off x="247905" y="988799"/>
            <a:ext cx="8604433" cy="571987"/>
            <a:chOff x="5193177" y="4389479"/>
            <a:chExt cx="8388356" cy="976372"/>
          </a:xfrm>
          <a:solidFill>
            <a:schemeClr val="bg1">
              <a:alpha val="67000"/>
            </a:schemeClr>
          </a:solidFill>
        </p:grpSpPr>
        <p:sp>
          <p:nvSpPr>
            <p:cNvPr id="8" name="Rectangle: Rounded Corners 7">
              <a:extLst>
                <a:ext uri="{FF2B5EF4-FFF2-40B4-BE49-F238E27FC236}">
                  <a16:creationId xmlns="" xmlns:a16="http://schemas.microsoft.com/office/drawing/2014/main" id="{53232F48-262A-2524-FD5E-F31AFFA99B91}"/>
                </a:ext>
              </a:extLst>
            </p:cNvPr>
            <p:cNvSpPr/>
            <p:nvPr/>
          </p:nvSpPr>
          <p:spPr>
            <a:xfrm>
              <a:off x="5193177" y="4389479"/>
              <a:ext cx="8388356" cy="976372"/>
            </a:xfrm>
            <a:prstGeom prst="roundRect">
              <a:avLst/>
            </a:prstGeom>
            <a:grp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sp>
          <p:nvSpPr>
            <p:cNvPr id="9" name="TextBox 4">
              <a:extLst>
                <a:ext uri="{FF2B5EF4-FFF2-40B4-BE49-F238E27FC236}">
                  <a16:creationId xmlns="" xmlns:a16="http://schemas.microsoft.com/office/drawing/2014/main" id="{D3D7E24C-8983-5258-70A4-950FFCAACD65}"/>
                </a:ext>
              </a:extLst>
            </p:cNvPr>
            <p:cNvSpPr txBox="1"/>
            <p:nvPr/>
          </p:nvSpPr>
          <p:spPr>
            <a:xfrm>
              <a:off x="5348234" y="4657388"/>
              <a:ext cx="8078236" cy="449739"/>
            </a:xfrm>
            <a:prstGeom prst="rect">
              <a:avLst/>
            </a:prstGeom>
            <a:noFill/>
            <a:ln w="38100">
              <a:noFill/>
            </a:ln>
          </p:spPr>
          <p:txBody>
            <a:bodyPr wrap="square" lIns="0" tIns="0" rIns="0" bIns="0" rtlCol="0" anchor="t">
              <a:spAutoFit/>
            </a:bodyPr>
            <a:lstStyle/>
            <a:p>
              <a:pPr marL="285750" indent="-285750" defTabSz="457200">
                <a:lnSpc>
                  <a:spcPct val="107000"/>
                </a:lnSpc>
                <a:spcAft>
                  <a:spcPts val="800"/>
                </a:spcAft>
                <a:buFont typeface="Arial" panose="020B0604020202020204" pitchFamily="34" charset="0"/>
                <a:buChar char="•"/>
              </a:pP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Kitab </a:t>
              </a:r>
              <a:r>
                <a:rPr lang="en-ID" sz="1600" i="1" dirty="0" err="1">
                  <a:solidFill>
                    <a:prstClr val="black"/>
                  </a:solidFill>
                  <a:latin typeface="Arial" panose="020B0604020202020204" pitchFamily="34" charset="0"/>
                  <a:ea typeface="Calibri" panose="020F0502020204030204" pitchFamily="34" charset="0"/>
                  <a:cs typeface="Arial" panose="020B0604020202020204" pitchFamily="34" charset="0"/>
                </a:rPr>
                <a:t>Petunjuk</a:t>
              </a:r>
              <a:r>
                <a:rPr lang="en-ID" sz="1600" i="1"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i="1" dirty="0" err="1">
                  <a:solidFill>
                    <a:prstClr val="black"/>
                  </a:solidFill>
                  <a:latin typeface="Arial" panose="020B0604020202020204" pitchFamily="34" charset="0"/>
                  <a:ea typeface="Calibri" panose="020F0502020204030204" pitchFamily="34" charset="0"/>
                  <a:cs typeface="Arial" panose="020B0604020202020204" pitchFamily="34" charset="0"/>
                </a:rPr>
                <a:t>Pelaut</a:t>
              </a:r>
              <a:r>
                <a:rPr lang="en-ID" sz="1600" i="1"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i="1" dirty="0" err="1">
                  <a:solidFill>
                    <a:prstClr val="black"/>
                  </a:solidFill>
                  <a:latin typeface="Arial" panose="020B0604020202020204" pitchFamily="34" charset="0"/>
                  <a:ea typeface="Calibri" panose="020F0502020204030204" pitchFamily="34" charset="0"/>
                  <a:cs typeface="Arial" panose="020B0604020202020204" pitchFamily="34" charset="0"/>
                </a:rPr>
                <a:t>ke</a:t>
              </a:r>
              <a:r>
                <a:rPr lang="en-ID" sz="1600" i="1"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i="1" dirty="0" err="1">
                  <a:solidFill>
                    <a:prstClr val="black"/>
                  </a:solidFill>
                  <a:latin typeface="Arial" panose="020B0604020202020204" pitchFamily="34" charset="0"/>
                  <a:ea typeface="Calibri" panose="020F0502020204030204" pitchFamily="34" charset="0"/>
                  <a:cs typeface="Arial" panose="020B0604020202020204" pitchFamily="34" charset="0"/>
                </a:rPr>
                <a:t>Lautan</a:t>
              </a:r>
              <a:r>
                <a:rPr lang="en-ID" sz="1600" i="1"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i="1" dirty="0" err="1">
                  <a:solidFill>
                    <a:prstClr val="black"/>
                  </a:solidFill>
                  <a:latin typeface="Arial" panose="020B0604020202020204" pitchFamily="34" charset="0"/>
                  <a:ea typeface="Calibri" panose="020F0502020204030204" pitchFamily="34" charset="0"/>
                  <a:cs typeface="Arial" panose="020B0604020202020204" pitchFamily="34" charset="0"/>
                </a:rPr>
                <a:t>Erythrea</a:t>
              </a:r>
              <a:r>
                <a:rPr lang="en-ID" sz="1600" i="1"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nama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kuno</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Yunani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untuk</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Samudra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Hindia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endParaRPr lang="en-ID"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grpSp>
      <p:grpSp>
        <p:nvGrpSpPr>
          <p:cNvPr id="10" name="Group 9">
            <a:extLst>
              <a:ext uri="{FF2B5EF4-FFF2-40B4-BE49-F238E27FC236}">
                <a16:creationId xmlns="" xmlns:a16="http://schemas.microsoft.com/office/drawing/2014/main" id="{DC79B784-983C-5D0D-09BC-F9D10D47BCC1}"/>
              </a:ext>
            </a:extLst>
          </p:cNvPr>
          <p:cNvGrpSpPr/>
          <p:nvPr/>
        </p:nvGrpSpPr>
        <p:grpSpPr>
          <a:xfrm>
            <a:off x="247903" y="1781114"/>
            <a:ext cx="8604433" cy="1029790"/>
            <a:chOff x="5193177" y="4389479"/>
            <a:chExt cx="8388356" cy="1312500"/>
          </a:xfrm>
          <a:solidFill>
            <a:schemeClr val="bg1">
              <a:alpha val="67000"/>
            </a:schemeClr>
          </a:solidFill>
        </p:grpSpPr>
        <p:sp>
          <p:nvSpPr>
            <p:cNvPr id="11" name="Rectangle: Rounded Corners 10">
              <a:extLst>
                <a:ext uri="{FF2B5EF4-FFF2-40B4-BE49-F238E27FC236}">
                  <a16:creationId xmlns="" xmlns:a16="http://schemas.microsoft.com/office/drawing/2014/main" id="{71A13C7E-A763-839E-9B90-6F92C5207A85}"/>
                </a:ext>
              </a:extLst>
            </p:cNvPr>
            <p:cNvSpPr/>
            <p:nvPr/>
          </p:nvSpPr>
          <p:spPr>
            <a:xfrm>
              <a:off x="5193177" y="4389479"/>
              <a:ext cx="8388356" cy="1312500"/>
            </a:xfrm>
            <a:prstGeom prst="roundRect">
              <a:avLst/>
            </a:prstGeom>
            <a:grp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sp>
          <p:nvSpPr>
            <p:cNvPr id="12" name="TextBox 4">
              <a:extLst>
                <a:ext uri="{FF2B5EF4-FFF2-40B4-BE49-F238E27FC236}">
                  <a16:creationId xmlns="" xmlns:a16="http://schemas.microsoft.com/office/drawing/2014/main" id="{FE77D59B-E082-88EF-3574-86EBFB7D9290}"/>
                </a:ext>
              </a:extLst>
            </p:cNvPr>
            <p:cNvSpPr txBox="1"/>
            <p:nvPr/>
          </p:nvSpPr>
          <p:spPr>
            <a:xfrm>
              <a:off x="5348236" y="4551472"/>
              <a:ext cx="8078236" cy="1007401"/>
            </a:xfrm>
            <a:prstGeom prst="rect">
              <a:avLst/>
            </a:prstGeom>
            <a:noFill/>
            <a:ln w="38100">
              <a:noFill/>
            </a:ln>
          </p:spPr>
          <p:txBody>
            <a:bodyPr wrap="square" lIns="0" tIns="0" rIns="0" bIns="0" rtlCol="0" anchor="t">
              <a:spAutoFit/>
            </a:bodyPr>
            <a:lstStyle/>
            <a:p>
              <a:pPr marL="285750" indent="-285750" algn="just" defTabSz="457200">
                <a:lnSpc>
                  <a:spcPct val="107000"/>
                </a:lnSpc>
                <a:spcAft>
                  <a:spcPts val="800"/>
                </a:spcAft>
                <a:buFont typeface="Arial" panose="020B0604020202020204" pitchFamily="34" charset="0"/>
                <a:buChar char="•"/>
              </a:pP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Gaius Plinius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Secundus</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alias Pliny the Elder (23/24– 79 M)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dalam</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catatan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perjalanannya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menyebutkan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tentang</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para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pelaut</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pemberani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dari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timur</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yang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datang</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membawa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kayu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manis</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dengan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menggunakan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perahu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sederhana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a:t>
              </a:r>
            </a:p>
          </p:txBody>
        </p:sp>
      </p:grpSp>
      <p:grpSp>
        <p:nvGrpSpPr>
          <p:cNvPr id="14" name="Group 13">
            <a:extLst>
              <a:ext uri="{FF2B5EF4-FFF2-40B4-BE49-F238E27FC236}">
                <a16:creationId xmlns="" xmlns:a16="http://schemas.microsoft.com/office/drawing/2014/main" id="{54F756C3-AEFA-00C0-F82A-840E5E40B938}"/>
              </a:ext>
            </a:extLst>
          </p:cNvPr>
          <p:cNvGrpSpPr/>
          <p:nvPr/>
        </p:nvGrpSpPr>
        <p:grpSpPr>
          <a:xfrm>
            <a:off x="247901" y="3046457"/>
            <a:ext cx="8604433" cy="766064"/>
            <a:chOff x="5193177" y="4389481"/>
            <a:chExt cx="8388356" cy="1307658"/>
          </a:xfrm>
          <a:solidFill>
            <a:schemeClr val="bg1">
              <a:alpha val="67000"/>
            </a:schemeClr>
          </a:solidFill>
        </p:grpSpPr>
        <p:sp>
          <p:nvSpPr>
            <p:cNvPr id="15" name="Rectangle: Rounded Corners 14">
              <a:extLst>
                <a:ext uri="{FF2B5EF4-FFF2-40B4-BE49-F238E27FC236}">
                  <a16:creationId xmlns="" xmlns:a16="http://schemas.microsoft.com/office/drawing/2014/main" id="{D3281BDE-CD57-7517-634A-5F4C4F7FB01A}"/>
                </a:ext>
              </a:extLst>
            </p:cNvPr>
            <p:cNvSpPr/>
            <p:nvPr/>
          </p:nvSpPr>
          <p:spPr>
            <a:xfrm>
              <a:off x="5193177" y="4389481"/>
              <a:ext cx="8388356" cy="1307658"/>
            </a:xfrm>
            <a:prstGeom prst="roundRect">
              <a:avLst/>
            </a:prstGeom>
            <a:grp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sp>
          <p:nvSpPr>
            <p:cNvPr id="16" name="TextBox 4">
              <a:extLst>
                <a:ext uri="{FF2B5EF4-FFF2-40B4-BE49-F238E27FC236}">
                  <a16:creationId xmlns="" xmlns:a16="http://schemas.microsoft.com/office/drawing/2014/main" id="{7953A3C4-E1AF-5ED5-88EF-C5C22418E25B}"/>
                </a:ext>
              </a:extLst>
            </p:cNvPr>
            <p:cNvSpPr txBox="1"/>
            <p:nvPr/>
          </p:nvSpPr>
          <p:spPr>
            <a:xfrm>
              <a:off x="5348234" y="4617020"/>
              <a:ext cx="8078236" cy="899476"/>
            </a:xfrm>
            <a:prstGeom prst="rect">
              <a:avLst/>
            </a:prstGeom>
            <a:noFill/>
            <a:ln w="38100">
              <a:noFill/>
            </a:ln>
          </p:spPr>
          <p:txBody>
            <a:bodyPr wrap="square" lIns="0" tIns="0" rIns="0" bIns="0" rtlCol="0" anchor="t">
              <a:spAutoFit/>
            </a:bodyPr>
            <a:lstStyle/>
            <a:p>
              <a:pPr marL="285750" indent="-285750" algn="just" defTabSz="457200">
                <a:lnSpc>
                  <a:spcPct val="107000"/>
                </a:lnSpc>
                <a:spcAft>
                  <a:spcPts val="800"/>
                </a:spcAft>
                <a:buFont typeface="Arial" panose="020B0604020202020204" pitchFamily="34" charset="0"/>
                <a:buChar char="•"/>
              </a:pP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Peta “Guide to Geography”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abad</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ke-1 M) yang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dibuat</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astronom</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Alexandria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Mesir</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Claudius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Ptolomaeus</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a:t>
              </a:r>
            </a:p>
          </p:txBody>
        </p:sp>
      </p:grpSp>
      <p:grpSp>
        <p:nvGrpSpPr>
          <p:cNvPr id="20" name="Group 19">
            <a:extLst>
              <a:ext uri="{FF2B5EF4-FFF2-40B4-BE49-F238E27FC236}">
                <a16:creationId xmlns="" xmlns:a16="http://schemas.microsoft.com/office/drawing/2014/main" id="{B3A1761A-9693-F572-3CD6-70B8BF0178F5}"/>
              </a:ext>
            </a:extLst>
          </p:cNvPr>
          <p:cNvGrpSpPr/>
          <p:nvPr/>
        </p:nvGrpSpPr>
        <p:grpSpPr>
          <a:xfrm>
            <a:off x="247897" y="4032799"/>
            <a:ext cx="8604433" cy="766063"/>
            <a:chOff x="5193177" y="4389479"/>
            <a:chExt cx="8388356" cy="1307656"/>
          </a:xfrm>
          <a:solidFill>
            <a:schemeClr val="bg1">
              <a:alpha val="67000"/>
            </a:schemeClr>
          </a:solidFill>
        </p:grpSpPr>
        <p:sp>
          <p:nvSpPr>
            <p:cNvPr id="21" name="Rectangle: Rounded Corners 20">
              <a:extLst>
                <a:ext uri="{FF2B5EF4-FFF2-40B4-BE49-F238E27FC236}">
                  <a16:creationId xmlns="" xmlns:a16="http://schemas.microsoft.com/office/drawing/2014/main" id="{2598877F-5C5A-B12E-ECCB-E0E1AAF709C1}"/>
                </a:ext>
              </a:extLst>
            </p:cNvPr>
            <p:cNvSpPr/>
            <p:nvPr/>
          </p:nvSpPr>
          <p:spPr>
            <a:xfrm>
              <a:off x="5193177" y="4389479"/>
              <a:ext cx="8388356" cy="1307656"/>
            </a:xfrm>
            <a:prstGeom prst="roundRect">
              <a:avLst/>
            </a:prstGeom>
            <a:grpFill/>
            <a:ln w="38100">
              <a:solidFill>
                <a:schemeClr val="bg1"/>
              </a:solidFill>
            </a:ln>
            <a:effectLst>
              <a:glow rad="63500">
                <a:schemeClr val="accent3">
                  <a:satMod val="175000"/>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ID" sz="1800" dirty="0">
                <a:solidFill>
                  <a:prstClr val="white"/>
                </a:solidFill>
                <a:latin typeface="Arial" panose="020B0604020202020204" pitchFamily="34" charset="0"/>
                <a:cs typeface="Arial" panose="020B0604020202020204" pitchFamily="34" charset="0"/>
              </a:endParaRPr>
            </a:p>
          </p:txBody>
        </p:sp>
        <p:sp>
          <p:nvSpPr>
            <p:cNvPr id="22" name="TextBox 4">
              <a:extLst>
                <a:ext uri="{FF2B5EF4-FFF2-40B4-BE49-F238E27FC236}">
                  <a16:creationId xmlns="" xmlns:a16="http://schemas.microsoft.com/office/drawing/2014/main" id="{24CC86B1-F68F-AACD-FF47-A9503037A9C3}"/>
                </a:ext>
              </a:extLst>
            </p:cNvPr>
            <p:cNvSpPr txBox="1"/>
            <p:nvPr/>
          </p:nvSpPr>
          <p:spPr>
            <a:xfrm>
              <a:off x="5348234" y="4617020"/>
              <a:ext cx="8078236" cy="899476"/>
            </a:xfrm>
            <a:prstGeom prst="rect">
              <a:avLst/>
            </a:prstGeom>
            <a:noFill/>
            <a:ln w="38100">
              <a:noFill/>
            </a:ln>
          </p:spPr>
          <p:txBody>
            <a:bodyPr wrap="square" lIns="0" tIns="0" rIns="0" bIns="0" rtlCol="0" anchor="t">
              <a:spAutoFit/>
            </a:bodyPr>
            <a:lstStyle/>
            <a:p>
              <a:pPr marL="285750" indent="-285750" algn="just" defTabSz="457200">
                <a:lnSpc>
                  <a:spcPct val="107000"/>
                </a:lnSpc>
                <a:spcAft>
                  <a:spcPts val="800"/>
                </a:spcAft>
                <a:buFont typeface="Arial" panose="020B0604020202020204" pitchFamily="34" charset="0"/>
                <a:buChar char="•"/>
              </a:pP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Catatan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perjalanan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ke</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Jawa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(Yeh-po-</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ti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/She-po)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melalui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laut</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dari</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dua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pendeta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Buddha,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yaitu</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Fa Hsien (413 M) dan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Gunavarman</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ID" sz="1600" dirty="0" err="1">
                  <a:solidFill>
                    <a:prstClr val="black"/>
                  </a:solidFill>
                  <a:latin typeface="Arial" panose="020B0604020202020204" pitchFamily="34" charset="0"/>
                  <a:ea typeface="Calibri" panose="020F0502020204030204" pitchFamily="34" charset="0"/>
                  <a:cs typeface="Arial" panose="020B0604020202020204" pitchFamily="34" charset="0"/>
                </a:rPr>
                <a:t>antara</a:t>
              </a:r>
              <a:r>
                <a:rPr lang="en-ID" sz="1600" dirty="0">
                  <a:solidFill>
                    <a:prstClr val="black"/>
                  </a:solidFill>
                  <a:latin typeface="Arial" panose="020B0604020202020204" pitchFamily="34" charset="0"/>
                  <a:ea typeface="Calibri" panose="020F0502020204030204" pitchFamily="34" charset="0"/>
                  <a:cs typeface="Arial" panose="020B0604020202020204" pitchFamily="34" charset="0"/>
                </a:rPr>
                <a:t> 424–453 M).</a:t>
              </a:r>
            </a:p>
          </p:txBody>
        </p:sp>
      </p:grpSp>
      <p:pic>
        <p:nvPicPr>
          <p:cNvPr id="23" name="Picture 22">
            <a:extLst>
              <a:ext uri="{FF2B5EF4-FFF2-40B4-BE49-F238E27FC236}">
                <a16:creationId xmlns="" xmlns:a16="http://schemas.microsoft.com/office/drawing/2014/main" id="{00F75E5E-151A-7EB9-CC58-A961FD5837D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700" b="90000" l="9976" r="95237">
                        <a14:foregroundMark x1="85337" y1="7133" x2="94131" y2="7133"/>
                        <a14:foregroundMark x1="94131" y1="7133" x2="97881" y2="12600"/>
                        <a14:foregroundMark x1="97881" y1="12600" x2="89162" y2="14167"/>
                        <a14:foregroundMark x1="89162" y1="14167" x2="86368" y2="9067"/>
                        <a14:foregroundMark x1="86368" y1="9067" x2="86368" y2="4700"/>
                        <a14:foregroundMark x1="87737" y1="10767" x2="89781" y2="13800"/>
                        <a14:foregroundMark x1="89781" y1="13800" x2="89781" y2="13800"/>
                        <a14:foregroundMark x1="87380" y1="11367" x2="87380" y2="11367"/>
                        <a14:foregroundMark x1="87380" y1="11367" x2="87380" y2="11367"/>
                        <a14:foregroundMark x1="87380" y1="11367" x2="87380" y2="11367"/>
                        <a14:foregroundMark x1="88074" y1="12000" x2="88074" y2="12000"/>
                        <a14:foregroundMark x1="88412" y1="10767" x2="93193" y2="10767"/>
                        <a14:foregroundMark x1="91824" y1="10767" x2="95237" y2="10167"/>
                        <a14:backgroundMark x1="79205" y1="6533" x2="2981" y2="45067"/>
                        <a14:backgroundMark x1="2981" y1="45067" x2="17289" y2="96000"/>
                        <a14:backgroundMark x1="17289" y1="96000" x2="68704" y2="92467"/>
                        <a14:backgroundMark x1="68704" y1="92467" x2="94412" y2="74767"/>
                        <a14:backgroundMark x1="94412" y1="74767" x2="82693" y2="60600"/>
                        <a14:backgroundMark x1="82693" y1="60600" x2="49278" y2="79500"/>
                        <a14:backgroundMark x1="49278" y1="79500" x2="76336" y2="93433"/>
                        <a14:backgroundMark x1="76336" y1="93433" x2="96119" y2="86167"/>
                        <a14:backgroundMark x1="96119" y1="86167" x2="10332" y2="92600"/>
                        <a14:backgroundMark x1="10332" y1="92600" x2="29777" y2="65933"/>
                        <a14:backgroundMark x1="29777" y1="65933" x2="24377" y2="74667"/>
                        <a14:backgroundMark x1="24377" y1="74667" x2="53160" y2="74667"/>
                        <a14:backgroundMark x1="53160" y1="74667" x2="29983" y2="64467"/>
                        <a14:backgroundMark x1="29983" y1="64467" x2="13407" y2="46300"/>
                        <a14:backgroundMark x1="13407" y1="46300" x2="11776" y2="8100"/>
                        <a14:backgroundMark x1="11776" y1="8100" x2="22201" y2="3133"/>
                        <a14:backgroundMark x1="22201" y1="3133" x2="12113" y2="1800"/>
                        <a14:backgroundMark x1="12113" y1="1800" x2="6244" y2="7133"/>
                        <a14:backgroundMark x1="6244" y1="7133" x2="29702" y2="19133"/>
                        <a14:backgroundMark x1="29702" y1="19133" x2="22745" y2="46900"/>
                        <a14:backgroundMark x1="22745" y1="46900" x2="62291" y2="54167"/>
                        <a14:backgroundMark x1="62291" y1="54167" x2="54528" y2="25067"/>
                        <a14:backgroundMark x1="54528" y1="25067" x2="46878" y2="55267"/>
                        <a14:backgroundMark x1="46878" y1="55267" x2="70692" y2="64700"/>
                      </a14:backgroundRemoval>
                    </a14:imgEffect>
                  </a14:imgLayer>
                </a14:imgProps>
              </a:ext>
              <a:ext uri="{28A0092B-C50C-407E-A947-70E740481C1C}">
                <a14:useLocalDpi xmlns:a14="http://schemas.microsoft.com/office/drawing/2010/main" val="0"/>
              </a:ext>
            </a:extLst>
          </a:blip>
          <a:srcRect l="82303" b="80442"/>
          <a:stretch/>
        </p:blipFill>
        <p:spPr>
          <a:xfrm>
            <a:off x="7888918" y="157162"/>
            <a:ext cx="1085536" cy="595919"/>
          </a:xfrm>
          <a:prstGeom prst="rect">
            <a:avLst/>
          </a:prstGeom>
        </p:spPr>
      </p:pic>
      <p:pic>
        <p:nvPicPr>
          <p:cNvPr id="28" name="Picture 27" descr="A picture containing logo&#10;&#10;Description automatically generated">
            <a:extLst>
              <a:ext uri="{FF2B5EF4-FFF2-40B4-BE49-F238E27FC236}">
                <a16:creationId xmlns="" xmlns:a16="http://schemas.microsoft.com/office/drawing/2014/main" id="{A14B2A44-A094-CBF2-99AF-42E0F58147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0699" y="307312"/>
            <a:ext cx="515383" cy="160019"/>
          </a:xfrm>
          <a:prstGeom prst="rect">
            <a:avLst/>
          </a:prstGeom>
        </p:spPr>
      </p:pic>
      <p:pic>
        <p:nvPicPr>
          <p:cNvPr id="29" name="Picture 28" descr="Logo&#10;&#10;Description automatically generated">
            <a:extLst>
              <a:ext uri="{FF2B5EF4-FFF2-40B4-BE49-F238E27FC236}">
                <a16:creationId xmlns="" xmlns:a16="http://schemas.microsoft.com/office/drawing/2014/main" id="{55D2ABBB-1CEB-F9D8-7A13-ECDB6A76AF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0699" y="194012"/>
            <a:ext cx="494095" cy="98387"/>
          </a:xfrm>
          <a:prstGeom prst="rect">
            <a:avLst/>
          </a:prstGeom>
        </p:spPr>
      </p:pic>
      <p:pic>
        <p:nvPicPr>
          <p:cNvPr id="30" name="Picture 29">
            <a:extLst>
              <a:ext uri="{FF2B5EF4-FFF2-40B4-BE49-F238E27FC236}">
                <a16:creationId xmlns="" xmlns:a16="http://schemas.microsoft.com/office/drawing/2014/main" id="{0E887A7F-DCB0-DAB8-4B3E-8235041ABF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2081" y="226663"/>
            <a:ext cx="236717" cy="163283"/>
          </a:xfrm>
          <a:prstGeom prst="rect">
            <a:avLst/>
          </a:prstGeom>
        </p:spPr>
      </p:pic>
    </p:spTree>
    <p:extLst>
      <p:ext uri="{BB962C8B-B14F-4D97-AF65-F5344CB8AC3E}">
        <p14:creationId xmlns:p14="http://schemas.microsoft.com/office/powerpoint/2010/main" val="422753518"/>
      </p:ext>
    </p:extLst>
  </p:cSld>
  <p:clrMapOvr>
    <a:masterClrMapping/>
  </p:clrMapOvr>
  <mc:AlternateContent xmlns:mc="http://schemas.openxmlformats.org/markup-compatibility/2006" xmlns:p14="http://schemas.microsoft.com/office/powerpoint/2010/main">
    <mc:Choice Requires="p14">
      <p:transition spd="slow" p14:dur="20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500"/>
                                        <p:tgtEl>
                                          <p:spTgt spid="7"/>
                                        </p:tgtEl>
                                      </p:cBhvr>
                                    </p:animEffect>
                                    <p:anim calcmode="lin" valueType="num">
                                      <p:cBhvr>
                                        <p:cTn id="14" dur="1500" fill="hold"/>
                                        <p:tgtEl>
                                          <p:spTgt spid="7"/>
                                        </p:tgtEl>
                                        <p:attrNameLst>
                                          <p:attrName>ppt_x</p:attrName>
                                        </p:attrNameLst>
                                      </p:cBhvr>
                                      <p:tavLst>
                                        <p:tav tm="0">
                                          <p:val>
                                            <p:strVal val="#ppt_x"/>
                                          </p:val>
                                        </p:tav>
                                        <p:tav tm="100000">
                                          <p:val>
                                            <p:strVal val="#ppt_x"/>
                                          </p:val>
                                        </p:tav>
                                      </p:tavLst>
                                    </p:anim>
                                    <p:anim calcmode="lin" valueType="num">
                                      <p:cBhvr>
                                        <p:cTn id="15" dur="1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500"/>
                                        <p:tgtEl>
                                          <p:spTgt spid="10"/>
                                        </p:tgtEl>
                                      </p:cBhvr>
                                    </p:animEffect>
                                    <p:anim calcmode="lin" valueType="num">
                                      <p:cBhvr>
                                        <p:cTn id="21" dur="1500" fill="hold"/>
                                        <p:tgtEl>
                                          <p:spTgt spid="10"/>
                                        </p:tgtEl>
                                        <p:attrNameLst>
                                          <p:attrName>ppt_x</p:attrName>
                                        </p:attrNameLst>
                                      </p:cBhvr>
                                      <p:tavLst>
                                        <p:tav tm="0">
                                          <p:val>
                                            <p:strVal val="#ppt_x"/>
                                          </p:val>
                                        </p:tav>
                                        <p:tav tm="100000">
                                          <p:val>
                                            <p:strVal val="#ppt_x"/>
                                          </p:val>
                                        </p:tav>
                                      </p:tavLst>
                                    </p:anim>
                                    <p:anim calcmode="lin" valueType="num">
                                      <p:cBhvr>
                                        <p:cTn id="22" dur="1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500"/>
                                        <p:tgtEl>
                                          <p:spTgt spid="14"/>
                                        </p:tgtEl>
                                      </p:cBhvr>
                                    </p:animEffect>
                                    <p:anim calcmode="lin" valueType="num">
                                      <p:cBhvr>
                                        <p:cTn id="28" dur="1500" fill="hold"/>
                                        <p:tgtEl>
                                          <p:spTgt spid="14"/>
                                        </p:tgtEl>
                                        <p:attrNameLst>
                                          <p:attrName>ppt_x</p:attrName>
                                        </p:attrNameLst>
                                      </p:cBhvr>
                                      <p:tavLst>
                                        <p:tav tm="0">
                                          <p:val>
                                            <p:strVal val="#ppt_x"/>
                                          </p:val>
                                        </p:tav>
                                        <p:tav tm="100000">
                                          <p:val>
                                            <p:strVal val="#ppt_x"/>
                                          </p:val>
                                        </p:tav>
                                      </p:tavLst>
                                    </p:anim>
                                    <p:anim calcmode="lin" valueType="num">
                                      <p:cBhvr>
                                        <p:cTn id="29" dur="1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 xmlns:a16="http://schemas.microsoft.com/office/drawing/2014/main" xmlns:lc="http://schemas.openxmlformats.org/drawingml/2006/lockedCanvas" id="{62BA07BD-F329-4B8C-8D9B-A54D8EB6F54C}"/>
              </a:ext>
            </a:extLst>
          </p:cNvPr>
          <p:cNvSpPr txBox="1"/>
          <p:nvPr/>
        </p:nvSpPr>
        <p:spPr>
          <a:xfrm>
            <a:off x="0" y="1512938"/>
            <a:ext cx="9144000" cy="2000548"/>
          </a:xfrm>
          <a:prstGeom prst="rect">
            <a:avLst/>
          </a:prstGeom>
          <a:noFill/>
        </p:spPr>
        <p:txBody>
          <a:bodyPr wrap="square" rtlCol="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en-US" sz="2800" b="1" dirty="0" err="1">
                <a:solidFill>
                  <a:srgbClr val="2662B5"/>
                </a:solidFill>
                <a:latin typeface="Montserrat" panose="00000500000000000000" pitchFamily="2" charset="0"/>
                <a:cs typeface="Poppins" panose="02000000000000000000" pitchFamily="2" charset="0"/>
              </a:rPr>
              <a:t>Sumber</a:t>
            </a:r>
            <a:r>
              <a:rPr lang="en-US" sz="2800" b="1" dirty="0">
                <a:solidFill>
                  <a:srgbClr val="2662B5"/>
                </a:solidFill>
                <a:latin typeface="Montserrat" panose="00000500000000000000" pitchFamily="2" charset="0"/>
                <a:cs typeface="Poppins" panose="02000000000000000000" pitchFamily="2" charset="0"/>
              </a:rPr>
              <a:t> </a:t>
            </a:r>
            <a:r>
              <a:rPr lang="en-US" sz="2800" b="1" dirty="0" err="1">
                <a:solidFill>
                  <a:srgbClr val="2662B5"/>
                </a:solidFill>
                <a:latin typeface="Montserrat" panose="00000500000000000000" pitchFamily="2" charset="0"/>
                <a:cs typeface="Poppins" panose="02000000000000000000" pitchFamily="2" charset="0"/>
              </a:rPr>
              <a:t>gambar</a:t>
            </a:r>
            <a:r>
              <a:rPr lang="en-US" sz="2800" b="1" dirty="0">
                <a:solidFill>
                  <a:srgbClr val="2662B5"/>
                </a:solidFill>
                <a:latin typeface="Montserrat" panose="00000500000000000000" pitchFamily="2" charset="0"/>
                <a:cs typeface="Poppins" panose="02000000000000000000" pitchFamily="2" charset="0"/>
              </a:rPr>
              <a:t>:</a:t>
            </a:r>
          </a:p>
          <a:p>
            <a:pPr algn="ctr"/>
            <a:r>
              <a:rPr lang="en-US" sz="2400" dirty="0" smtClean="0">
                <a:latin typeface="Montserrat" panose="00000500000000000000" pitchFamily="2" charset="0"/>
                <a:cs typeface="Poppins" panose="02000000000000000000" pitchFamily="2" charset="0"/>
              </a:rPr>
              <a:t>freepik.com</a:t>
            </a:r>
            <a:endParaRPr lang="id-ID" sz="2400" dirty="0" smtClean="0">
              <a:latin typeface="Montserrat" panose="00000500000000000000" pitchFamily="2" charset="0"/>
              <a:cs typeface="Poppins" panose="02000000000000000000" pitchFamily="2" charset="0"/>
            </a:endParaRPr>
          </a:p>
          <a:p>
            <a:pPr algn="ctr"/>
            <a:r>
              <a:rPr lang="id-ID" sz="2400" dirty="0" smtClean="0">
                <a:latin typeface="Montserrat" panose="00000500000000000000" pitchFamily="2" charset="0"/>
                <a:cs typeface="Poppins" panose="02000000000000000000" pitchFamily="2" charset="0"/>
              </a:rPr>
              <a:t>shutterstock.com</a:t>
            </a:r>
          </a:p>
          <a:p>
            <a:pPr algn="ctr"/>
            <a:r>
              <a:rPr lang="id-ID" sz="2400" dirty="0" smtClean="0">
                <a:latin typeface="Montserrat" panose="00000500000000000000" pitchFamily="2" charset="0"/>
                <a:cs typeface="Poppins" panose="02000000000000000000" pitchFamily="2" charset="0"/>
              </a:rPr>
              <a:t>pixabay.com</a:t>
            </a:r>
            <a:endParaRPr lang="en-US" sz="2400" dirty="0" smtClean="0">
              <a:latin typeface="Montserrat" panose="00000500000000000000" pitchFamily="2" charset="0"/>
              <a:cs typeface="Poppins" panose="02000000000000000000" pitchFamily="2" charset="0"/>
            </a:endParaRPr>
          </a:p>
          <a:p>
            <a:pPr algn="ctr"/>
            <a:r>
              <a:rPr lang="en-US" sz="2400" dirty="0" smtClean="0">
                <a:latin typeface="Montserrat" panose="00000500000000000000" pitchFamily="2" charset="0"/>
                <a:cs typeface="Poppins" panose="02000000000000000000" pitchFamily="2" charset="0"/>
              </a:rPr>
              <a:t>wikimedia.org</a:t>
            </a:r>
            <a:endParaRPr lang="id-ID" sz="2400" dirty="0" smtClean="0">
              <a:latin typeface="Montserrat" panose="00000500000000000000" pitchFamily="2" charset="0"/>
              <a:cs typeface="Poppins" panose="02000000000000000000" pitchFamily="2" charset="0"/>
            </a:endParaRPr>
          </a:p>
        </p:txBody>
      </p:sp>
    </p:spTree>
    <p:extLst>
      <p:ext uri="{BB962C8B-B14F-4D97-AF65-F5344CB8AC3E}">
        <p14:creationId xmlns:p14="http://schemas.microsoft.com/office/powerpoint/2010/main" val="4948311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05909" y="2506342"/>
            <a:ext cx="3871745" cy="2191527"/>
            <a:chOff x="670078" y="2047912"/>
            <a:chExt cx="3871745" cy="2544584"/>
          </a:xfrm>
        </p:grpSpPr>
        <p:cxnSp>
          <p:nvCxnSpPr>
            <p:cNvPr id="5" name="Straight Arrow Connector 4"/>
            <p:cNvCxnSpPr>
              <a:stCxn id="11" idx="2"/>
              <a:endCxn id="6" idx="0"/>
            </p:cNvCxnSpPr>
            <p:nvPr/>
          </p:nvCxnSpPr>
          <p:spPr>
            <a:xfrm flipH="1">
              <a:off x="2605951" y="2047912"/>
              <a:ext cx="9477" cy="722051"/>
            </a:xfrm>
            <a:prstGeom prst="straightConnector1">
              <a:avLst/>
            </a:prstGeom>
            <a:noFill/>
            <a:ln w="38100" cap="flat" cmpd="sng" algn="ctr">
              <a:solidFill>
                <a:srgbClr val="C0504D"/>
              </a:solidFill>
              <a:prstDash val="solid"/>
              <a:tailEnd type="arrow"/>
            </a:ln>
            <a:effectLst/>
          </p:spPr>
        </p:cxnSp>
        <p:sp>
          <p:nvSpPr>
            <p:cNvPr id="6" name="Rectangle 5"/>
            <p:cNvSpPr/>
            <p:nvPr/>
          </p:nvSpPr>
          <p:spPr>
            <a:xfrm>
              <a:off x="670078" y="2769964"/>
              <a:ext cx="3871745" cy="1822532"/>
            </a:xfrm>
            <a:prstGeom prst="rect">
              <a:avLst/>
            </a:prstGeom>
          </p:spPr>
          <p:txBody>
            <a:bodyPr wrap="square">
              <a:spAutoFit/>
            </a:bodyPr>
            <a:lstStyle/>
            <a:p>
              <a:pPr lvl="0" algn="ctr" defTabSz="914400"/>
              <a:r>
                <a:rPr lang="nn-NO" sz="1600" kern="0" dirty="0">
                  <a:solidFill>
                    <a:prstClr val="black"/>
                  </a:solidFill>
                  <a:latin typeface="Arial" panose="020B0604020202020204" pitchFamily="34" charset="0"/>
                  <a:cs typeface="Arial" panose="020B0604020202020204" pitchFamily="34" charset="0"/>
                </a:rPr>
                <a:t>Menurut </a:t>
              </a:r>
              <a:r>
                <a:rPr lang="nn-NO" sz="1600" kern="0" dirty="0" smtClean="0">
                  <a:solidFill>
                    <a:prstClr val="black"/>
                  </a:solidFill>
                  <a:latin typeface="Arial" panose="020B0604020202020204" pitchFamily="34" charset="0"/>
                  <a:cs typeface="Arial" panose="020B0604020202020204" pitchFamily="34" charset="0"/>
                </a:rPr>
                <a:t>teori ini, nenek moyang </a:t>
              </a:r>
              <a:r>
                <a:rPr lang="nn-NO" sz="1600" kern="0" dirty="0">
                  <a:solidFill>
                    <a:prstClr val="black"/>
                  </a:solidFill>
                  <a:latin typeface="Arial" panose="020B0604020202020204" pitchFamily="34" charset="0"/>
                  <a:cs typeface="Arial" panose="020B0604020202020204" pitchFamily="34" charset="0"/>
                </a:rPr>
                <a:t>bangsa </a:t>
              </a:r>
              <a:r>
                <a:rPr lang="nn-NO" sz="1600" kern="0" dirty="0" smtClean="0">
                  <a:solidFill>
                    <a:prstClr val="black"/>
                  </a:solidFill>
                  <a:latin typeface="Arial" panose="020B0604020202020204" pitchFamily="34" charset="0"/>
                  <a:cs typeface="Arial" panose="020B0604020202020204" pitchFamily="34" charset="0"/>
                </a:rPr>
                <a:t>Indonesia berasal dari </a:t>
              </a:r>
              <a:r>
                <a:rPr lang="nn-NO" sz="1600" kern="0" dirty="0">
                  <a:solidFill>
                    <a:prstClr val="black"/>
                  </a:solidFill>
                  <a:latin typeface="Arial" panose="020B0604020202020204" pitchFamily="34" charset="0"/>
                  <a:cs typeface="Arial" panose="020B0604020202020204" pitchFamily="34" charset="0"/>
                </a:rPr>
                <a:t>Afrika, tepatnya di Tanduk </a:t>
              </a:r>
              <a:r>
                <a:rPr lang="nn-NO" sz="1600" kern="0" dirty="0" smtClean="0">
                  <a:solidFill>
                    <a:prstClr val="black"/>
                  </a:solidFill>
                  <a:latin typeface="Arial" panose="020B0604020202020204" pitchFamily="34" charset="0"/>
                  <a:cs typeface="Arial" panose="020B0604020202020204" pitchFamily="34" charset="0"/>
                </a:rPr>
                <a:t>Afrika. </a:t>
              </a:r>
              <a:r>
                <a:rPr lang="en-US" sz="1600" dirty="0">
                  <a:solidFill>
                    <a:srgbClr val="221E1F"/>
                  </a:solidFill>
                  <a:latin typeface="Arial" panose="020B0604020202020204" pitchFamily="34" charset="0"/>
                  <a:cs typeface="Arial" panose="020B0604020202020204" pitchFamily="34" charset="0"/>
                </a:rPr>
                <a:t>Sejak sekitar 4.000 tahun yang lalu, mereka masuk ke Nusantara. </a:t>
              </a:r>
              <a:r>
                <a:rPr lang="en-US" sz="1600" dirty="0" smtClean="0">
                  <a:solidFill>
                    <a:srgbClr val="221E1F"/>
                  </a:solidFill>
                  <a:latin typeface="Arial" panose="020B0604020202020204" pitchFamily="34" charset="0"/>
                  <a:cs typeface="Arial" panose="020B0604020202020204" pitchFamily="34" charset="0"/>
                </a:rPr>
                <a:t>Mereka merupakan </a:t>
              </a:r>
              <a:r>
                <a:rPr lang="en-US" sz="1600" dirty="0">
                  <a:solidFill>
                    <a:srgbClr val="221E1F"/>
                  </a:solidFill>
                  <a:latin typeface="Arial" panose="020B0604020202020204" pitchFamily="34" charset="0"/>
                  <a:cs typeface="Arial" panose="020B0604020202020204" pitchFamily="34" charset="0"/>
                </a:rPr>
                <a:t>penutur </a:t>
              </a:r>
              <a:r>
                <a:rPr lang="en-US" sz="1600" dirty="0" smtClean="0">
                  <a:solidFill>
                    <a:srgbClr val="221E1F"/>
                  </a:solidFill>
                  <a:latin typeface="Arial" panose="020B0604020202020204" pitchFamily="34" charset="0"/>
                  <a:cs typeface="Arial" panose="020B0604020202020204" pitchFamily="34" charset="0"/>
                </a:rPr>
                <a:t>bahasa Austronesia</a:t>
              </a:r>
              <a:r>
                <a:rPr lang="en-US" sz="1600" dirty="0">
                  <a:solidFill>
                    <a:srgbClr val="221E1F"/>
                  </a:solidFill>
                  <a:latin typeface="Arial" panose="020B0604020202020204" pitchFamily="34" charset="0"/>
                  <a:cs typeface="Arial" panose="020B0604020202020204" pitchFamily="34" charset="0"/>
                </a:rPr>
                <a:t>. </a:t>
              </a:r>
              <a:endParaRPr kumimoji="0" lang="en-US" sz="16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p:txBody>
        </p:sp>
      </p:grpSp>
      <p:sp>
        <p:nvSpPr>
          <p:cNvPr id="7" name="Shape 2722"/>
          <p:cNvSpPr/>
          <p:nvPr/>
        </p:nvSpPr>
        <p:spPr>
          <a:xfrm flipH="1">
            <a:off x="1597587" y="1078230"/>
            <a:ext cx="1941502" cy="149924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solidFill>
            <a:srgbClr val="C0392B"/>
          </a:solidFill>
          <a:ln w="12700" cap="flat">
            <a:noFill/>
            <a:miter lim="400000"/>
          </a:ln>
          <a:effectLst/>
        </p:spPr>
        <p:txBody>
          <a:bodyPr wrap="square" lIns="34289" tIns="34289" rIns="34289" bIns="34289"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350" b="0" i="0" u="none" strike="noStrike" kern="0" cap="none" spc="0" normalizeH="0" baseline="0" noProof="0">
              <a:ln>
                <a:noFill/>
              </a:ln>
              <a:solidFill>
                <a:srgbClr val="FFFFFF"/>
              </a:solidFill>
              <a:effectLst/>
              <a:uLnTx/>
              <a:uFillTx/>
            </a:endParaRPr>
          </a:p>
        </p:txBody>
      </p:sp>
      <p:sp>
        <p:nvSpPr>
          <p:cNvPr id="9" name="Shape 2758"/>
          <p:cNvSpPr/>
          <p:nvPr/>
        </p:nvSpPr>
        <p:spPr>
          <a:xfrm rot="10800000" flipH="1" flipV="1">
            <a:off x="4909859" y="1078230"/>
            <a:ext cx="1941500" cy="149924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solidFill>
            <a:srgbClr val="9BBB59"/>
          </a:solidFill>
          <a:ln w="12700" cap="flat">
            <a:noFill/>
            <a:miter lim="400000"/>
          </a:ln>
          <a:effectLst/>
        </p:spPr>
        <p:txBody>
          <a:bodyPr wrap="square" lIns="34289" tIns="34289" rIns="34289" bIns="34289"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350" b="0" i="0" u="none" strike="noStrike" kern="0" cap="none" spc="0" normalizeH="0" baseline="0" noProof="0">
              <a:ln>
                <a:noFill/>
              </a:ln>
              <a:solidFill>
                <a:srgbClr val="FFFFFF"/>
              </a:solidFill>
              <a:effectLst/>
              <a:uLnTx/>
              <a:uFillTx/>
            </a:endParaRPr>
          </a:p>
        </p:txBody>
      </p:sp>
      <p:sp>
        <p:nvSpPr>
          <p:cNvPr id="10" name="Rectangle 9"/>
          <p:cNvSpPr/>
          <p:nvPr/>
        </p:nvSpPr>
        <p:spPr>
          <a:xfrm>
            <a:off x="1853838" y="1353812"/>
            <a:ext cx="1414109" cy="46166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white"/>
                </a:solidFill>
                <a:effectLst/>
                <a:uLnTx/>
                <a:uFillTx/>
              </a:rPr>
              <a:t>1</a:t>
            </a:r>
          </a:p>
        </p:txBody>
      </p:sp>
      <p:sp>
        <p:nvSpPr>
          <p:cNvPr id="11" name="Rectangle 10"/>
          <p:cNvSpPr/>
          <p:nvPr/>
        </p:nvSpPr>
        <p:spPr>
          <a:xfrm>
            <a:off x="1563428" y="1675346"/>
            <a:ext cx="1975661" cy="83099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err="1" smtClean="0">
                <a:ln>
                  <a:noFill/>
                </a:ln>
                <a:solidFill>
                  <a:prstClr val="white"/>
                </a:solidFill>
                <a:effectLst/>
                <a:uLnTx/>
                <a:uFillTx/>
              </a:rPr>
              <a:t>Teori</a:t>
            </a:r>
            <a:r>
              <a:rPr kumimoji="0" lang="en-US" sz="2400" b="1" i="0" u="none" strike="noStrike" kern="0" cap="none" spc="0" normalizeH="0" baseline="0" noProof="0" dirty="0" smtClean="0">
                <a:ln>
                  <a:noFill/>
                </a:ln>
                <a:solidFill>
                  <a:prstClr val="white"/>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smtClean="0">
                <a:ln>
                  <a:noFill/>
                </a:ln>
                <a:solidFill>
                  <a:prstClr val="white"/>
                </a:solidFill>
                <a:effectLst/>
                <a:uLnTx/>
                <a:uFillTx/>
              </a:rPr>
              <a:t>Out of </a:t>
            </a:r>
            <a:r>
              <a:rPr kumimoji="0" lang="en-US" sz="2400" b="1" i="0" u="none" strike="noStrike" kern="0" cap="none" spc="0" normalizeH="0" baseline="0" noProof="0" dirty="0" smtClean="0">
                <a:ln>
                  <a:noFill/>
                </a:ln>
                <a:solidFill>
                  <a:prstClr val="white"/>
                </a:solidFill>
                <a:effectLst/>
                <a:uLnTx/>
                <a:uFillTx/>
              </a:rPr>
              <a:t>Africa</a:t>
            </a:r>
          </a:p>
        </p:txBody>
      </p:sp>
      <p:sp>
        <p:nvSpPr>
          <p:cNvPr id="12" name="Rectangle 11"/>
          <p:cNvSpPr/>
          <p:nvPr/>
        </p:nvSpPr>
        <p:spPr>
          <a:xfrm>
            <a:off x="5245548" y="1329747"/>
            <a:ext cx="1414109" cy="46166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white"/>
                </a:solidFill>
                <a:effectLst/>
                <a:uLnTx/>
                <a:uFillTx/>
              </a:rPr>
              <a:t>2</a:t>
            </a:r>
          </a:p>
        </p:txBody>
      </p:sp>
      <p:sp>
        <p:nvSpPr>
          <p:cNvPr id="13" name="Rectangle 12"/>
          <p:cNvSpPr/>
          <p:nvPr/>
        </p:nvSpPr>
        <p:spPr>
          <a:xfrm>
            <a:off x="4852715" y="1724014"/>
            <a:ext cx="1941500" cy="83099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err="1" smtClean="0">
                <a:ln>
                  <a:noFill/>
                </a:ln>
                <a:solidFill>
                  <a:prstClr val="white"/>
                </a:solidFill>
                <a:effectLst/>
                <a:uLnTx/>
                <a:uFillTx/>
              </a:rPr>
              <a:t>Teori</a:t>
            </a:r>
            <a:r>
              <a:rPr kumimoji="0" lang="en-US" sz="2400" b="1" i="0" u="none" strike="noStrike" kern="0" cap="none" spc="0" normalizeH="0" baseline="0" noProof="0" dirty="0" smtClean="0">
                <a:ln>
                  <a:noFill/>
                </a:ln>
                <a:solidFill>
                  <a:prstClr val="white"/>
                </a:solidFill>
                <a:effectLst/>
                <a:uLnTx/>
                <a:uFillTx/>
              </a:rPr>
              <a:t> </a:t>
            </a:r>
            <a:r>
              <a:rPr kumimoji="0" lang="id-ID" sz="2400" b="1" i="0" u="none" strike="noStrike" kern="0" cap="none" spc="0" normalizeH="0" baseline="0" noProof="0" dirty="0" smtClean="0">
                <a:ln>
                  <a:noFill/>
                </a:ln>
                <a:solidFill>
                  <a:prstClr val="white"/>
                </a:solidFill>
                <a:effectLst/>
                <a:uLnTx/>
                <a:uFillTx/>
              </a:rPr>
              <a:t> </a:t>
            </a:r>
            <a:r>
              <a:rPr kumimoji="0" lang="en-US" sz="2400" b="1" i="1" u="none" strike="noStrike" kern="0" cap="none" spc="0" normalizeH="0" baseline="0" noProof="0" dirty="0" smtClean="0">
                <a:ln>
                  <a:noFill/>
                </a:ln>
                <a:solidFill>
                  <a:prstClr val="white"/>
                </a:solidFill>
                <a:effectLst/>
                <a:uLnTx/>
                <a:uFillTx/>
              </a:rPr>
              <a:t>Out of </a:t>
            </a:r>
            <a:r>
              <a:rPr kumimoji="0" lang="en-US" sz="2400" b="1" i="0" u="none" strike="noStrike" kern="0" cap="none" spc="0" normalizeH="0" baseline="0" noProof="0" dirty="0" smtClean="0">
                <a:ln>
                  <a:noFill/>
                </a:ln>
                <a:solidFill>
                  <a:prstClr val="white"/>
                </a:solidFill>
                <a:effectLst/>
                <a:uLnTx/>
                <a:uFillTx/>
              </a:rPr>
              <a:t>Taiwan</a:t>
            </a:r>
          </a:p>
        </p:txBody>
      </p:sp>
      <p:grpSp>
        <p:nvGrpSpPr>
          <p:cNvPr id="16" name="Group 15"/>
          <p:cNvGrpSpPr/>
          <p:nvPr/>
        </p:nvGrpSpPr>
        <p:grpSpPr>
          <a:xfrm>
            <a:off x="4574872" y="2544550"/>
            <a:ext cx="4438686" cy="1979685"/>
            <a:chOff x="4639041" y="2437870"/>
            <a:chExt cx="4438686" cy="1979685"/>
          </a:xfrm>
        </p:grpSpPr>
        <p:sp>
          <p:nvSpPr>
            <p:cNvPr id="17" name="Rectangle 16"/>
            <p:cNvSpPr/>
            <p:nvPr/>
          </p:nvSpPr>
          <p:spPr>
            <a:xfrm>
              <a:off x="4639041" y="3094116"/>
              <a:ext cx="4438686" cy="1323439"/>
            </a:xfrm>
            <a:prstGeom prst="rect">
              <a:avLst/>
            </a:prstGeom>
          </p:spPr>
          <p:txBody>
            <a:bodyPr wrap="square">
              <a:spAutoFit/>
            </a:bodyPr>
            <a:lstStyle/>
            <a:p>
              <a:pPr lvl="0" algn="ctr" defTabSz="914400"/>
              <a:r>
                <a:rPr lang="en-US" sz="1600" kern="0" dirty="0">
                  <a:solidFill>
                    <a:prstClr val="black"/>
                  </a:solidFill>
                  <a:latin typeface="Arial" panose="020B0604020202020204" pitchFamily="34" charset="0"/>
                  <a:cs typeface="Arial" panose="020B0604020202020204" pitchFamily="34" charset="0"/>
                </a:rPr>
                <a:t>Menurut </a:t>
              </a:r>
              <a:r>
                <a:rPr lang="en-US" sz="1600" kern="0" dirty="0" smtClean="0">
                  <a:solidFill>
                    <a:prstClr val="black"/>
                  </a:solidFill>
                  <a:latin typeface="Arial" panose="020B0604020202020204" pitchFamily="34" charset="0"/>
                  <a:cs typeface="Arial" panose="020B0604020202020204" pitchFamily="34" charset="0"/>
                </a:rPr>
                <a:t>teori ini, nenek </a:t>
              </a:r>
              <a:r>
                <a:rPr lang="en-US" sz="1600" kern="0" dirty="0">
                  <a:solidFill>
                    <a:prstClr val="black"/>
                  </a:solidFill>
                  <a:latin typeface="Arial" panose="020B0604020202020204" pitchFamily="34" charset="0"/>
                  <a:cs typeface="Arial" panose="020B0604020202020204" pitchFamily="34" charset="0"/>
                </a:rPr>
                <a:t>moyang </a:t>
              </a:r>
              <a:r>
                <a:rPr lang="en-US" sz="1600" kern="0" dirty="0" smtClean="0">
                  <a:solidFill>
                    <a:prstClr val="black"/>
                  </a:solidFill>
                  <a:latin typeface="Arial" panose="020B0604020202020204" pitchFamily="34" charset="0"/>
                  <a:cs typeface="Arial" panose="020B0604020202020204" pitchFamily="34" charset="0"/>
                </a:rPr>
                <a:t>bangsa Indonesia </a:t>
              </a:r>
              <a:r>
                <a:rPr lang="en-US" sz="1600" kern="0" dirty="0">
                  <a:solidFill>
                    <a:prstClr val="black"/>
                  </a:solidFill>
                  <a:latin typeface="Arial" panose="020B0604020202020204" pitchFamily="34" charset="0"/>
                  <a:cs typeface="Arial" panose="020B0604020202020204" pitchFamily="34" charset="0"/>
                </a:rPr>
                <a:t>berasal </a:t>
              </a:r>
              <a:r>
                <a:rPr lang="en-US" sz="1600" kern="0" dirty="0" smtClean="0">
                  <a:solidFill>
                    <a:prstClr val="black"/>
                  </a:solidFill>
                  <a:latin typeface="Arial" panose="020B0604020202020204" pitchFamily="34" charset="0"/>
                  <a:cs typeface="Arial" panose="020B0604020202020204" pitchFamily="34" charset="0"/>
                </a:rPr>
                <a:t>dari </a:t>
              </a:r>
              <a:r>
                <a:rPr lang="en-US" sz="1600" kern="0" dirty="0">
                  <a:solidFill>
                    <a:prstClr val="black"/>
                  </a:solidFill>
                  <a:latin typeface="Arial" panose="020B0604020202020204" pitchFamily="34" charset="0"/>
                  <a:cs typeface="Arial" panose="020B0604020202020204" pitchFamily="34" charset="0"/>
                </a:rPr>
                <a:t>Taiwan. Migrasi bangsa </a:t>
              </a:r>
              <a:r>
                <a:rPr lang="en-US" sz="1600" kern="0" dirty="0" smtClean="0">
                  <a:solidFill>
                    <a:prstClr val="black"/>
                  </a:solidFill>
                  <a:latin typeface="Arial" panose="020B0604020202020204" pitchFamily="34" charset="0"/>
                  <a:cs typeface="Arial" panose="020B0604020202020204" pitchFamily="34" charset="0"/>
                </a:rPr>
                <a:t>Austronesia dari Taiwan terjadi </a:t>
              </a:r>
              <a:r>
                <a:rPr lang="en-US" sz="1600" kern="0" dirty="0">
                  <a:solidFill>
                    <a:prstClr val="black"/>
                  </a:solidFill>
                  <a:latin typeface="Arial" panose="020B0604020202020204" pitchFamily="34" charset="0"/>
                  <a:cs typeface="Arial" panose="020B0604020202020204" pitchFamily="34" charset="0"/>
                </a:rPr>
                <a:t>sekitar 5.000 </a:t>
              </a:r>
              <a:r>
                <a:rPr lang="en-US" sz="1600" kern="0" dirty="0" smtClean="0">
                  <a:solidFill>
                    <a:prstClr val="black"/>
                  </a:solidFill>
                  <a:latin typeface="Arial" panose="020B0604020202020204" pitchFamily="34" charset="0"/>
                  <a:cs typeface="Arial" panose="020B0604020202020204" pitchFamily="34" charset="0"/>
                </a:rPr>
                <a:t>tahun lalu. Selain </a:t>
              </a:r>
              <a:r>
                <a:rPr lang="en-US" sz="1600" kern="0" dirty="0">
                  <a:solidFill>
                    <a:prstClr val="black"/>
                  </a:solidFill>
                  <a:latin typeface="Arial" panose="020B0604020202020204" pitchFamily="34" charset="0"/>
                  <a:cs typeface="Arial" panose="020B0604020202020204" pitchFamily="34" charset="0"/>
                </a:rPr>
                <a:t>budaya maritim, budaya </a:t>
              </a:r>
              <a:r>
                <a:rPr lang="en-US" sz="1600" kern="0" dirty="0" smtClean="0">
                  <a:solidFill>
                    <a:prstClr val="black"/>
                  </a:solidFill>
                  <a:latin typeface="Arial" panose="020B0604020202020204" pitchFamily="34" charset="0"/>
                  <a:cs typeface="Arial" panose="020B0604020202020204" pitchFamily="34" charset="0"/>
                </a:rPr>
                <a:t>lain, yaitu bercocok tanam.</a:t>
              </a:r>
              <a:endParaRPr kumimoji="0" lang="en-US" sz="16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p:txBody>
        </p:sp>
        <p:cxnSp>
          <p:nvCxnSpPr>
            <p:cNvPr id="18" name="Elbow Connector 17"/>
            <p:cNvCxnSpPr/>
            <p:nvPr/>
          </p:nvCxnSpPr>
          <p:spPr>
            <a:xfrm rot="16200000" flipH="1">
              <a:off x="5806267" y="2519238"/>
              <a:ext cx="583659" cy="420924"/>
            </a:xfrm>
            <a:prstGeom prst="bentConnector3">
              <a:avLst>
                <a:gd name="adj1" fmla="val 50000"/>
              </a:avLst>
            </a:prstGeom>
            <a:noFill/>
            <a:ln w="38100" cap="flat" cmpd="sng" algn="ctr">
              <a:solidFill>
                <a:srgbClr val="9BBB59"/>
              </a:solidFill>
              <a:prstDash val="solid"/>
              <a:tailEnd type="arrow"/>
            </a:ln>
            <a:effectLst/>
          </p:spPr>
        </p:cxnSp>
      </p:grpSp>
      <p:grpSp>
        <p:nvGrpSpPr>
          <p:cNvPr id="36" name="Group 35"/>
          <p:cNvGrpSpPr/>
          <p:nvPr/>
        </p:nvGrpSpPr>
        <p:grpSpPr>
          <a:xfrm>
            <a:off x="0" y="134250"/>
            <a:ext cx="7629099" cy="653700"/>
            <a:chOff x="0" y="134250"/>
            <a:chExt cx="7629099" cy="653700"/>
          </a:xfrm>
        </p:grpSpPr>
        <p:grpSp>
          <p:nvGrpSpPr>
            <p:cNvPr id="30" name="Group 29"/>
            <p:cNvGrpSpPr/>
            <p:nvPr/>
          </p:nvGrpSpPr>
          <p:grpSpPr>
            <a:xfrm>
              <a:off x="0" y="134250"/>
              <a:ext cx="7629099" cy="653700"/>
              <a:chOff x="76200" y="3501750"/>
              <a:chExt cx="5825858" cy="653700"/>
            </a:xfrm>
          </p:grpSpPr>
          <p:sp>
            <p:nvSpPr>
              <p:cNvPr id="31" name="Google Shape;260;p5"/>
              <p:cNvSpPr/>
              <p:nvPr/>
            </p:nvSpPr>
            <p:spPr>
              <a:xfrm>
                <a:off x="76200" y="3562350"/>
                <a:ext cx="5825858" cy="533400"/>
              </a:xfrm>
              <a:prstGeom prst="rect">
                <a:avLst/>
              </a:prstGeom>
              <a:solidFill>
                <a:srgbClr val="385D8A"/>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grpSp>
            <p:nvGrpSpPr>
              <p:cNvPr id="32" name="Google Shape;25;p3"/>
              <p:cNvGrpSpPr/>
              <p:nvPr/>
            </p:nvGrpSpPr>
            <p:grpSpPr>
              <a:xfrm>
                <a:off x="76200" y="3501750"/>
                <a:ext cx="482171" cy="653700"/>
                <a:chOff x="0" y="-7088"/>
                <a:chExt cx="8661398" cy="5150588"/>
              </a:xfrm>
              <a:effectLst>
                <a:outerShdw blurRad="50800" dist="38100" dir="2700000" algn="tl" rotWithShape="0">
                  <a:prstClr val="black">
                    <a:alpha val="40000"/>
                  </a:prstClr>
                </a:outerShdw>
              </a:effectLst>
            </p:grpSpPr>
            <p:sp>
              <p:nvSpPr>
                <p:cNvPr id="33" name="Google Shape;26;p3"/>
                <p:cNvSpPr/>
                <p:nvPr/>
              </p:nvSpPr>
              <p:spPr>
                <a:xfrm>
                  <a:off x="0" y="3"/>
                  <a:ext cx="3524998" cy="5143497"/>
                </a:xfrm>
                <a:prstGeom prst="rect">
                  <a:avLst/>
                </a:prstGeom>
                <a:solidFill>
                  <a:srgbClr val="FFC000"/>
                </a:solidFill>
                <a:ln>
                  <a:noFill/>
                </a:ln>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sp>
              <p:nvSpPr>
                <p:cNvPr id="34" name="Google Shape;27;p3"/>
                <p:cNvSpPr/>
                <p:nvPr/>
              </p:nvSpPr>
              <p:spPr>
                <a:xfrm rot="10800000" flipH="1">
                  <a:off x="3517903" y="-7088"/>
                  <a:ext cx="5143495" cy="5143497"/>
                </a:xfrm>
                <a:prstGeom prst="rtTriangle">
                  <a:avLst/>
                </a:prstGeom>
                <a:solidFill>
                  <a:srgbClr val="FFC000"/>
                </a:solidFill>
                <a:ln>
                  <a:noFill/>
                </a:ln>
              </p:spPr>
              <p:txBody>
                <a:bodyPr spcFirstLastPara="1" wrap="square" lIns="91425" tIns="91425" rIns="91425" bIns="91425" anchor="ctr" anchorCtr="0">
                  <a:noAutofit/>
                </a:bodyPr>
                <a:lstStyle/>
                <a:p>
                  <a:pPr defTabSz="914400">
                    <a:defRPr/>
                  </a:pPr>
                  <a:endParaRPr sz="1800" kern="0">
                    <a:solidFill>
                      <a:sysClr val="windowText" lastClr="000000"/>
                    </a:solidFill>
                    <a:latin typeface="Arvo"/>
                    <a:ea typeface="Arvo"/>
                    <a:cs typeface="Arvo"/>
                    <a:sym typeface="Arvo"/>
                  </a:endParaRPr>
                </a:p>
              </p:txBody>
            </p:sp>
          </p:grpSp>
        </p:grpSp>
        <p:sp>
          <p:nvSpPr>
            <p:cNvPr id="35" name="Rectangle 34"/>
            <p:cNvSpPr/>
            <p:nvPr/>
          </p:nvSpPr>
          <p:spPr>
            <a:xfrm>
              <a:off x="605909" y="254407"/>
              <a:ext cx="6997686" cy="369332"/>
            </a:xfrm>
            <a:prstGeom prst="rect">
              <a:avLst/>
            </a:prstGeom>
          </p:spPr>
          <p:txBody>
            <a:bodyPr wrap="square">
              <a:spAutoFit/>
            </a:bodyPr>
            <a:lstStyle/>
            <a:p>
              <a:pPr defTabSz="914400">
                <a:buClr>
                  <a:srgbClr val="000000"/>
                </a:buClr>
                <a:buFont typeface="Arial"/>
                <a:buNone/>
              </a:pPr>
              <a:r>
                <a:rPr lang="en-US" sz="1800" b="1" kern="0" dirty="0">
                  <a:solidFill>
                    <a:prstClr val="white"/>
                  </a:solidFill>
                  <a:latin typeface="Arial" panose="020B0604020202020204" pitchFamily="34" charset="0"/>
                  <a:cs typeface="Arial" panose="020B0604020202020204" pitchFamily="34" charset="0"/>
                  <a:sym typeface="Arial"/>
                </a:rPr>
                <a:t>Teori tentang Asal-Usul Nenek Moyang </a:t>
              </a:r>
              <a:r>
                <a:rPr lang="en-US" sz="1800" b="1" kern="0" dirty="0" smtClean="0">
                  <a:solidFill>
                    <a:prstClr val="white"/>
                  </a:solidFill>
                  <a:latin typeface="Arial" panose="020B0604020202020204" pitchFamily="34" charset="0"/>
                  <a:cs typeface="Arial" panose="020B0604020202020204" pitchFamily="34" charset="0"/>
                  <a:sym typeface="Arial"/>
                </a:rPr>
                <a:t>Bangsa Indonesia</a:t>
              </a:r>
              <a:endParaRPr lang="en-US" sz="1800" b="1" kern="0" dirty="0">
                <a:solidFill>
                  <a:prstClr val="white"/>
                </a:solidFill>
                <a:latin typeface="Arial" panose="020B0604020202020204" pitchFamily="34" charset="0"/>
                <a:cs typeface="Arial" panose="020B0604020202020204" pitchFamily="34" charset="0"/>
                <a:sym typeface="Arial"/>
              </a:endParaRPr>
            </a:p>
          </p:txBody>
        </p:sp>
      </p:grpSp>
    </p:spTree>
    <p:extLst>
      <p:ext uri="{BB962C8B-B14F-4D97-AF65-F5344CB8AC3E}">
        <p14:creationId xmlns:p14="http://schemas.microsoft.com/office/powerpoint/2010/main" val="3431674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2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8"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957" y="368489"/>
            <a:ext cx="7325949" cy="3768233"/>
          </a:xfrm>
          <a:prstGeom prst="rect">
            <a:avLst/>
          </a:prstGeom>
          <a:ln>
            <a:noFill/>
          </a:ln>
          <a:effectLst>
            <a:softEdge rad="112500"/>
          </a:effectLst>
        </p:spPr>
      </p:pic>
      <p:sp>
        <p:nvSpPr>
          <p:cNvPr id="4" name="テキスト プレースホルダー 6"/>
          <p:cNvSpPr txBox="1">
            <a:spLocks/>
          </p:cNvSpPr>
          <p:nvPr/>
        </p:nvSpPr>
        <p:spPr>
          <a:xfrm>
            <a:off x="23864" y="4012344"/>
            <a:ext cx="9120136" cy="464217"/>
          </a:xfrm>
          <a:prstGeom prst="rect">
            <a:avLst/>
          </a:prstGeom>
        </p:spPr>
        <p:txBody>
          <a:bodyPr vert="horz" lIns="163275" tIns="81638" rIns="163275" bIns="81638" rtlCol="0">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2000" b="0" i="0" u="none" kern="1200" baseline="0">
                <a:solidFill>
                  <a:schemeClr val="bg1"/>
                </a:solidFill>
                <a:latin typeface="+mn-lt"/>
                <a:ea typeface="+mn-ea"/>
                <a:cs typeface="Open Sans Light" panose="020B0306030504020204" pitchFamily="34" charset="0"/>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1" lang="fi-FI" altLang="ja-JP" sz="2400" b="1" i="0" u="none" strike="noStrike" kern="1200" cap="none" spc="0" normalizeH="0" baseline="0" noProof="0" dirty="0">
                <a:ln>
                  <a:noFill/>
                </a:ln>
                <a:solidFill>
                  <a:schemeClr val="tx1"/>
                </a:solidFill>
                <a:effectLst/>
                <a:uLnTx/>
                <a:uFillTx/>
                <a:latin typeface="Arial" panose="020B0604020202020204" pitchFamily="34" charset="0"/>
                <a:ea typeface="ＭＳ Ｐゴシック" panose="020B0600070205080204" pitchFamily="34" charset="-128"/>
                <a:cs typeface="Arial" panose="020B0604020202020204" pitchFamily="34" charset="0"/>
              </a:rPr>
              <a:t>Peta persebaran manusia purba </a:t>
            </a:r>
            <a:r>
              <a:rPr kumimoji="1" lang="fi-FI" altLang="ja-JP" sz="2400" b="1" i="0" u="none" strike="noStrike" kern="1200" cap="none" spc="0" normalizeH="0" baseline="0" noProof="0" dirty="0" smtClean="0">
                <a:ln>
                  <a:noFill/>
                </a:ln>
                <a:solidFill>
                  <a:schemeClr val="tx1"/>
                </a:solidFill>
                <a:effectLst/>
                <a:uLnTx/>
                <a:uFillTx/>
                <a:latin typeface="Arial" panose="020B0604020202020204" pitchFamily="34" charset="0"/>
                <a:ea typeface="ＭＳ Ｐゴシック" panose="020B0600070205080204" pitchFamily="34" charset="-128"/>
                <a:cs typeface="Arial" panose="020B0604020202020204" pitchFamily="34" charset="0"/>
              </a:rPr>
              <a:t>menurut Teori Afrika</a:t>
            </a:r>
            <a:endParaRPr kumimoji="1" lang="en-US" altLang="ja-JP" sz="2400" b="1" i="0" u="none" strike="noStrike" kern="1200" cap="none" spc="0" normalizeH="0" baseline="0" noProof="0" dirty="0">
              <a:ln>
                <a:noFill/>
              </a:ln>
              <a:solidFill>
                <a:schemeClr val="tx1"/>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0140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2" presetClass="entr" presetSubtype="8" fill="hold" nodeType="afterEffect">
                  <p:stCondLst>
                    <p:cond delay="25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05909" y="2506343"/>
            <a:ext cx="3871745" cy="2191527"/>
            <a:chOff x="670078" y="2047913"/>
            <a:chExt cx="3871745" cy="2544586"/>
          </a:xfrm>
        </p:grpSpPr>
        <p:cxnSp>
          <p:nvCxnSpPr>
            <p:cNvPr id="5" name="Straight Arrow Connector 4"/>
            <p:cNvCxnSpPr>
              <a:stCxn id="11" idx="2"/>
              <a:endCxn id="6" idx="0"/>
            </p:cNvCxnSpPr>
            <p:nvPr/>
          </p:nvCxnSpPr>
          <p:spPr>
            <a:xfrm flipH="1">
              <a:off x="2605951" y="2047913"/>
              <a:ext cx="9477" cy="722051"/>
            </a:xfrm>
            <a:prstGeom prst="straightConnector1">
              <a:avLst/>
            </a:prstGeom>
            <a:noFill/>
            <a:ln w="38100" cap="flat" cmpd="sng" algn="ctr">
              <a:solidFill>
                <a:schemeClr val="accent1"/>
              </a:solidFill>
              <a:prstDash val="solid"/>
              <a:tailEnd type="arrow"/>
            </a:ln>
            <a:effectLst/>
          </p:spPr>
        </p:cxnSp>
        <p:sp>
          <p:nvSpPr>
            <p:cNvPr id="6" name="Rectangle 5"/>
            <p:cNvSpPr/>
            <p:nvPr/>
          </p:nvSpPr>
          <p:spPr>
            <a:xfrm>
              <a:off x="670078" y="2769964"/>
              <a:ext cx="3871745" cy="1822535"/>
            </a:xfrm>
            <a:prstGeom prst="rect">
              <a:avLst/>
            </a:prstGeom>
          </p:spPr>
          <p:txBody>
            <a:bodyPr wrap="square">
              <a:spAutoFit/>
            </a:bodyPr>
            <a:lstStyle/>
            <a:p>
              <a:pPr lvl="0" algn="ctr" defTabSz="914400"/>
              <a:r>
                <a:rPr lang="nn-NO" sz="1600" kern="0" dirty="0">
                  <a:solidFill>
                    <a:prstClr val="black"/>
                  </a:solidFill>
                  <a:latin typeface="Arial" panose="020B0604020202020204" pitchFamily="34" charset="0"/>
                  <a:cs typeface="Arial" panose="020B0604020202020204" pitchFamily="34" charset="0"/>
                </a:rPr>
                <a:t>Menurut </a:t>
              </a:r>
              <a:r>
                <a:rPr lang="nn-NO" sz="1600" kern="0" dirty="0" smtClean="0">
                  <a:solidFill>
                    <a:prstClr val="black"/>
                  </a:solidFill>
                  <a:latin typeface="Arial" panose="020B0604020202020204" pitchFamily="34" charset="0"/>
                  <a:cs typeface="Arial" panose="020B0604020202020204" pitchFamily="34" charset="0"/>
                </a:rPr>
                <a:t>teori ini, </a:t>
              </a:r>
              <a:r>
                <a:rPr lang="nn-NO" sz="1600" kern="0" dirty="0">
                  <a:solidFill>
                    <a:prstClr val="black"/>
                  </a:solidFill>
                  <a:latin typeface="Arial" panose="020B0604020202020204" pitchFamily="34" charset="0"/>
                  <a:cs typeface="Arial" panose="020B0604020202020204" pitchFamily="34" charset="0"/>
                </a:rPr>
                <a:t>nenek moyang </a:t>
              </a:r>
              <a:r>
                <a:rPr lang="nn-NO" sz="1600" kern="0" dirty="0" smtClean="0">
                  <a:solidFill>
                    <a:prstClr val="black"/>
                  </a:solidFill>
                  <a:latin typeface="Arial" panose="020B0604020202020204" pitchFamily="34" charset="0"/>
                  <a:cs typeface="Arial" panose="020B0604020202020204" pitchFamily="34" charset="0"/>
                </a:rPr>
                <a:t>bangsa Indonesia </a:t>
              </a:r>
              <a:r>
                <a:rPr lang="nn-NO" sz="1600" kern="0" dirty="0">
                  <a:solidFill>
                    <a:prstClr val="black"/>
                  </a:solidFill>
                  <a:latin typeface="Arial" panose="020B0604020202020204" pitchFamily="34" charset="0"/>
                  <a:cs typeface="Arial" panose="020B0604020202020204" pitchFamily="34" charset="0"/>
                </a:rPr>
                <a:t>berasal dari Yunnan, Tiongkok</a:t>
              </a:r>
              <a:r>
                <a:rPr lang="nn-NO" sz="1600" kern="0" dirty="0" smtClean="0">
                  <a:solidFill>
                    <a:prstClr val="black"/>
                  </a:solidFill>
                  <a:latin typeface="Arial" panose="020B0604020202020204" pitchFamily="34" charset="0"/>
                  <a:cs typeface="Arial" panose="020B0604020202020204" pitchFamily="34" charset="0"/>
                </a:rPr>
                <a:t>. Ada </a:t>
              </a:r>
              <a:r>
                <a:rPr lang="nn-NO" sz="1600" kern="0" dirty="0">
                  <a:solidFill>
                    <a:prstClr val="black"/>
                  </a:solidFill>
                  <a:latin typeface="Arial" panose="020B0604020202020204" pitchFamily="34" charset="0"/>
                  <a:cs typeface="Arial" panose="020B0604020202020204" pitchFamily="34" charset="0"/>
                </a:rPr>
                <a:t>tiga gelombang migrasi manusia dari Yunnan ke </a:t>
              </a:r>
              <a:r>
                <a:rPr lang="nn-NO" sz="1600" kern="0" dirty="0" smtClean="0">
                  <a:solidFill>
                    <a:prstClr val="black"/>
                  </a:solidFill>
                  <a:latin typeface="Arial" panose="020B0604020202020204" pitchFamily="34" charset="0"/>
                  <a:cs typeface="Arial" panose="020B0604020202020204" pitchFamily="34" charset="0"/>
                </a:rPr>
                <a:t>Indonesia, </a:t>
              </a:r>
              <a:r>
                <a:rPr lang="nn-NO" sz="1600" kern="0" dirty="0">
                  <a:solidFill>
                    <a:prstClr val="black"/>
                  </a:solidFill>
                  <a:latin typeface="Arial" panose="020B0604020202020204" pitchFamily="34" charset="0"/>
                  <a:cs typeface="Arial" panose="020B0604020202020204" pitchFamily="34" charset="0"/>
                </a:rPr>
                <a:t>yaitu bangsa </a:t>
              </a:r>
              <a:r>
                <a:rPr lang="nn-NO" sz="1600" kern="0" dirty="0" smtClean="0">
                  <a:solidFill>
                    <a:prstClr val="black"/>
                  </a:solidFill>
                  <a:latin typeface="Arial" panose="020B0604020202020204" pitchFamily="34" charset="0"/>
                  <a:cs typeface="Arial" panose="020B0604020202020204" pitchFamily="34" charset="0"/>
                </a:rPr>
                <a:t>Melanesoid, Proto Melayu, dan Deutro Melayu. </a:t>
              </a:r>
              <a:endParaRPr lang="nn-NO" sz="1600" kern="0" dirty="0">
                <a:solidFill>
                  <a:prstClr val="black"/>
                </a:solidFill>
                <a:latin typeface="Arial" panose="020B0604020202020204" pitchFamily="34" charset="0"/>
                <a:cs typeface="Arial" panose="020B0604020202020204" pitchFamily="34" charset="0"/>
              </a:endParaRPr>
            </a:p>
          </p:txBody>
        </p:sp>
      </p:grpSp>
      <p:sp>
        <p:nvSpPr>
          <p:cNvPr id="7" name="Shape 2722"/>
          <p:cNvSpPr/>
          <p:nvPr/>
        </p:nvSpPr>
        <p:spPr>
          <a:xfrm flipH="1">
            <a:off x="1597587" y="1078230"/>
            <a:ext cx="1941502" cy="149924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solidFill>
            <a:schemeClr val="accent1"/>
          </a:solidFill>
          <a:ln w="12700" cap="flat">
            <a:noFill/>
            <a:miter lim="400000"/>
          </a:ln>
          <a:effectLst/>
        </p:spPr>
        <p:txBody>
          <a:bodyPr wrap="square" lIns="34289" tIns="34289" rIns="34289" bIns="34289"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350" b="0" i="0" u="none" strike="noStrike" kern="0" cap="none" spc="0" normalizeH="0" baseline="0" noProof="0">
              <a:ln>
                <a:noFill/>
              </a:ln>
              <a:solidFill>
                <a:srgbClr val="FFFFFF"/>
              </a:solidFill>
              <a:effectLst/>
              <a:uLnTx/>
              <a:uFillTx/>
            </a:endParaRPr>
          </a:p>
        </p:txBody>
      </p:sp>
      <p:sp>
        <p:nvSpPr>
          <p:cNvPr id="9" name="Shape 2758"/>
          <p:cNvSpPr/>
          <p:nvPr/>
        </p:nvSpPr>
        <p:spPr>
          <a:xfrm rot="10800000" flipH="1" flipV="1">
            <a:off x="4909859" y="1078230"/>
            <a:ext cx="1941500" cy="149924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solidFill>
            <a:srgbClr val="7030A0"/>
          </a:solidFill>
          <a:ln w="12700" cap="flat">
            <a:noFill/>
            <a:miter lim="400000"/>
          </a:ln>
          <a:effectLst/>
        </p:spPr>
        <p:txBody>
          <a:bodyPr wrap="square" lIns="34289" tIns="34289" rIns="34289" bIns="34289"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350" b="0" i="0" u="none" strike="noStrike" kern="0" cap="none" spc="0" normalizeH="0" baseline="0" noProof="0">
              <a:ln>
                <a:noFill/>
              </a:ln>
              <a:solidFill>
                <a:srgbClr val="FFFFFF"/>
              </a:solidFill>
              <a:effectLst/>
              <a:uLnTx/>
              <a:uFillTx/>
            </a:endParaRPr>
          </a:p>
        </p:txBody>
      </p:sp>
      <p:sp>
        <p:nvSpPr>
          <p:cNvPr id="10" name="Rectangle 9"/>
          <p:cNvSpPr/>
          <p:nvPr/>
        </p:nvSpPr>
        <p:spPr>
          <a:xfrm>
            <a:off x="1853838" y="1353812"/>
            <a:ext cx="1414109" cy="46166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white"/>
                </a:solidFill>
                <a:effectLst/>
                <a:uLnTx/>
                <a:uFillTx/>
              </a:rPr>
              <a:t>3</a:t>
            </a:r>
          </a:p>
        </p:txBody>
      </p:sp>
      <p:sp>
        <p:nvSpPr>
          <p:cNvPr id="11" name="Rectangle 10"/>
          <p:cNvSpPr/>
          <p:nvPr/>
        </p:nvSpPr>
        <p:spPr>
          <a:xfrm>
            <a:off x="1563428" y="1675346"/>
            <a:ext cx="1975661" cy="830997"/>
          </a:xfrm>
          <a:prstGeom prst="rect">
            <a:avLst/>
          </a:prstGeom>
        </p:spPr>
        <p:txBody>
          <a:bodyPr wrap="square">
            <a:spAutoFit/>
          </a:bodyPr>
          <a:lstStyle/>
          <a:p>
            <a:pPr lvl="0" algn="ctr" defTabSz="914400"/>
            <a:r>
              <a:rPr lang="en-US" sz="2400" b="1" kern="0" dirty="0">
                <a:solidFill>
                  <a:prstClr val="white"/>
                </a:solidFill>
              </a:rPr>
              <a:t>Teori Out of Yunnan</a:t>
            </a:r>
            <a:endParaRPr kumimoji="0" lang="en-US" sz="2400" b="1" i="0" u="none" strike="noStrike" kern="0" cap="none" spc="0" normalizeH="0" baseline="0" noProof="0" dirty="0" smtClean="0">
              <a:ln>
                <a:noFill/>
              </a:ln>
              <a:solidFill>
                <a:prstClr val="white"/>
              </a:solidFill>
              <a:effectLst/>
              <a:uLnTx/>
              <a:uFillTx/>
            </a:endParaRPr>
          </a:p>
        </p:txBody>
      </p:sp>
      <p:sp>
        <p:nvSpPr>
          <p:cNvPr id="12" name="Rectangle 11"/>
          <p:cNvSpPr/>
          <p:nvPr/>
        </p:nvSpPr>
        <p:spPr>
          <a:xfrm>
            <a:off x="5245548" y="1329747"/>
            <a:ext cx="1414109" cy="46166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white"/>
                </a:solidFill>
                <a:effectLst/>
                <a:uLnTx/>
                <a:uFillTx/>
              </a:rPr>
              <a:t>4</a:t>
            </a:r>
          </a:p>
        </p:txBody>
      </p:sp>
      <p:sp>
        <p:nvSpPr>
          <p:cNvPr id="13" name="Rectangle 12"/>
          <p:cNvSpPr/>
          <p:nvPr/>
        </p:nvSpPr>
        <p:spPr>
          <a:xfrm>
            <a:off x="4852715" y="1710366"/>
            <a:ext cx="1941500" cy="83099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white"/>
                </a:solidFill>
                <a:effectLst/>
                <a:uLnTx/>
                <a:uFillTx/>
              </a:rPr>
              <a:t>Teori </a:t>
            </a:r>
            <a:r>
              <a:rPr kumimoji="0" lang="id-ID" sz="2400" b="1" i="0" u="none" strike="noStrike" kern="0" cap="none" spc="0" normalizeH="0" baseline="0" noProof="0" dirty="0" smtClean="0">
                <a:ln>
                  <a:noFill/>
                </a:ln>
                <a:solidFill>
                  <a:prstClr val="white"/>
                </a:solidFill>
                <a:effectLst/>
                <a:uLnTx/>
                <a:uFillTx/>
              </a:rPr>
              <a:t> </a:t>
            </a:r>
            <a:r>
              <a:rPr kumimoji="0" lang="en-US" sz="2400" b="1" i="0" u="none" strike="noStrike" kern="0" cap="none" spc="0" normalizeH="0" baseline="0" noProof="0" dirty="0" smtClean="0">
                <a:ln>
                  <a:noFill/>
                </a:ln>
                <a:solidFill>
                  <a:prstClr val="white"/>
                </a:solidFill>
                <a:effectLst/>
                <a:uLnTx/>
                <a:uFillTx/>
              </a:rPr>
              <a:t>Nusantara</a:t>
            </a:r>
          </a:p>
        </p:txBody>
      </p:sp>
      <p:grpSp>
        <p:nvGrpSpPr>
          <p:cNvPr id="16" name="Group 15"/>
          <p:cNvGrpSpPr/>
          <p:nvPr/>
        </p:nvGrpSpPr>
        <p:grpSpPr>
          <a:xfrm>
            <a:off x="4574872" y="2577479"/>
            <a:ext cx="4438686" cy="1700535"/>
            <a:chOff x="4639041" y="2470799"/>
            <a:chExt cx="4438686" cy="1700535"/>
          </a:xfrm>
        </p:grpSpPr>
        <p:sp>
          <p:nvSpPr>
            <p:cNvPr id="17" name="Rectangle 16"/>
            <p:cNvSpPr/>
            <p:nvPr/>
          </p:nvSpPr>
          <p:spPr>
            <a:xfrm>
              <a:off x="4639041" y="3094116"/>
              <a:ext cx="4438686" cy="1077218"/>
            </a:xfrm>
            <a:prstGeom prst="rect">
              <a:avLst/>
            </a:prstGeom>
          </p:spPr>
          <p:txBody>
            <a:bodyPr wrap="square">
              <a:spAutoFit/>
            </a:bodyPr>
            <a:lstStyle/>
            <a:p>
              <a:pPr lvl="0" algn="ctr" defTabSz="914400"/>
              <a:r>
                <a:rPr lang="en-US" sz="1600" kern="0" dirty="0">
                  <a:solidFill>
                    <a:prstClr val="black"/>
                  </a:solidFill>
                  <a:latin typeface="Arial" panose="020B0604020202020204" pitchFamily="34" charset="0"/>
                  <a:cs typeface="Arial" panose="020B0604020202020204" pitchFamily="34" charset="0"/>
                </a:rPr>
                <a:t>Menurut </a:t>
              </a:r>
              <a:r>
                <a:rPr lang="en-US" sz="1600" kern="0" dirty="0" smtClean="0">
                  <a:solidFill>
                    <a:prstClr val="black"/>
                  </a:solidFill>
                  <a:latin typeface="Arial" panose="020B0604020202020204" pitchFamily="34" charset="0"/>
                  <a:cs typeface="Arial" panose="020B0604020202020204" pitchFamily="34" charset="0"/>
                </a:rPr>
                <a:t>teori ini, </a:t>
              </a:r>
              <a:r>
                <a:rPr lang="en-US" sz="1600" kern="0" dirty="0">
                  <a:solidFill>
                    <a:prstClr val="black"/>
                  </a:solidFill>
                  <a:latin typeface="Arial" panose="020B0604020202020204" pitchFamily="34" charset="0"/>
                  <a:cs typeface="Arial" panose="020B0604020202020204" pitchFamily="34" charset="0"/>
                </a:rPr>
                <a:t>asal-usul bangsa </a:t>
              </a:r>
              <a:r>
                <a:rPr lang="en-US" sz="1600" kern="0" dirty="0" smtClean="0">
                  <a:solidFill>
                    <a:prstClr val="black"/>
                  </a:solidFill>
                  <a:latin typeface="Arial" panose="020B0604020202020204" pitchFamily="34" charset="0"/>
                  <a:cs typeface="Arial" panose="020B0604020202020204" pitchFamily="34" charset="0"/>
                </a:rPr>
                <a:t>Indonesia adalah </a:t>
              </a:r>
              <a:r>
                <a:rPr lang="en-US" sz="1600" kern="0" dirty="0">
                  <a:solidFill>
                    <a:prstClr val="black"/>
                  </a:solidFill>
                  <a:latin typeface="Arial" panose="020B0604020202020204" pitchFamily="34" charset="0"/>
                  <a:cs typeface="Arial" panose="020B0604020202020204" pitchFamily="34" charset="0"/>
                </a:rPr>
                <a:t>dari Indonesia itu sendiri. orang </a:t>
              </a:r>
              <a:r>
                <a:rPr lang="en-US" sz="1600" kern="0" dirty="0" smtClean="0">
                  <a:solidFill>
                    <a:prstClr val="black"/>
                  </a:solidFill>
                  <a:latin typeface="Arial" panose="020B0604020202020204" pitchFamily="34" charset="0"/>
                  <a:cs typeface="Arial" panose="020B0604020202020204" pitchFamily="34" charset="0"/>
                </a:rPr>
                <a:t>Indonesia merupakan </a:t>
              </a:r>
              <a:r>
                <a:rPr lang="en-US" sz="1600" kern="0" dirty="0">
                  <a:solidFill>
                    <a:prstClr val="black"/>
                  </a:solidFill>
                  <a:latin typeface="Arial" panose="020B0604020202020204" pitchFamily="34" charset="0"/>
                  <a:cs typeface="Arial" panose="020B0604020202020204" pitchFamily="34" charset="0"/>
                </a:rPr>
                <a:t>keturunan </a:t>
              </a:r>
              <a:r>
                <a:rPr lang="en-US" sz="1600" i="1" kern="0" dirty="0" smtClean="0">
                  <a:solidFill>
                    <a:prstClr val="black"/>
                  </a:solidFill>
                  <a:latin typeface="Arial" panose="020B0604020202020204" pitchFamily="34" charset="0"/>
                  <a:cs typeface="Arial" panose="020B0604020202020204" pitchFamily="34" charset="0"/>
                </a:rPr>
                <a:t>Homo soloensis</a:t>
              </a:r>
              <a:r>
                <a:rPr lang="en-US" sz="1600" kern="0" dirty="0" smtClean="0">
                  <a:solidFill>
                    <a:prstClr val="black"/>
                  </a:solidFill>
                  <a:latin typeface="Arial" panose="020B0604020202020204" pitchFamily="34" charset="0"/>
                  <a:cs typeface="Arial" panose="020B0604020202020204" pitchFamily="34" charset="0"/>
                </a:rPr>
                <a:t> </a:t>
              </a:r>
              <a:r>
                <a:rPr lang="en-US" sz="1600" kern="0" dirty="0">
                  <a:solidFill>
                    <a:prstClr val="black"/>
                  </a:solidFill>
                  <a:latin typeface="Arial" panose="020B0604020202020204" pitchFamily="34" charset="0"/>
                  <a:cs typeface="Arial" panose="020B0604020202020204" pitchFamily="34" charset="0"/>
                </a:rPr>
                <a:t>dan </a:t>
              </a:r>
              <a:r>
                <a:rPr lang="en-US" sz="1600" i="1" kern="0" dirty="0">
                  <a:solidFill>
                    <a:prstClr val="black"/>
                  </a:solidFill>
                  <a:latin typeface="Arial" panose="020B0604020202020204" pitchFamily="34" charset="0"/>
                  <a:cs typeface="Arial" panose="020B0604020202020204" pitchFamily="34" charset="0"/>
                </a:rPr>
                <a:t>Homo </a:t>
              </a:r>
              <a:r>
                <a:rPr lang="en-US" sz="1600" i="1" kern="0" dirty="0" err="1" smtClean="0">
                  <a:solidFill>
                    <a:prstClr val="black"/>
                  </a:solidFill>
                  <a:latin typeface="Arial" panose="020B0604020202020204" pitchFamily="34" charset="0"/>
                  <a:cs typeface="Arial" panose="020B0604020202020204" pitchFamily="34" charset="0"/>
                </a:rPr>
                <a:t>wajakensis</a:t>
              </a:r>
              <a:r>
                <a:rPr lang="en-US" sz="1600" kern="0" dirty="0" smtClean="0">
                  <a:solidFill>
                    <a:prstClr val="black"/>
                  </a:solidFill>
                  <a:latin typeface="Arial" panose="020B0604020202020204" pitchFamily="34" charset="0"/>
                  <a:cs typeface="Arial" panose="020B0604020202020204" pitchFamily="34" charset="0"/>
                </a:rPr>
                <a:t>.</a:t>
              </a:r>
              <a:endParaRPr kumimoji="0" lang="en-US" sz="16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p:txBody>
        </p:sp>
        <p:cxnSp>
          <p:nvCxnSpPr>
            <p:cNvPr id="18" name="Elbow Connector 17"/>
            <p:cNvCxnSpPr/>
            <p:nvPr/>
          </p:nvCxnSpPr>
          <p:spPr>
            <a:xfrm rot="16200000" flipH="1">
              <a:off x="5831621" y="2544591"/>
              <a:ext cx="550730" cy="403145"/>
            </a:xfrm>
            <a:prstGeom prst="bentConnector3">
              <a:avLst>
                <a:gd name="adj1" fmla="val 50000"/>
              </a:avLst>
            </a:prstGeom>
            <a:noFill/>
            <a:ln w="38100" cap="flat" cmpd="sng" algn="ctr">
              <a:solidFill>
                <a:srgbClr val="7030A0"/>
              </a:solidFill>
              <a:prstDash val="solid"/>
              <a:tailEnd type="arrow"/>
            </a:ln>
            <a:effectLst/>
          </p:spPr>
        </p:cxnSp>
      </p:grpSp>
      <p:grpSp>
        <p:nvGrpSpPr>
          <p:cNvPr id="21" name="Group 20"/>
          <p:cNvGrpSpPr/>
          <p:nvPr/>
        </p:nvGrpSpPr>
        <p:grpSpPr>
          <a:xfrm>
            <a:off x="0" y="134250"/>
            <a:ext cx="7629099" cy="653700"/>
            <a:chOff x="0" y="134250"/>
            <a:chExt cx="7629099" cy="653700"/>
          </a:xfrm>
        </p:grpSpPr>
        <p:grpSp>
          <p:nvGrpSpPr>
            <p:cNvPr id="22" name="Group 21"/>
            <p:cNvGrpSpPr/>
            <p:nvPr/>
          </p:nvGrpSpPr>
          <p:grpSpPr>
            <a:xfrm>
              <a:off x="0" y="134250"/>
              <a:ext cx="7629099" cy="653700"/>
              <a:chOff x="76200" y="3501750"/>
              <a:chExt cx="5825858" cy="653700"/>
            </a:xfrm>
          </p:grpSpPr>
          <p:sp>
            <p:nvSpPr>
              <p:cNvPr id="24" name="Google Shape;260;p5"/>
              <p:cNvSpPr/>
              <p:nvPr/>
            </p:nvSpPr>
            <p:spPr>
              <a:xfrm>
                <a:off x="76200" y="3562350"/>
                <a:ext cx="5825858" cy="533400"/>
              </a:xfrm>
              <a:prstGeom prst="rect">
                <a:avLst/>
              </a:prstGeom>
              <a:solidFill>
                <a:srgbClr val="385D8A"/>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grpSp>
            <p:nvGrpSpPr>
              <p:cNvPr id="25" name="Google Shape;25;p3"/>
              <p:cNvGrpSpPr/>
              <p:nvPr/>
            </p:nvGrpSpPr>
            <p:grpSpPr>
              <a:xfrm>
                <a:off x="76200" y="3501750"/>
                <a:ext cx="482171" cy="653700"/>
                <a:chOff x="0" y="-7088"/>
                <a:chExt cx="8661398" cy="5150588"/>
              </a:xfrm>
              <a:effectLst>
                <a:outerShdw blurRad="50800" dist="38100" dir="2700000" algn="tl" rotWithShape="0">
                  <a:prstClr val="black">
                    <a:alpha val="40000"/>
                  </a:prstClr>
                </a:outerShdw>
              </a:effectLst>
            </p:grpSpPr>
            <p:sp>
              <p:nvSpPr>
                <p:cNvPr id="26" name="Google Shape;26;p3"/>
                <p:cNvSpPr/>
                <p:nvPr/>
              </p:nvSpPr>
              <p:spPr>
                <a:xfrm>
                  <a:off x="0" y="3"/>
                  <a:ext cx="3524998" cy="5143497"/>
                </a:xfrm>
                <a:prstGeom prst="rect">
                  <a:avLst/>
                </a:prstGeom>
                <a:solidFill>
                  <a:srgbClr val="FFC000"/>
                </a:solidFill>
                <a:ln>
                  <a:noFill/>
                </a:ln>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sp>
              <p:nvSpPr>
                <p:cNvPr id="27" name="Google Shape;27;p3"/>
                <p:cNvSpPr/>
                <p:nvPr/>
              </p:nvSpPr>
              <p:spPr>
                <a:xfrm rot="10800000" flipH="1">
                  <a:off x="3517903" y="-7088"/>
                  <a:ext cx="5143495" cy="5143497"/>
                </a:xfrm>
                <a:prstGeom prst="rtTriangle">
                  <a:avLst/>
                </a:prstGeom>
                <a:solidFill>
                  <a:srgbClr val="FFC000"/>
                </a:solidFill>
                <a:ln>
                  <a:noFill/>
                </a:ln>
              </p:spPr>
              <p:txBody>
                <a:bodyPr spcFirstLastPara="1" wrap="square" lIns="91425" tIns="91425" rIns="91425" bIns="91425" anchor="ctr" anchorCtr="0">
                  <a:noAutofit/>
                </a:bodyPr>
                <a:lstStyle/>
                <a:p>
                  <a:pPr defTabSz="914400">
                    <a:defRPr/>
                  </a:pPr>
                  <a:endParaRPr sz="1800" kern="0">
                    <a:solidFill>
                      <a:sysClr val="windowText" lastClr="000000"/>
                    </a:solidFill>
                    <a:latin typeface="Arvo"/>
                    <a:ea typeface="Arvo"/>
                    <a:cs typeface="Arvo"/>
                    <a:sym typeface="Arvo"/>
                  </a:endParaRPr>
                </a:p>
              </p:txBody>
            </p:sp>
          </p:grpSp>
        </p:grpSp>
        <p:sp>
          <p:nvSpPr>
            <p:cNvPr id="23" name="Rectangle 22"/>
            <p:cNvSpPr/>
            <p:nvPr/>
          </p:nvSpPr>
          <p:spPr>
            <a:xfrm>
              <a:off x="605909" y="254407"/>
              <a:ext cx="6997686" cy="369332"/>
            </a:xfrm>
            <a:prstGeom prst="rect">
              <a:avLst/>
            </a:prstGeom>
          </p:spPr>
          <p:txBody>
            <a:bodyPr wrap="square">
              <a:spAutoFit/>
            </a:bodyPr>
            <a:lstStyle/>
            <a:p>
              <a:pPr defTabSz="914400">
                <a:buClr>
                  <a:srgbClr val="000000"/>
                </a:buClr>
                <a:buFont typeface="Arial"/>
                <a:buNone/>
              </a:pPr>
              <a:r>
                <a:rPr lang="en-US" sz="1800" b="1" kern="0" dirty="0">
                  <a:solidFill>
                    <a:prstClr val="white"/>
                  </a:solidFill>
                  <a:latin typeface="Arial" panose="020B0604020202020204" pitchFamily="34" charset="0"/>
                  <a:cs typeface="Arial" panose="020B0604020202020204" pitchFamily="34" charset="0"/>
                  <a:sym typeface="Arial"/>
                </a:rPr>
                <a:t>Teori tentang Asal-Usul Nenek Moyang </a:t>
              </a:r>
              <a:r>
                <a:rPr lang="en-US" sz="1800" b="1" kern="0" dirty="0" smtClean="0">
                  <a:solidFill>
                    <a:prstClr val="white"/>
                  </a:solidFill>
                  <a:latin typeface="Arial" panose="020B0604020202020204" pitchFamily="34" charset="0"/>
                  <a:cs typeface="Arial" panose="020B0604020202020204" pitchFamily="34" charset="0"/>
                  <a:sym typeface="Arial"/>
                </a:rPr>
                <a:t>Bangsa Indonesia</a:t>
              </a:r>
              <a:endParaRPr lang="en-US" sz="1800" b="1" kern="0" dirty="0">
                <a:solidFill>
                  <a:prstClr val="white"/>
                </a:solidFill>
                <a:latin typeface="Arial" panose="020B0604020202020204" pitchFamily="34" charset="0"/>
                <a:cs typeface="Arial" panose="020B0604020202020204" pitchFamily="34" charset="0"/>
                <a:sym typeface="Arial"/>
              </a:endParaRPr>
            </a:p>
          </p:txBody>
        </p:sp>
      </p:grpSp>
    </p:spTree>
    <p:extLst>
      <p:ext uri="{BB962C8B-B14F-4D97-AF65-F5344CB8AC3E}">
        <p14:creationId xmlns:p14="http://schemas.microsoft.com/office/powerpoint/2010/main" val="3512870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6088015" y="1504950"/>
            <a:ext cx="2622676" cy="2514600"/>
            <a:chOff x="6088015" y="1504950"/>
            <a:chExt cx="2622676" cy="2514600"/>
          </a:xfrm>
        </p:grpSpPr>
        <p:sp>
          <p:nvSpPr>
            <p:cNvPr id="8" name="Freeform 53"/>
            <p:cNvSpPr>
              <a:spLocks noChangeArrowheads="1"/>
            </p:cNvSpPr>
            <p:nvPr/>
          </p:nvSpPr>
          <p:spPr bwMode="auto">
            <a:xfrm>
              <a:off x="6088015" y="1504951"/>
              <a:ext cx="2243616" cy="2514599"/>
            </a:xfrm>
            <a:custGeom>
              <a:avLst/>
              <a:gdLst>
                <a:gd name="T0" fmla="*/ 965 w 1930"/>
                <a:gd name="T1" fmla="*/ 0 h 2601"/>
                <a:gd name="T2" fmla="*/ 0 w 1930"/>
                <a:gd name="T3" fmla="*/ 0 h 2601"/>
                <a:gd name="T4" fmla="*/ 0 w 1930"/>
                <a:gd name="T5" fmla="*/ 2106 h 2601"/>
                <a:gd name="T6" fmla="*/ 965 w 1930"/>
                <a:gd name="T7" fmla="*/ 2600 h 2601"/>
                <a:gd name="T8" fmla="*/ 1929 w 1930"/>
                <a:gd name="T9" fmla="*/ 2106 h 2601"/>
                <a:gd name="T10" fmla="*/ 1929 w 1930"/>
                <a:gd name="T11" fmla="*/ 0 h 2601"/>
                <a:gd name="T12" fmla="*/ 965 w 1930"/>
                <a:gd name="T13" fmla="*/ 0 h 2601"/>
              </a:gdLst>
              <a:ahLst/>
              <a:cxnLst>
                <a:cxn ang="0">
                  <a:pos x="T0" y="T1"/>
                </a:cxn>
                <a:cxn ang="0">
                  <a:pos x="T2" y="T3"/>
                </a:cxn>
                <a:cxn ang="0">
                  <a:pos x="T4" y="T5"/>
                </a:cxn>
                <a:cxn ang="0">
                  <a:pos x="T6" y="T7"/>
                </a:cxn>
                <a:cxn ang="0">
                  <a:pos x="T8" y="T9"/>
                </a:cxn>
                <a:cxn ang="0">
                  <a:pos x="T10" y="T11"/>
                </a:cxn>
                <a:cxn ang="0">
                  <a:pos x="T12" y="T13"/>
                </a:cxn>
              </a:cxnLst>
              <a:rect l="0" t="0" r="r" b="b"/>
              <a:pathLst>
                <a:path w="1930" h="2601">
                  <a:moveTo>
                    <a:pt x="965" y="0"/>
                  </a:moveTo>
                  <a:lnTo>
                    <a:pt x="0" y="0"/>
                  </a:lnTo>
                  <a:lnTo>
                    <a:pt x="0" y="2106"/>
                  </a:lnTo>
                  <a:lnTo>
                    <a:pt x="965" y="2600"/>
                  </a:lnTo>
                  <a:lnTo>
                    <a:pt x="1929" y="2106"/>
                  </a:lnTo>
                  <a:lnTo>
                    <a:pt x="1929" y="0"/>
                  </a:lnTo>
                  <a:lnTo>
                    <a:pt x="965" y="0"/>
                  </a:lnTo>
                </a:path>
              </a:pathLst>
            </a:custGeom>
            <a:solidFill>
              <a:srgbClr val="2980B9"/>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5400" b="0" i="0" u="none" strike="noStrike" kern="0" cap="none" spc="0" normalizeH="0" baseline="0" noProof="0">
                <a:ln>
                  <a:noFill/>
                </a:ln>
                <a:solidFill>
                  <a:sysClr val="windowText" lastClr="000000"/>
                </a:solidFill>
                <a:effectLst/>
                <a:uLnTx/>
                <a:uFillTx/>
              </a:endParaRPr>
            </a:p>
          </p:txBody>
        </p:sp>
        <p:sp>
          <p:nvSpPr>
            <p:cNvPr id="9" name="Freeform 54"/>
            <p:cNvSpPr>
              <a:spLocks noChangeArrowheads="1"/>
            </p:cNvSpPr>
            <p:nvPr/>
          </p:nvSpPr>
          <p:spPr bwMode="auto">
            <a:xfrm>
              <a:off x="8326509" y="1504950"/>
              <a:ext cx="384182" cy="400633"/>
            </a:xfrm>
            <a:custGeom>
              <a:avLst/>
              <a:gdLst>
                <a:gd name="T0" fmla="*/ 330 w 331"/>
                <a:gd name="T1" fmla="*/ 412 h 413"/>
                <a:gd name="T2" fmla="*/ 0 w 331"/>
                <a:gd name="T3" fmla="*/ 412 h 413"/>
                <a:gd name="T4" fmla="*/ 0 w 331"/>
                <a:gd name="T5" fmla="*/ 0 h 413"/>
                <a:gd name="T6" fmla="*/ 330 w 331"/>
                <a:gd name="T7" fmla="*/ 412 h 413"/>
              </a:gdLst>
              <a:ahLst/>
              <a:cxnLst>
                <a:cxn ang="0">
                  <a:pos x="T0" y="T1"/>
                </a:cxn>
                <a:cxn ang="0">
                  <a:pos x="T2" y="T3"/>
                </a:cxn>
                <a:cxn ang="0">
                  <a:pos x="T4" y="T5"/>
                </a:cxn>
                <a:cxn ang="0">
                  <a:pos x="T6" y="T7"/>
                </a:cxn>
              </a:cxnLst>
              <a:rect l="0" t="0" r="r" b="b"/>
              <a:pathLst>
                <a:path w="331" h="413">
                  <a:moveTo>
                    <a:pt x="330" y="412"/>
                  </a:moveTo>
                  <a:lnTo>
                    <a:pt x="0" y="412"/>
                  </a:lnTo>
                  <a:lnTo>
                    <a:pt x="0" y="0"/>
                  </a:lnTo>
                  <a:lnTo>
                    <a:pt x="330" y="412"/>
                  </a:lnTo>
                </a:path>
              </a:pathLst>
            </a:custGeom>
            <a:solidFill>
              <a:srgbClr val="2980B9">
                <a:lumMod val="50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5400" b="0" i="0" u="none" strike="noStrike" kern="0" cap="none" spc="0" normalizeH="0" baseline="0" noProof="0">
                <a:ln>
                  <a:noFill/>
                </a:ln>
                <a:solidFill>
                  <a:sysClr val="windowText" lastClr="000000"/>
                </a:solidFill>
                <a:effectLst/>
                <a:uLnTx/>
                <a:uFillTx/>
              </a:endParaRPr>
            </a:p>
          </p:txBody>
        </p:sp>
        <p:sp>
          <p:nvSpPr>
            <p:cNvPr id="11" name="TextBox 10"/>
            <p:cNvSpPr txBox="1"/>
            <p:nvPr/>
          </p:nvSpPr>
          <p:spPr bwMode="auto">
            <a:xfrm>
              <a:off x="6088015" y="1708213"/>
              <a:ext cx="2238490" cy="492443"/>
            </a:xfrm>
            <a:prstGeom prst="rect">
              <a:avLst/>
            </a:prstGeom>
            <a:noFill/>
          </p:spPr>
          <p:txBody>
            <a:bodyPr wrap="square" lIns="0" tIns="0" rIns="0" bIns="0">
              <a:spAutoFit/>
            </a:bodyPr>
            <a:lstStyle/>
            <a:p>
              <a:pPr algn="ctr" defTabSz="914400">
                <a:defRPr/>
              </a:pPr>
              <a:r>
                <a:rPr lang="en-US" sz="3200" b="1" kern="0" dirty="0" smtClean="0">
                  <a:solidFill>
                    <a:sysClr val="window" lastClr="FFFFFF"/>
                  </a:solidFill>
                  <a:ea typeface="linea-basic-10" charset="0"/>
                  <a:cs typeface="linea-basic-10" charset="0"/>
                </a:rPr>
                <a:t>03</a:t>
              </a:r>
              <a:endParaRPr lang="en-US" sz="3200" b="1" kern="0" dirty="0">
                <a:solidFill>
                  <a:sysClr val="window" lastClr="FFFFFF"/>
                </a:solidFill>
                <a:ea typeface="EverSlide Office" charset="0"/>
                <a:cs typeface="EverSlide Office" charset="0"/>
              </a:endParaRPr>
            </a:p>
          </p:txBody>
        </p:sp>
        <p:sp>
          <p:nvSpPr>
            <p:cNvPr id="12" name="TextBox 11"/>
            <p:cNvSpPr txBox="1"/>
            <p:nvPr/>
          </p:nvSpPr>
          <p:spPr bwMode="auto">
            <a:xfrm>
              <a:off x="6088015" y="2426208"/>
              <a:ext cx="2238490" cy="553998"/>
            </a:xfrm>
            <a:prstGeom prst="rect">
              <a:avLst/>
            </a:prstGeom>
            <a:noFill/>
          </p:spPr>
          <p:txBody>
            <a:bodyPr wrap="square" lIns="0" tIns="0" rIns="0" bIns="0">
              <a:spAutoFit/>
            </a:bodyPr>
            <a:lstStyle/>
            <a:p>
              <a:pPr algn="ctr" defTabSz="914400"/>
              <a:r>
                <a:rPr lang="en-US" sz="3600" b="1" i="1" kern="0" dirty="0">
                  <a:solidFill>
                    <a:sysClr val="window" lastClr="FFFFFF"/>
                  </a:solidFill>
                  <a:ea typeface="linea-basic-10" charset="0"/>
                  <a:cs typeface="linea-basic-10" charset="0"/>
                </a:rPr>
                <a:t> </a:t>
              </a:r>
              <a:r>
                <a:rPr lang="en-US" sz="3600" b="1" i="1" kern="0" dirty="0" smtClean="0">
                  <a:solidFill>
                    <a:sysClr val="window" lastClr="FFFFFF"/>
                  </a:solidFill>
                  <a:ea typeface="linea-basic-10" charset="0"/>
                  <a:cs typeface="linea-basic-10" charset="0"/>
                </a:rPr>
                <a:t>Homo</a:t>
              </a:r>
              <a:endParaRPr lang="en-US" sz="3600" b="1" i="1" kern="0" dirty="0">
                <a:solidFill>
                  <a:sysClr val="window" lastClr="FFFFFF"/>
                </a:solidFill>
                <a:ea typeface="EverSlide Office" charset="0"/>
                <a:cs typeface="EverSlide Office" charset="0"/>
              </a:endParaRPr>
            </a:p>
          </p:txBody>
        </p:sp>
      </p:grpSp>
      <p:grpSp>
        <p:nvGrpSpPr>
          <p:cNvPr id="30" name="Group 29"/>
          <p:cNvGrpSpPr/>
          <p:nvPr/>
        </p:nvGrpSpPr>
        <p:grpSpPr>
          <a:xfrm>
            <a:off x="427303" y="1504950"/>
            <a:ext cx="2622673" cy="2514600"/>
            <a:chOff x="427303" y="1504950"/>
            <a:chExt cx="2622673" cy="2514600"/>
          </a:xfrm>
        </p:grpSpPr>
        <p:sp>
          <p:nvSpPr>
            <p:cNvPr id="4" name="Freeform 53"/>
            <p:cNvSpPr>
              <a:spLocks noChangeArrowheads="1"/>
            </p:cNvSpPr>
            <p:nvPr/>
          </p:nvSpPr>
          <p:spPr bwMode="auto">
            <a:xfrm>
              <a:off x="427303" y="1504951"/>
              <a:ext cx="2243616" cy="2514599"/>
            </a:xfrm>
            <a:custGeom>
              <a:avLst/>
              <a:gdLst>
                <a:gd name="T0" fmla="*/ 965 w 1930"/>
                <a:gd name="T1" fmla="*/ 0 h 2601"/>
                <a:gd name="T2" fmla="*/ 0 w 1930"/>
                <a:gd name="T3" fmla="*/ 0 h 2601"/>
                <a:gd name="T4" fmla="*/ 0 w 1930"/>
                <a:gd name="T5" fmla="*/ 2106 h 2601"/>
                <a:gd name="T6" fmla="*/ 965 w 1930"/>
                <a:gd name="T7" fmla="*/ 2600 h 2601"/>
                <a:gd name="T8" fmla="*/ 1929 w 1930"/>
                <a:gd name="T9" fmla="*/ 2106 h 2601"/>
                <a:gd name="T10" fmla="*/ 1929 w 1930"/>
                <a:gd name="T11" fmla="*/ 0 h 2601"/>
                <a:gd name="T12" fmla="*/ 965 w 1930"/>
                <a:gd name="T13" fmla="*/ 0 h 2601"/>
              </a:gdLst>
              <a:ahLst/>
              <a:cxnLst>
                <a:cxn ang="0">
                  <a:pos x="T0" y="T1"/>
                </a:cxn>
                <a:cxn ang="0">
                  <a:pos x="T2" y="T3"/>
                </a:cxn>
                <a:cxn ang="0">
                  <a:pos x="T4" y="T5"/>
                </a:cxn>
                <a:cxn ang="0">
                  <a:pos x="T6" y="T7"/>
                </a:cxn>
                <a:cxn ang="0">
                  <a:pos x="T8" y="T9"/>
                </a:cxn>
                <a:cxn ang="0">
                  <a:pos x="T10" y="T11"/>
                </a:cxn>
                <a:cxn ang="0">
                  <a:pos x="T12" y="T13"/>
                </a:cxn>
              </a:cxnLst>
              <a:rect l="0" t="0" r="r" b="b"/>
              <a:pathLst>
                <a:path w="1930" h="2601">
                  <a:moveTo>
                    <a:pt x="965" y="0"/>
                  </a:moveTo>
                  <a:lnTo>
                    <a:pt x="0" y="0"/>
                  </a:lnTo>
                  <a:lnTo>
                    <a:pt x="0" y="2106"/>
                  </a:lnTo>
                  <a:lnTo>
                    <a:pt x="965" y="2600"/>
                  </a:lnTo>
                  <a:lnTo>
                    <a:pt x="1929" y="2106"/>
                  </a:lnTo>
                  <a:lnTo>
                    <a:pt x="1929" y="0"/>
                  </a:lnTo>
                  <a:lnTo>
                    <a:pt x="965" y="0"/>
                  </a:lnTo>
                </a:path>
              </a:pathLst>
            </a:custGeom>
            <a:solidFill>
              <a:srgbClr val="4B2C5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5400" b="0" i="0" u="none" strike="noStrike" kern="0" cap="none" spc="0" normalizeH="0" baseline="0" noProof="0">
                <a:ln>
                  <a:noFill/>
                </a:ln>
                <a:solidFill>
                  <a:sysClr val="windowText" lastClr="000000"/>
                </a:solidFill>
                <a:effectLst/>
                <a:uLnTx/>
                <a:uFillTx/>
              </a:endParaRPr>
            </a:p>
          </p:txBody>
        </p:sp>
        <p:sp>
          <p:nvSpPr>
            <p:cNvPr id="5" name="Freeform 54"/>
            <p:cNvSpPr>
              <a:spLocks noChangeArrowheads="1"/>
            </p:cNvSpPr>
            <p:nvPr/>
          </p:nvSpPr>
          <p:spPr bwMode="auto">
            <a:xfrm>
              <a:off x="2665794" y="1504950"/>
              <a:ext cx="384182" cy="400633"/>
            </a:xfrm>
            <a:custGeom>
              <a:avLst/>
              <a:gdLst>
                <a:gd name="T0" fmla="*/ 330 w 331"/>
                <a:gd name="T1" fmla="*/ 412 h 413"/>
                <a:gd name="T2" fmla="*/ 0 w 331"/>
                <a:gd name="T3" fmla="*/ 412 h 413"/>
                <a:gd name="T4" fmla="*/ 0 w 331"/>
                <a:gd name="T5" fmla="*/ 0 h 413"/>
                <a:gd name="T6" fmla="*/ 330 w 331"/>
                <a:gd name="T7" fmla="*/ 412 h 413"/>
              </a:gdLst>
              <a:ahLst/>
              <a:cxnLst>
                <a:cxn ang="0">
                  <a:pos x="T0" y="T1"/>
                </a:cxn>
                <a:cxn ang="0">
                  <a:pos x="T2" y="T3"/>
                </a:cxn>
                <a:cxn ang="0">
                  <a:pos x="T4" y="T5"/>
                </a:cxn>
                <a:cxn ang="0">
                  <a:pos x="T6" y="T7"/>
                </a:cxn>
              </a:cxnLst>
              <a:rect l="0" t="0" r="r" b="b"/>
              <a:pathLst>
                <a:path w="331" h="413">
                  <a:moveTo>
                    <a:pt x="330" y="412"/>
                  </a:moveTo>
                  <a:lnTo>
                    <a:pt x="0" y="412"/>
                  </a:lnTo>
                  <a:lnTo>
                    <a:pt x="0" y="0"/>
                  </a:lnTo>
                  <a:lnTo>
                    <a:pt x="330" y="412"/>
                  </a:lnTo>
                </a:path>
              </a:pathLst>
            </a:custGeom>
            <a:solidFill>
              <a:srgbClr val="4B2C50">
                <a:lumMod val="50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5400" b="0" i="0" u="none" strike="noStrike" kern="0" cap="none" spc="0" normalizeH="0" baseline="0" noProof="0">
                <a:ln>
                  <a:noFill/>
                </a:ln>
                <a:solidFill>
                  <a:sysClr val="windowText" lastClr="000000"/>
                </a:solidFill>
                <a:effectLst/>
                <a:uLnTx/>
                <a:uFillTx/>
              </a:endParaRPr>
            </a:p>
          </p:txBody>
        </p:sp>
        <p:sp>
          <p:nvSpPr>
            <p:cNvPr id="13" name="TextBox 12"/>
            <p:cNvSpPr txBox="1"/>
            <p:nvPr/>
          </p:nvSpPr>
          <p:spPr bwMode="auto">
            <a:xfrm>
              <a:off x="427303" y="1702743"/>
              <a:ext cx="2238490" cy="492443"/>
            </a:xfrm>
            <a:prstGeom prst="rect">
              <a:avLst/>
            </a:prstGeom>
            <a:noFill/>
          </p:spPr>
          <p:txBody>
            <a:bodyPr wrap="square" lIns="0" tIns="0" rIns="0" bIns="0">
              <a:spAutoFit/>
            </a:bodyPr>
            <a:lstStyle/>
            <a:p>
              <a:pPr algn="ctr" defTabSz="914400">
                <a:defRPr/>
              </a:pPr>
              <a:r>
                <a:rPr lang="en-US" sz="3200" b="1" kern="0" dirty="0">
                  <a:solidFill>
                    <a:sysClr val="window" lastClr="FFFFFF"/>
                  </a:solidFill>
                  <a:ea typeface="linea-basic-10" charset="0"/>
                  <a:cs typeface="linea-basic-10" charset="0"/>
                </a:rPr>
                <a:t>01</a:t>
              </a:r>
              <a:endParaRPr lang="en-US" sz="3200" b="1" kern="0" dirty="0">
                <a:solidFill>
                  <a:sysClr val="window" lastClr="FFFFFF"/>
                </a:solidFill>
                <a:ea typeface="EverSlide Office" charset="0"/>
                <a:cs typeface="EverSlide Office" charset="0"/>
              </a:endParaRPr>
            </a:p>
          </p:txBody>
        </p:sp>
        <p:sp>
          <p:nvSpPr>
            <p:cNvPr id="14" name="TextBox 13"/>
            <p:cNvSpPr txBox="1"/>
            <p:nvPr/>
          </p:nvSpPr>
          <p:spPr bwMode="auto">
            <a:xfrm>
              <a:off x="429866" y="2420248"/>
              <a:ext cx="2238490" cy="738664"/>
            </a:xfrm>
            <a:prstGeom prst="rect">
              <a:avLst/>
            </a:prstGeom>
            <a:noFill/>
          </p:spPr>
          <p:txBody>
            <a:bodyPr wrap="square" lIns="0" tIns="0" rIns="0" bIns="0">
              <a:spAutoFit/>
            </a:bodyPr>
            <a:lstStyle/>
            <a:p>
              <a:pPr algn="ctr" defTabSz="914400"/>
              <a:r>
                <a:rPr lang="en-US" sz="2400" b="1" i="1" kern="0" dirty="0" err="1" smtClean="0">
                  <a:solidFill>
                    <a:sysClr val="window" lastClr="FFFFFF"/>
                  </a:solidFill>
                  <a:ea typeface="linea-basic-10" charset="0"/>
                  <a:cs typeface="linea-basic-10" charset="0"/>
                </a:rPr>
                <a:t>Meganthropus</a:t>
              </a:r>
              <a:endParaRPr lang="en-US" sz="2400" b="1" i="1" kern="0" dirty="0">
                <a:solidFill>
                  <a:sysClr val="window" lastClr="FFFFFF"/>
                </a:solidFill>
                <a:ea typeface="linea-basic-10" charset="0"/>
                <a:cs typeface="linea-basic-10" charset="0"/>
              </a:endParaRPr>
            </a:p>
            <a:p>
              <a:pPr algn="ctr" defTabSz="914400"/>
              <a:r>
                <a:rPr lang="en-US" sz="2400" b="1" i="1" kern="0" dirty="0" err="1" smtClean="0">
                  <a:solidFill>
                    <a:sysClr val="window" lastClr="FFFFFF"/>
                  </a:solidFill>
                  <a:ea typeface="linea-basic-10" charset="0"/>
                  <a:cs typeface="linea-basic-10" charset="0"/>
                </a:rPr>
                <a:t>paleojavanicus</a:t>
              </a:r>
              <a:endParaRPr lang="en-US" sz="2400" b="1" i="1" kern="0" dirty="0">
                <a:solidFill>
                  <a:sysClr val="window" lastClr="FFFFFF"/>
                </a:solidFill>
                <a:ea typeface="EverSlide Office" charset="0"/>
                <a:cs typeface="EverSlide Office" charset="0"/>
              </a:endParaRPr>
            </a:p>
          </p:txBody>
        </p:sp>
      </p:grpSp>
      <p:grpSp>
        <p:nvGrpSpPr>
          <p:cNvPr id="31" name="Group 30"/>
          <p:cNvGrpSpPr/>
          <p:nvPr/>
        </p:nvGrpSpPr>
        <p:grpSpPr>
          <a:xfrm>
            <a:off x="3258904" y="1504950"/>
            <a:ext cx="2650417" cy="2514600"/>
            <a:chOff x="3258904" y="1504950"/>
            <a:chExt cx="2650417" cy="2514600"/>
          </a:xfrm>
        </p:grpSpPr>
        <p:sp>
          <p:nvSpPr>
            <p:cNvPr id="6" name="Freeform 53"/>
            <p:cNvSpPr>
              <a:spLocks noChangeArrowheads="1"/>
            </p:cNvSpPr>
            <p:nvPr/>
          </p:nvSpPr>
          <p:spPr bwMode="auto">
            <a:xfrm>
              <a:off x="3286647" y="1504951"/>
              <a:ext cx="2243616" cy="2514599"/>
            </a:xfrm>
            <a:custGeom>
              <a:avLst/>
              <a:gdLst>
                <a:gd name="T0" fmla="*/ 965 w 1930"/>
                <a:gd name="T1" fmla="*/ 0 h 2601"/>
                <a:gd name="T2" fmla="*/ 0 w 1930"/>
                <a:gd name="T3" fmla="*/ 0 h 2601"/>
                <a:gd name="T4" fmla="*/ 0 w 1930"/>
                <a:gd name="T5" fmla="*/ 2106 h 2601"/>
                <a:gd name="T6" fmla="*/ 965 w 1930"/>
                <a:gd name="T7" fmla="*/ 2600 h 2601"/>
                <a:gd name="T8" fmla="*/ 1929 w 1930"/>
                <a:gd name="T9" fmla="*/ 2106 h 2601"/>
                <a:gd name="T10" fmla="*/ 1929 w 1930"/>
                <a:gd name="T11" fmla="*/ 0 h 2601"/>
                <a:gd name="T12" fmla="*/ 965 w 1930"/>
                <a:gd name="T13" fmla="*/ 0 h 2601"/>
              </a:gdLst>
              <a:ahLst/>
              <a:cxnLst>
                <a:cxn ang="0">
                  <a:pos x="T0" y="T1"/>
                </a:cxn>
                <a:cxn ang="0">
                  <a:pos x="T2" y="T3"/>
                </a:cxn>
                <a:cxn ang="0">
                  <a:pos x="T4" y="T5"/>
                </a:cxn>
                <a:cxn ang="0">
                  <a:pos x="T6" y="T7"/>
                </a:cxn>
                <a:cxn ang="0">
                  <a:pos x="T8" y="T9"/>
                </a:cxn>
                <a:cxn ang="0">
                  <a:pos x="T10" y="T11"/>
                </a:cxn>
                <a:cxn ang="0">
                  <a:pos x="T12" y="T13"/>
                </a:cxn>
              </a:cxnLst>
              <a:rect l="0" t="0" r="r" b="b"/>
              <a:pathLst>
                <a:path w="1930" h="2601">
                  <a:moveTo>
                    <a:pt x="965" y="0"/>
                  </a:moveTo>
                  <a:lnTo>
                    <a:pt x="0" y="0"/>
                  </a:lnTo>
                  <a:lnTo>
                    <a:pt x="0" y="2106"/>
                  </a:lnTo>
                  <a:lnTo>
                    <a:pt x="965" y="2600"/>
                  </a:lnTo>
                  <a:lnTo>
                    <a:pt x="1929" y="2106"/>
                  </a:lnTo>
                  <a:lnTo>
                    <a:pt x="1929" y="0"/>
                  </a:lnTo>
                  <a:lnTo>
                    <a:pt x="965" y="0"/>
                  </a:lnTo>
                </a:path>
              </a:pathLst>
            </a:custGeom>
            <a:solidFill>
              <a:srgbClr val="F39C12"/>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5400" b="0" i="0" u="none" strike="noStrike" kern="0" cap="none" spc="0" normalizeH="0" baseline="0" noProof="0">
                <a:ln>
                  <a:noFill/>
                </a:ln>
                <a:solidFill>
                  <a:sysClr val="windowText" lastClr="000000"/>
                </a:solidFill>
                <a:effectLst/>
                <a:uLnTx/>
                <a:uFillTx/>
              </a:endParaRPr>
            </a:p>
          </p:txBody>
        </p:sp>
        <p:sp>
          <p:nvSpPr>
            <p:cNvPr id="7" name="Freeform 54"/>
            <p:cNvSpPr>
              <a:spLocks noChangeArrowheads="1"/>
            </p:cNvSpPr>
            <p:nvPr/>
          </p:nvSpPr>
          <p:spPr bwMode="auto">
            <a:xfrm>
              <a:off x="5525139" y="1504950"/>
              <a:ext cx="384182" cy="400633"/>
            </a:xfrm>
            <a:custGeom>
              <a:avLst/>
              <a:gdLst>
                <a:gd name="T0" fmla="*/ 330 w 331"/>
                <a:gd name="T1" fmla="*/ 412 h 413"/>
                <a:gd name="T2" fmla="*/ 0 w 331"/>
                <a:gd name="T3" fmla="*/ 412 h 413"/>
                <a:gd name="T4" fmla="*/ 0 w 331"/>
                <a:gd name="T5" fmla="*/ 0 h 413"/>
                <a:gd name="T6" fmla="*/ 330 w 331"/>
                <a:gd name="T7" fmla="*/ 412 h 413"/>
              </a:gdLst>
              <a:ahLst/>
              <a:cxnLst>
                <a:cxn ang="0">
                  <a:pos x="T0" y="T1"/>
                </a:cxn>
                <a:cxn ang="0">
                  <a:pos x="T2" y="T3"/>
                </a:cxn>
                <a:cxn ang="0">
                  <a:pos x="T4" y="T5"/>
                </a:cxn>
                <a:cxn ang="0">
                  <a:pos x="T6" y="T7"/>
                </a:cxn>
              </a:cxnLst>
              <a:rect l="0" t="0" r="r" b="b"/>
              <a:pathLst>
                <a:path w="331" h="413">
                  <a:moveTo>
                    <a:pt x="330" y="412"/>
                  </a:moveTo>
                  <a:lnTo>
                    <a:pt x="0" y="412"/>
                  </a:lnTo>
                  <a:lnTo>
                    <a:pt x="0" y="0"/>
                  </a:lnTo>
                  <a:lnTo>
                    <a:pt x="330" y="412"/>
                  </a:lnTo>
                </a:path>
              </a:pathLst>
            </a:custGeom>
            <a:solidFill>
              <a:srgbClr val="F39C12">
                <a:lumMod val="50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5400" b="0" i="0" u="none" strike="noStrike" kern="0" cap="none" spc="0" normalizeH="0" baseline="0" noProof="0">
                <a:ln>
                  <a:noFill/>
                </a:ln>
                <a:solidFill>
                  <a:sysClr val="windowText" lastClr="000000"/>
                </a:solidFill>
                <a:effectLst/>
                <a:uLnTx/>
                <a:uFillTx/>
              </a:endParaRPr>
            </a:p>
          </p:txBody>
        </p:sp>
        <p:sp>
          <p:nvSpPr>
            <p:cNvPr id="10" name="TextBox 9"/>
            <p:cNvSpPr txBox="1"/>
            <p:nvPr/>
          </p:nvSpPr>
          <p:spPr bwMode="auto">
            <a:xfrm>
              <a:off x="3286649" y="1705264"/>
              <a:ext cx="2243617" cy="492443"/>
            </a:xfrm>
            <a:prstGeom prst="rect">
              <a:avLst/>
            </a:prstGeom>
            <a:noFill/>
          </p:spPr>
          <p:txBody>
            <a:bodyPr wrap="square" lIns="0" tIns="0" rIns="0" bIns="0">
              <a:spAutoFit/>
            </a:bodyPr>
            <a:lstStyle/>
            <a:p>
              <a:pPr algn="ctr" defTabSz="914400">
                <a:defRPr/>
              </a:pPr>
              <a:r>
                <a:rPr lang="en-US" sz="3200" b="1" kern="0" dirty="0" smtClean="0">
                  <a:solidFill>
                    <a:sysClr val="window" lastClr="FFFFFF"/>
                  </a:solidFill>
                  <a:ea typeface="linea-basic-10" charset="0"/>
                  <a:cs typeface="linea-basic-10" charset="0"/>
                </a:rPr>
                <a:t>02</a:t>
              </a:r>
              <a:endParaRPr lang="en-US" sz="3200" b="1" kern="0" dirty="0">
                <a:solidFill>
                  <a:sysClr val="window" lastClr="FFFFFF"/>
                </a:solidFill>
                <a:ea typeface="EverSlide Office" charset="0"/>
                <a:cs typeface="EverSlide Office" charset="0"/>
              </a:endParaRPr>
            </a:p>
          </p:txBody>
        </p:sp>
        <p:sp>
          <p:nvSpPr>
            <p:cNvPr id="15" name="TextBox 14"/>
            <p:cNvSpPr txBox="1"/>
            <p:nvPr/>
          </p:nvSpPr>
          <p:spPr bwMode="auto">
            <a:xfrm>
              <a:off x="3258904" y="2426208"/>
              <a:ext cx="2221082" cy="738664"/>
            </a:xfrm>
            <a:prstGeom prst="rect">
              <a:avLst/>
            </a:prstGeom>
            <a:noFill/>
          </p:spPr>
          <p:txBody>
            <a:bodyPr wrap="square" lIns="0" tIns="0" rIns="0" bIns="0">
              <a:spAutoFit/>
            </a:bodyPr>
            <a:lstStyle/>
            <a:p>
              <a:pPr algn="ctr" defTabSz="914400"/>
              <a:r>
                <a:rPr lang="en-US" sz="2400" b="1" i="1" kern="0" dirty="0">
                  <a:solidFill>
                    <a:sysClr val="window" lastClr="FFFFFF"/>
                  </a:solidFill>
                  <a:ea typeface="linea-basic-10" charset="0"/>
                  <a:cs typeface="linea-basic-10" charset="0"/>
                </a:rPr>
                <a:t> Pithecanthropus erectus</a:t>
              </a:r>
              <a:endParaRPr lang="en-US" sz="2400" b="1" i="1" kern="0" dirty="0">
                <a:solidFill>
                  <a:sysClr val="window" lastClr="FFFFFF"/>
                </a:solidFill>
                <a:ea typeface="EverSlide Office" charset="0"/>
                <a:cs typeface="EverSlide Office" charset="0"/>
              </a:endParaRPr>
            </a:p>
          </p:txBody>
        </p:sp>
      </p:grpSp>
      <p:grpSp>
        <p:nvGrpSpPr>
          <p:cNvPr id="23" name="Group 22"/>
          <p:cNvGrpSpPr/>
          <p:nvPr/>
        </p:nvGrpSpPr>
        <p:grpSpPr>
          <a:xfrm>
            <a:off x="0" y="134250"/>
            <a:ext cx="7603595" cy="653700"/>
            <a:chOff x="0" y="134250"/>
            <a:chExt cx="7603595" cy="653700"/>
          </a:xfrm>
        </p:grpSpPr>
        <p:grpSp>
          <p:nvGrpSpPr>
            <p:cNvPr id="24" name="Group 23"/>
            <p:cNvGrpSpPr/>
            <p:nvPr/>
          </p:nvGrpSpPr>
          <p:grpSpPr>
            <a:xfrm>
              <a:off x="0" y="134250"/>
              <a:ext cx="4694831" cy="653700"/>
              <a:chOff x="76200" y="3501750"/>
              <a:chExt cx="3585144" cy="653700"/>
            </a:xfrm>
          </p:grpSpPr>
          <p:sp>
            <p:nvSpPr>
              <p:cNvPr id="26" name="Google Shape;260;p5"/>
              <p:cNvSpPr/>
              <p:nvPr/>
            </p:nvSpPr>
            <p:spPr>
              <a:xfrm>
                <a:off x="76201" y="3562350"/>
                <a:ext cx="3585143" cy="533400"/>
              </a:xfrm>
              <a:prstGeom prst="rect">
                <a:avLst/>
              </a:prstGeom>
              <a:solidFill>
                <a:srgbClr val="385D8A"/>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grpSp>
            <p:nvGrpSpPr>
              <p:cNvPr id="27" name="Google Shape;25;p3"/>
              <p:cNvGrpSpPr/>
              <p:nvPr/>
            </p:nvGrpSpPr>
            <p:grpSpPr>
              <a:xfrm>
                <a:off x="76200" y="3501750"/>
                <a:ext cx="482171" cy="653700"/>
                <a:chOff x="0" y="-7088"/>
                <a:chExt cx="8661398" cy="5150588"/>
              </a:xfrm>
              <a:effectLst>
                <a:outerShdw blurRad="50800" dist="38100" dir="2700000" algn="tl" rotWithShape="0">
                  <a:prstClr val="black">
                    <a:alpha val="40000"/>
                  </a:prstClr>
                </a:outerShdw>
              </a:effectLst>
            </p:grpSpPr>
            <p:sp>
              <p:nvSpPr>
                <p:cNvPr id="28" name="Google Shape;26;p3"/>
                <p:cNvSpPr/>
                <p:nvPr/>
              </p:nvSpPr>
              <p:spPr>
                <a:xfrm>
                  <a:off x="0" y="3"/>
                  <a:ext cx="3524998" cy="5143497"/>
                </a:xfrm>
                <a:prstGeom prst="rect">
                  <a:avLst/>
                </a:prstGeom>
                <a:solidFill>
                  <a:srgbClr val="FFC000"/>
                </a:solidFill>
                <a:ln>
                  <a:noFill/>
                </a:ln>
              </p:spPr>
              <p:txBody>
                <a:bodyPr spcFirstLastPara="1" wrap="square" lIns="91425" tIns="91425" rIns="91425" bIns="91425" anchor="ctr" anchorCtr="0">
                  <a:noAutofit/>
                </a:bodyPr>
                <a:lstStyle/>
                <a:p>
                  <a:pPr defTabSz="914400">
                    <a:defRPr/>
                  </a:pPr>
                  <a:endParaRPr sz="1800" kern="0">
                    <a:solidFill>
                      <a:sysClr val="windowText" lastClr="000000"/>
                    </a:solidFill>
                    <a:latin typeface="Arial"/>
                    <a:cs typeface="Arial"/>
                    <a:sym typeface="Arial"/>
                  </a:endParaRPr>
                </a:p>
              </p:txBody>
            </p:sp>
            <p:sp>
              <p:nvSpPr>
                <p:cNvPr id="29" name="Google Shape;27;p3"/>
                <p:cNvSpPr/>
                <p:nvPr/>
              </p:nvSpPr>
              <p:spPr>
                <a:xfrm rot="10800000" flipH="1">
                  <a:off x="3517903" y="-7088"/>
                  <a:ext cx="5143495" cy="5143497"/>
                </a:xfrm>
                <a:prstGeom prst="rtTriangle">
                  <a:avLst/>
                </a:prstGeom>
                <a:solidFill>
                  <a:srgbClr val="FFC000"/>
                </a:solidFill>
                <a:ln>
                  <a:noFill/>
                </a:ln>
              </p:spPr>
              <p:txBody>
                <a:bodyPr spcFirstLastPara="1" wrap="square" lIns="91425" tIns="91425" rIns="91425" bIns="91425" anchor="ctr" anchorCtr="0">
                  <a:noAutofit/>
                </a:bodyPr>
                <a:lstStyle/>
                <a:p>
                  <a:pPr defTabSz="914400">
                    <a:defRPr/>
                  </a:pPr>
                  <a:endParaRPr sz="1800" kern="0">
                    <a:solidFill>
                      <a:sysClr val="windowText" lastClr="000000"/>
                    </a:solidFill>
                    <a:latin typeface="Arvo"/>
                    <a:ea typeface="Arvo"/>
                    <a:cs typeface="Arvo"/>
                    <a:sym typeface="Arvo"/>
                  </a:endParaRPr>
                </a:p>
              </p:txBody>
            </p:sp>
          </p:grpSp>
        </p:grpSp>
        <p:sp>
          <p:nvSpPr>
            <p:cNvPr id="25" name="Rectangle 24"/>
            <p:cNvSpPr/>
            <p:nvPr/>
          </p:nvSpPr>
          <p:spPr>
            <a:xfrm>
              <a:off x="605909" y="213463"/>
              <a:ext cx="6997686" cy="461665"/>
            </a:xfrm>
            <a:prstGeom prst="rect">
              <a:avLst/>
            </a:prstGeom>
          </p:spPr>
          <p:txBody>
            <a:bodyPr wrap="square">
              <a:spAutoFit/>
            </a:bodyPr>
            <a:lstStyle/>
            <a:p>
              <a:pPr defTabSz="914400">
                <a:buClr>
                  <a:srgbClr val="000000"/>
                </a:buClr>
                <a:buFont typeface="Arial"/>
                <a:buNone/>
              </a:pPr>
              <a:r>
                <a:rPr lang="en-US" sz="2400" b="1" kern="0" dirty="0">
                  <a:solidFill>
                    <a:prstClr val="white"/>
                  </a:solidFill>
                  <a:latin typeface="Arial" panose="020B0604020202020204" pitchFamily="34" charset="0"/>
                  <a:cs typeface="Arial" panose="020B0604020202020204" pitchFamily="34" charset="0"/>
                  <a:sym typeface="Arial"/>
                </a:rPr>
                <a:t>Manusia Purba Indonesia</a:t>
              </a:r>
            </a:p>
          </p:txBody>
        </p:sp>
      </p:grpSp>
    </p:spTree>
    <p:extLst>
      <p:ext uri="{BB962C8B-B14F-4D97-AF65-F5344CB8AC3E}">
        <p14:creationId xmlns:p14="http://schemas.microsoft.com/office/powerpoint/2010/main" val="1931665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0-#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1+#ppt_w/2"/>
                                          </p:val>
                                        </p:tav>
                                        <p:tav tm="100000">
                                          <p:val>
                                            <p:strVal val="#ppt_x"/>
                                          </p:val>
                                        </p:tav>
                                      </p:tavLst>
                                    </p:anim>
                                    <p:anim calcmode="lin" valueType="num">
                                      <p:cBhvr additive="base">
                                        <p:cTn id="2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3"/>
          <p:cNvSpPr>
            <a:spLocks noChangeArrowheads="1"/>
          </p:cNvSpPr>
          <p:nvPr/>
        </p:nvSpPr>
        <p:spPr bwMode="auto">
          <a:xfrm>
            <a:off x="304800" y="221903"/>
            <a:ext cx="1609868" cy="1804307"/>
          </a:xfrm>
          <a:custGeom>
            <a:avLst/>
            <a:gdLst>
              <a:gd name="T0" fmla="*/ 965 w 1930"/>
              <a:gd name="T1" fmla="*/ 0 h 2601"/>
              <a:gd name="T2" fmla="*/ 0 w 1930"/>
              <a:gd name="T3" fmla="*/ 0 h 2601"/>
              <a:gd name="T4" fmla="*/ 0 w 1930"/>
              <a:gd name="T5" fmla="*/ 2106 h 2601"/>
              <a:gd name="T6" fmla="*/ 965 w 1930"/>
              <a:gd name="T7" fmla="*/ 2600 h 2601"/>
              <a:gd name="T8" fmla="*/ 1929 w 1930"/>
              <a:gd name="T9" fmla="*/ 2106 h 2601"/>
              <a:gd name="T10" fmla="*/ 1929 w 1930"/>
              <a:gd name="T11" fmla="*/ 0 h 2601"/>
              <a:gd name="T12" fmla="*/ 965 w 1930"/>
              <a:gd name="T13" fmla="*/ 0 h 2601"/>
            </a:gdLst>
            <a:ahLst/>
            <a:cxnLst>
              <a:cxn ang="0">
                <a:pos x="T0" y="T1"/>
              </a:cxn>
              <a:cxn ang="0">
                <a:pos x="T2" y="T3"/>
              </a:cxn>
              <a:cxn ang="0">
                <a:pos x="T4" y="T5"/>
              </a:cxn>
              <a:cxn ang="0">
                <a:pos x="T6" y="T7"/>
              </a:cxn>
              <a:cxn ang="0">
                <a:pos x="T8" y="T9"/>
              </a:cxn>
              <a:cxn ang="0">
                <a:pos x="T10" y="T11"/>
              </a:cxn>
              <a:cxn ang="0">
                <a:pos x="T12" y="T13"/>
              </a:cxn>
            </a:cxnLst>
            <a:rect l="0" t="0" r="r" b="b"/>
            <a:pathLst>
              <a:path w="1930" h="2601">
                <a:moveTo>
                  <a:pt x="965" y="0"/>
                </a:moveTo>
                <a:lnTo>
                  <a:pt x="0" y="0"/>
                </a:lnTo>
                <a:lnTo>
                  <a:pt x="0" y="2106"/>
                </a:lnTo>
                <a:lnTo>
                  <a:pt x="965" y="2600"/>
                </a:lnTo>
                <a:lnTo>
                  <a:pt x="1929" y="2106"/>
                </a:lnTo>
                <a:lnTo>
                  <a:pt x="1929" y="0"/>
                </a:lnTo>
                <a:lnTo>
                  <a:pt x="965" y="0"/>
                </a:lnTo>
              </a:path>
            </a:pathLst>
          </a:custGeom>
          <a:solidFill>
            <a:srgbClr val="4B2C50"/>
          </a:solidFill>
          <a:ln>
            <a:noFill/>
          </a:ln>
          <a:effectLst/>
        </p:spPr>
        <p:txBody>
          <a:bodyPr wrap="none" anchor="ctr"/>
          <a:lstStyle/>
          <a:p>
            <a:pPr defTabSz="914400">
              <a:defRPr/>
            </a:pPr>
            <a:endParaRPr lang="en-US" sz="5400" kern="0">
              <a:solidFill>
                <a:sysClr val="windowText" lastClr="000000"/>
              </a:solidFill>
            </a:endParaRPr>
          </a:p>
        </p:txBody>
      </p:sp>
      <p:sp>
        <p:nvSpPr>
          <p:cNvPr id="5" name="Freeform 54"/>
          <p:cNvSpPr>
            <a:spLocks noChangeArrowheads="1"/>
          </p:cNvSpPr>
          <p:nvPr/>
        </p:nvSpPr>
        <p:spPr bwMode="auto">
          <a:xfrm>
            <a:off x="1910993" y="221903"/>
            <a:ext cx="275663" cy="287467"/>
          </a:xfrm>
          <a:custGeom>
            <a:avLst/>
            <a:gdLst>
              <a:gd name="T0" fmla="*/ 330 w 331"/>
              <a:gd name="T1" fmla="*/ 412 h 413"/>
              <a:gd name="T2" fmla="*/ 0 w 331"/>
              <a:gd name="T3" fmla="*/ 412 h 413"/>
              <a:gd name="T4" fmla="*/ 0 w 331"/>
              <a:gd name="T5" fmla="*/ 0 h 413"/>
              <a:gd name="T6" fmla="*/ 330 w 331"/>
              <a:gd name="T7" fmla="*/ 412 h 413"/>
            </a:gdLst>
            <a:ahLst/>
            <a:cxnLst>
              <a:cxn ang="0">
                <a:pos x="T0" y="T1"/>
              </a:cxn>
              <a:cxn ang="0">
                <a:pos x="T2" y="T3"/>
              </a:cxn>
              <a:cxn ang="0">
                <a:pos x="T4" y="T5"/>
              </a:cxn>
              <a:cxn ang="0">
                <a:pos x="T6" y="T7"/>
              </a:cxn>
            </a:cxnLst>
            <a:rect l="0" t="0" r="r" b="b"/>
            <a:pathLst>
              <a:path w="331" h="413">
                <a:moveTo>
                  <a:pt x="330" y="412"/>
                </a:moveTo>
                <a:lnTo>
                  <a:pt x="0" y="412"/>
                </a:lnTo>
                <a:lnTo>
                  <a:pt x="0" y="0"/>
                </a:lnTo>
                <a:lnTo>
                  <a:pt x="330" y="412"/>
                </a:lnTo>
              </a:path>
            </a:pathLst>
          </a:custGeom>
          <a:solidFill>
            <a:srgbClr val="4B2C50">
              <a:lumMod val="50000"/>
            </a:srgbClr>
          </a:solidFill>
          <a:ln>
            <a:noFill/>
          </a:ln>
          <a:effectLst/>
        </p:spPr>
        <p:txBody>
          <a:bodyPr wrap="none" anchor="ctr"/>
          <a:lstStyle/>
          <a:p>
            <a:pPr defTabSz="914400">
              <a:defRPr/>
            </a:pPr>
            <a:endParaRPr lang="en-US" sz="5400" kern="0">
              <a:solidFill>
                <a:sysClr val="windowText" lastClr="000000"/>
              </a:solidFill>
            </a:endParaRPr>
          </a:p>
        </p:txBody>
      </p:sp>
      <p:sp>
        <p:nvSpPr>
          <p:cNvPr id="6" name="TextBox 5"/>
          <p:cNvSpPr txBox="1"/>
          <p:nvPr/>
        </p:nvSpPr>
        <p:spPr bwMode="auto">
          <a:xfrm>
            <a:off x="304800" y="363826"/>
            <a:ext cx="1606190" cy="369332"/>
          </a:xfrm>
          <a:prstGeom prst="rect">
            <a:avLst/>
          </a:prstGeom>
          <a:noFill/>
        </p:spPr>
        <p:txBody>
          <a:bodyPr wrap="square" lIns="0" tIns="0" rIns="0" bIns="0">
            <a:spAutoFit/>
          </a:bodyPr>
          <a:lstStyle/>
          <a:p>
            <a:pPr algn="ctr" defTabSz="914400">
              <a:defRPr/>
            </a:pPr>
            <a:r>
              <a:rPr lang="en-US" sz="2400" b="1" kern="0" dirty="0">
                <a:solidFill>
                  <a:sysClr val="window" lastClr="FFFFFF"/>
                </a:solidFill>
                <a:ea typeface="linea-basic-10" charset="0"/>
                <a:cs typeface="linea-basic-10" charset="0"/>
              </a:rPr>
              <a:t>01</a:t>
            </a:r>
            <a:endParaRPr lang="en-US" sz="2400" b="1" kern="0" dirty="0">
              <a:solidFill>
                <a:sysClr val="window" lastClr="FFFFFF"/>
              </a:solidFill>
              <a:ea typeface="EverSlide Office" charset="0"/>
              <a:cs typeface="EverSlide Office" charset="0"/>
            </a:endParaRPr>
          </a:p>
        </p:txBody>
      </p:sp>
      <p:sp>
        <p:nvSpPr>
          <p:cNvPr id="7" name="TextBox 6"/>
          <p:cNvSpPr txBox="1"/>
          <p:nvPr/>
        </p:nvSpPr>
        <p:spPr bwMode="auto">
          <a:xfrm>
            <a:off x="306639" y="878659"/>
            <a:ext cx="1606190" cy="553998"/>
          </a:xfrm>
          <a:prstGeom prst="rect">
            <a:avLst/>
          </a:prstGeom>
          <a:noFill/>
        </p:spPr>
        <p:txBody>
          <a:bodyPr wrap="square" lIns="0" tIns="0" rIns="0" bIns="0">
            <a:spAutoFit/>
          </a:bodyPr>
          <a:lstStyle/>
          <a:p>
            <a:pPr algn="ctr" defTabSz="914400"/>
            <a:r>
              <a:rPr lang="en-US" sz="1800" b="1" i="1" kern="0" dirty="0" err="1" smtClean="0">
                <a:solidFill>
                  <a:sysClr val="window" lastClr="FFFFFF"/>
                </a:solidFill>
                <a:ea typeface="linea-basic-10" charset="0"/>
                <a:cs typeface="linea-basic-10" charset="0"/>
              </a:rPr>
              <a:t>Meganthropus</a:t>
            </a:r>
            <a:endParaRPr lang="en-US" sz="1800" b="1" i="1" kern="0" dirty="0">
              <a:solidFill>
                <a:sysClr val="window" lastClr="FFFFFF"/>
              </a:solidFill>
              <a:ea typeface="linea-basic-10" charset="0"/>
              <a:cs typeface="linea-basic-10" charset="0"/>
            </a:endParaRPr>
          </a:p>
          <a:p>
            <a:pPr algn="ctr" defTabSz="914400"/>
            <a:r>
              <a:rPr lang="en-US" sz="1800" b="1" i="1" kern="0" dirty="0" err="1" smtClean="0">
                <a:solidFill>
                  <a:sysClr val="window" lastClr="FFFFFF"/>
                </a:solidFill>
                <a:ea typeface="linea-basic-10" charset="0"/>
                <a:cs typeface="linea-basic-10" charset="0"/>
              </a:rPr>
              <a:t>paleojavanicus</a:t>
            </a:r>
            <a:endParaRPr lang="en-US" sz="1800" b="1" i="1" kern="0" dirty="0">
              <a:solidFill>
                <a:sysClr val="window" lastClr="FFFFFF"/>
              </a:solidFill>
              <a:ea typeface="EverSlide Office" charset="0"/>
              <a:cs typeface="EverSlide Office" charset="0"/>
            </a:endParaRPr>
          </a:p>
        </p:txBody>
      </p:sp>
      <p:sp>
        <p:nvSpPr>
          <p:cNvPr id="8" name="正方形/長方形 5"/>
          <p:cNvSpPr/>
          <p:nvPr/>
        </p:nvSpPr>
        <p:spPr>
          <a:xfrm flipV="1">
            <a:off x="2478711" y="1641846"/>
            <a:ext cx="4953447" cy="45719"/>
          </a:xfrm>
          <a:prstGeom prst="rect">
            <a:avLst/>
          </a:prstGeom>
          <a:solidFill>
            <a:schemeClr val="accent4"/>
          </a:solidFill>
          <a:ln w="25400" cap="flat" cmpd="sng" algn="ctr">
            <a:noFill/>
            <a:prstDash val="solid"/>
          </a:ln>
          <a:effectLst/>
        </p:spPr>
        <p:txBody>
          <a:bodyPr rtlCol="0" anchor="ctr"/>
          <a:lstStyle/>
          <a:p>
            <a:pPr algn="ctr" defTabSz="914400">
              <a:defRPr/>
            </a:pPr>
            <a:endParaRPr kumimoji="1" lang="ja-JP" altLang="en-US" sz="1800" kern="0">
              <a:solidFill>
                <a:sysClr val="window" lastClr="FFFFFF"/>
              </a:solidFill>
              <a:latin typeface="Open Sans"/>
            </a:endParaRPr>
          </a:p>
        </p:txBody>
      </p:sp>
      <p:sp>
        <p:nvSpPr>
          <p:cNvPr id="9" name="テキスト プレースホルダー 6"/>
          <p:cNvSpPr txBox="1">
            <a:spLocks/>
          </p:cNvSpPr>
          <p:nvPr/>
        </p:nvSpPr>
        <p:spPr>
          <a:xfrm>
            <a:off x="2362200" y="221903"/>
            <a:ext cx="5069958" cy="87103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914400">
              <a:lnSpc>
                <a:spcPct val="100000"/>
              </a:lnSpc>
              <a:spcBef>
                <a:spcPts val="0"/>
              </a:spcBef>
            </a:pPr>
            <a:r>
              <a:rPr kumimoji="0" lang="id-ID" sz="2000" dirty="0">
                <a:solidFill>
                  <a:prstClr val="black"/>
                </a:solidFill>
                <a:latin typeface="Arial" panose="020B0604020202020204" pitchFamily="34" charset="0"/>
                <a:cs typeface="Arial" panose="020B0604020202020204" pitchFamily="34" charset="0"/>
              </a:rPr>
              <a:t>Fosil </a:t>
            </a:r>
            <a:r>
              <a:rPr kumimoji="0" lang="id-ID" sz="2000" i="1" dirty="0">
                <a:solidFill>
                  <a:prstClr val="black"/>
                </a:solidFill>
                <a:latin typeface="Arial" panose="020B0604020202020204" pitchFamily="34" charset="0"/>
                <a:cs typeface="Arial" panose="020B0604020202020204" pitchFamily="34" charset="0"/>
              </a:rPr>
              <a:t>Meganthropus paleojavanicus </a:t>
            </a:r>
            <a:r>
              <a:rPr kumimoji="0" lang="id-ID" sz="2000" dirty="0">
                <a:solidFill>
                  <a:prstClr val="black"/>
                </a:solidFill>
                <a:latin typeface="Arial" panose="020B0604020202020204" pitchFamily="34" charset="0"/>
                <a:cs typeface="Arial" panose="020B0604020202020204" pitchFamily="34" charset="0"/>
              </a:rPr>
              <a:t>ditemukan oleh G.H.R. von Koenigswald antara tahun 1936–1941 di Sangiran, Jawa Tengah.</a:t>
            </a:r>
          </a:p>
        </p:txBody>
      </p:sp>
      <p:sp>
        <p:nvSpPr>
          <p:cNvPr id="10" name="正方形/長方形 5"/>
          <p:cNvSpPr/>
          <p:nvPr/>
        </p:nvSpPr>
        <p:spPr>
          <a:xfrm>
            <a:off x="2018031" y="-788564"/>
            <a:ext cx="6137336" cy="34289"/>
          </a:xfrm>
          <a:prstGeom prst="rect">
            <a:avLst/>
          </a:prstGeom>
          <a:solidFill>
            <a:schemeClr val="accent4"/>
          </a:solidFill>
          <a:ln w="25400" cap="flat" cmpd="sng" algn="ctr">
            <a:noFill/>
            <a:prstDash val="solid"/>
          </a:ln>
          <a:effectLst/>
        </p:spPr>
        <p:txBody>
          <a:bodyPr rtlCol="0" anchor="ctr"/>
          <a:lstStyle/>
          <a:p>
            <a:pPr algn="ctr" defTabSz="914400">
              <a:defRPr/>
            </a:pPr>
            <a:endParaRPr kumimoji="1" lang="ja-JP" altLang="en-US" sz="1800" kern="0">
              <a:solidFill>
                <a:sysClr val="window" lastClr="FFFFFF"/>
              </a:solidFill>
              <a:latin typeface="Open Sans"/>
            </a:endParaRPr>
          </a:p>
        </p:txBody>
      </p:sp>
      <p:sp>
        <p:nvSpPr>
          <p:cNvPr id="11" name="テキスト プレースホルダー 6"/>
          <p:cNvSpPr txBox="1">
            <a:spLocks/>
          </p:cNvSpPr>
          <p:nvPr/>
        </p:nvSpPr>
        <p:spPr>
          <a:xfrm>
            <a:off x="1910990" y="-1224788"/>
            <a:ext cx="6626772" cy="87103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914400">
              <a:lnSpc>
                <a:spcPct val="100000"/>
              </a:lnSpc>
              <a:spcBef>
                <a:spcPts val="0"/>
              </a:spcBef>
            </a:pPr>
            <a:r>
              <a:rPr kumimoji="0" lang="id-ID" i="1" dirty="0">
                <a:solidFill>
                  <a:prstClr val="black"/>
                </a:solidFill>
              </a:rPr>
              <a:t>Meganthropus paleojavanicus </a:t>
            </a:r>
            <a:r>
              <a:rPr kumimoji="0" lang="id-ID" dirty="0">
                <a:solidFill>
                  <a:prstClr val="black"/>
                </a:solidFill>
              </a:rPr>
              <a:t>berarti ‘manusia raksasa dari Jawa</a:t>
            </a:r>
            <a:r>
              <a:rPr kumimoji="0" lang="id-ID" dirty="0" smtClean="0">
                <a:solidFill>
                  <a:prstClr val="black"/>
                </a:solidFill>
              </a:rPr>
              <a:t>’.</a:t>
            </a:r>
            <a:endParaRPr kumimoji="0" lang="id-ID" dirty="0">
              <a:solidFill>
                <a:prstClr val="black"/>
              </a:solidFill>
            </a:endParaRPr>
          </a:p>
        </p:txBody>
      </p:sp>
      <p:sp>
        <p:nvSpPr>
          <p:cNvPr id="14" name="正方形/長方形 5"/>
          <p:cNvSpPr/>
          <p:nvPr/>
        </p:nvSpPr>
        <p:spPr>
          <a:xfrm>
            <a:off x="407875" y="3529893"/>
            <a:ext cx="4341558" cy="45719"/>
          </a:xfrm>
          <a:prstGeom prst="rect">
            <a:avLst/>
          </a:prstGeom>
          <a:solidFill>
            <a:schemeClr val="accent4"/>
          </a:solidFill>
          <a:ln w="25400" cap="flat" cmpd="sng" algn="ctr">
            <a:noFill/>
            <a:prstDash val="solid"/>
          </a:ln>
          <a:effectLst/>
        </p:spPr>
        <p:txBody>
          <a:bodyPr rtlCol="0" anchor="ctr"/>
          <a:lstStyle/>
          <a:p>
            <a:pPr algn="ctr" defTabSz="914400">
              <a:defRPr/>
            </a:pPr>
            <a:endParaRPr kumimoji="1" lang="ja-JP" altLang="en-US" sz="1800" kern="0">
              <a:solidFill>
                <a:sysClr val="window" lastClr="FFFFFF"/>
              </a:solidFill>
              <a:latin typeface="Open Sans"/>
            </a:endParaRPr>
          </a:p>
        </p:txBody>
      </p:sp>
      <p:sp>
        <p:nvSpPr>
          <p:cNvPr id="15" name="テキスト プレースホルダー 6"/>
          <p:cNvSpPr txBox="1">
            <a:spLocks/>
          </p:cNvSpPr>
          <p:nvPr/>
        </p:nvSpPr>
        <p:spPr>
          <a:xfrm>
            <a:off x="280788" y="2712486"/>
            <a:ext cx="4943588" cy="87103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1800" i="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defTabSz="914400">
              <a:lnSpc>
                <a:spcPct val="100000"/>
              </a:lnSpc>
              <a:spcBef>
                <a:spcPts val="0"/>
              </a:spcBef>
            </a:pPr>
            <a:r>
              <a:rPr kumimoji="0" lang="id-ID" dirty="0">
                <a:solidFill>
                  <a:prstClr val="black"/>
                </a:solidFill>
                <a:latin typeface="Arial" panose="020B0604020202020204" pitchFamily="34" charset="0"/>
                <a:cs typeface="Arial" panose="020B0604020202020204" pitchFamily="34" charset="0"/>
              </a:rPr>
              <a:t>Hasil penelitian lebih lanjut menggolongkan manusia purba ini ke dalam </a:t>
            </a:r>
            <a:r>
              <a:rPr kumimoji="0" lang="id-ID" i="1" dirty="0">
                <a:solidFill>
                  <a:prstClr val="black"/>
                </a:solidFill>
                <a:latin typeface="Arial" panose="020B0604020202020204" pitchFamily="34" charset="0"/>
                <a:cs typeface="Arial" panose="020B0604020202020204" pitchFamily="34" charset="0"/>
              </a:rPr>
              <a:t>Homo erectus</a:t>
            </a:r>
            <a:r>
              <a:rPr kumimoji="0" lang="id-ID" dirty="0">
                <a:solidFill>
                  <a:prstClr val="black"/>
                </a:solidFill>
                <a:latin typeface="Arial" panose="020B0604020202020204" pitchFamily="34" charset="0"/>
                <a:cs typeface="Arial" panose="020B0604020202020204" pitchFamily="34" charset="0"/>
              </a:rPr>
              <a:t>. </a:t>
            </a:r>
          </a:p>
        </p:txBody>
      </p:sp>
      <p:sp>
        <p:nvSpPr>
          <p:cNvPr id="18" name="Rectangle 17"/>
          <p:cNvSpPr/>
          <p:nvPr/>
        </p:nvSpPr>
        <p:spPr>
          <a:xfrm rot="16200000">
            <a:off x="7962774" y="3006130"/>
            <a:ext cx="1742733" cy="162518"/>
          </a:xfrm>
          <a:prstGeom prst="rect">
            <a:avLst/>
          </a:prstGeom>
        </p:spPr>
        <p:txBody>
          <a:bodyPr wrap="none" lIns="39027" tIns="19513" rIns="39027" bIns="19513">
            <a:spAutoFit/>
          </a:bodyPr>
          <a:lstStyle/>
          <a:p>
            <a:pPr defTabSz="914400"/>
            <a:r>
              <a:rPr lang="id-ID" sz="800" dirty="0">
                <a:solidFill>
                  <a:prstClr val="black"/>
                </a:solidFill>
              </a:rPr>
              <a:t>sumber: </a:t>
            </a:r>
            <a:r>
              <a:rPr lang="en-US" sz="800" dirty="0" err="1" smtClean="0">
                <a:solidFill>
                  <a:prstClr val="black"/>
                </a:solidFill>
              </a:rPr>
              <a:t>Tropenmuseum</a:t>
            </a:r>
            <a:r>
              <a:rPr lang="en-US" sz="800" dirty="0" smtClean="0">
                <a:solidFill>
                  <a:prstClr val="black"/>
                </a:solidFill>
              </a:rPr>
              <a:t>/</a:t>
            </a:r>
            <a:r>
              <a:rPr lang="id-ID" sz="800" dirty="0" smtClean="0">
                <a:solidFill>
                  <a:prstClr val="black"/>
                </a:solidFill>
              </a:rPr>
              <a:t>wiki</a:t>
            </a:r>
            <a:r>
              <a:rPr lang="en-US" sz="800" dirty="0" smtClean="0">
                <a:solidFill>
                  <a:prstClr val="black"/>
                </a:solidFill>
              </a:rPr>
              <a:t>m</a:t>
            </a:r>
            <a:r>
              <a:rPr lang="id-ID" sz="800" dirty="0" smtClean="0">
                <a:solidFill>
                  <a:prstClr val="black"/>
                </a:solidFill>
              </a:rPr>
              <a:t>edia.org</a:t>
            </a:r>
            <a:endParaRPr lang="id-ID" sz="800" dirty="0">
              <a:solidFill>
                <a:prstClr val="black"/>
              </a:solidFill>
            </a:endParaRPr>
          </a:p>
        </p:txBody>
      </p:sp>
      <p:pic>
        <p:nvPicPr>
          <p:cNvPr id="19" name="Picture 18"/>
          <p:cNvPicPr>
            <a:picLocks noChangeAspect="1"/>
          </p:cNvPicPr>
          <p:nvPr/>
        </p:nvPicPr>
        <p:blipFill rotWithShape="1">
          <a:blip r:embed="rId2" cstate="print">
            <a:extLst>
              <a:ext uri="{28A0092B-C50C-407E-A947-70E740481C1C}">
                <a14:useLocalDpi xmlns:a14="http://schemas.microsoft.com/office/drawing/2010/main" val="0"/>
              </a:ext>
            </a:extLst>
          </a:blip>
          <a:srcRect l="35" t="6646" r="-1"/>
          <a:stretch/>
        </p:blipFill>
        <p:spPr>
          <a:xfrm>
            <a:off x="5068033" y="1939291"/>
            <a:ext cx="3548014" cy="2735910"/>
          </a:xfrm>
          <a:prstGeom prst="roundRect">
            <a:avLst/>
          </a:prstGeom>
        </p:spPr>
      </p:pic>
    </p:spTree>
    <p:extLst>
      <p:ext uri="{BB962C8B-B14F-4D97-AF65-F5344CB8AC3E}">
        <p14:creationId xmlns:p14="http://schemas.microsoft.com/office/powerpoint/2010/main" val="2347767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left)">
                                      <p:cBhvr>
                                        <p:cTn id="11" dur="500"/>
                                        <p:tgtEl>
                                          <p:spTgt spid="9">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wipe(left)">
                                      <p:cBhvr>
                                        <p:cTn id="19" dur="500"/>
                                        <p:tgtEl>
                                          <p:spTgt spid="11">
                                            <p:txEl>
                                              <p:pRg st="0" end="0"/>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wipe(left)">
                                      <p:cBhvr>
                                        <p:cTn id="2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animBg="1"/>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4" grpId="0" animBg="1"/>
      <p:bldP spid="15" grpId="0" build="p">
        <p:tmplLst>
          <p:tmpl lvl="1">
            <p:tnLst>
              <p:par>
                <p:cTn presetID="22" presetClass="entr" presetSubtype="8"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6|1.1|1.6|1.4|1.7|1.7|1.6|1.4"/>
</p:tagLst>
</file>

<file path=ppt/tags/tag2.xml><?xml version="1.0" encoding="utf-8"?>
<p:tagLst xmlns:a="http://schemas.openxmlformats.org/drawingml/2006/main" xmlns:r="http://schemas.openxmlformats.org/officeDocument/2006/relationships" xmlns:p="http://schemas.openxmlformats.org/presentationml/2006/main">
  <p:tag name="TIMING" val="|1.5|1.8|1.1|16.7|10.3|1.5|1.5"/>
</p:tagLst>
</file>

<file path=ppt/tags/tag3.xml><?xml version="1.0" encoding="utf-8"?>
<p:tagLst xmlns:a="http://schemas.openxmlformats.org/drawingml/2006/main" xmlns:r="http://schemas.openxmlformats.org/officeDocument/2006/relationships" xmlns:p="http://schemas.openxmlformats.org/presentationml/2006/main">
  <p:tag name="TIMING" val="|0.7|3.8|1.2|3.5|5.9|3.7"/>
</p:tagLst>
</file>

<file path=ppt/tags/tag4.xml><?xml version="1.0" encoding="utf-8"?>
<p:tagLst xmlns:a="http://schemas.openxmlformats.org/drawingml/2006/main" xmlns:r="http://schemas.openxmlformats.org/officeDocument/2006/relationships" xmlns:p="http://schemas.openxmlformats.org/presentationml/2006/main">
  <p:tag name="TIMING" val="|1.4|2.7|0.7|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imandra template">
  <a:themeElements>
    <a:clrScheme name="Custom 347">
      <a:dk1>
        <a:srgbClr val="24283B"/>
      </a:dk1>
      <a:lt1>
        <a:srgbClr val="FFFFFF"/>
      </a:lt1>
      <a:dk2>
        <a:srgbClr val="80828B"/>
      </a:dk2>
      <a:lt2>
        <a:srgbClr val="EAECF0"/>
      </a:lt2>
      <a:accent1>
        <a:srgbClr val="FFCE00"/>
      </a:accent1>
      <a:accent2>
        <a:srgbClr val="FFF14C"/>
      </a:accent2>
      <a:accent3>
        <a:srgbClr val="9FE2D0"/>
      </a:accent3>
      <a:accent4>
        <a:srgbClr val="1AB6D1"/>
      </a:accent4>
      <a:accent5>
        <a:srgbClr val="0784B1"/>
      </a:accent5>
      <a:accent6>
        <a:srgbClr val="EE7673"/>
      </a:accent6>
      <a:hlink>
        <a:srgbClr val="3180BD"/>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7594835</TotalTime>
  <Words>2326</Words>
  <Application>Microsoft Office PowerPoint</Application>
  <PresentationFormat>On-screen Show (16:9)</PresentationFormat>
  <Paragraphs>294</Paragraphs>
  <Slides>42</Slides>
  <Notes>14</Notes>
  <HiddenSlides>0</HiddenSlides>
  <MMClips>1</MMClips>
  <ScaleCrop>false</ScaleCrop>
  <HeadingPairs>
    <vt:vector size="4" baseType="variant">
      <vt:variant>
        <vt:lpstr>Theme</vt:lpstr>
      </vt:variant>
      <vt:variant>
        <vt:i4>5</vt:i4>
      </vt:variant>
      <vt:variant>
        <vt:lpstr>Slide Titles</vt:lpstr>
      </vt:variant>
      <vt:variant>
        <vt:i4>42</vt:i4>
      </vt:variant>
    </vt:vector>
  </HeadingPairs>
  <TitlesOfParts>
    <vt:vector size="47" baseType="lpstr">
      <vt:lpstr>Office Theme</vt:lpstr>
      <vt:lpstr>Timandra template</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nugraha</dc:creator>
  <cp:lastModifiedBy>Rifki Kurniawan</cp:lastModifiedBy>
  <cp:revision>74</cp:revision>
  <dcterms:created xsi:type="dcterms:W3CDTF">2007-12-31T17:06:08Z</dcterms:created>
  <dcterms:modified xsi:type="dcterms:W3CDTF">2022-06-14T08:39:49Z</dcterms:modified>
</cp:coreProperties>
</file>