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9" r:id="rId5"/>
    <p:sldId id="262" r:id="rId6"/>
    <p:sldId id="270" r:id="rId7"/>
    <p:sldId id="27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D09D"/>
    <a:srgbClr val="D8F4E8"/>
    <a:srgbClr val="B1E9D1"/>
    <a:srgbClr val="EF5E6C"/>
    <a:srgbClr val="FF6699"/>
    <a:srgbClr val="FFA7AC"/>
    <a:srgbClr val="D6E6FF"/>
    <a:srgbClr val="113A82"/>
    <a:srgbClr val="FF4F5A"/>
    <a:srgbClr val="CBA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5685"/>
            <a:ext cx="9144000" cy="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684534" y="1123951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8259" y="2787390"/>
            <a:ext cx="2182133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1" y="438151"/>
            <a:ext cx="2673425" cy="3695503"/>
            <a:chOff x="609601" y="438151"/>
            <a:chExt cx="2673425" cy="3695503"/>
          </a:xfrm>
        </p:grpSpPr>
        <p:sp>
          <p:nvSpPr>
            <p:cNvPr id="16" name="Cube 15"/>
            <p:cNvSpPr/>
            <p:nvPr/>
          </p:nvSpPr>
          <p:spPr>
            <a:xfrm>
              <a:off x="609601" y="438151"/>
              <a:ext cx="2673425" cy="3695503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1" y="541905"/>
              <a:ext cx="2514599" cy="3591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872"/>
            <a:ext cx="9144000" cy="46510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95400" y="590550"/>
            <a:ext cx="3602704" cy="787104"/>
            <a:chOff x="1332241" y="545950"/>
            <a:chExt cx="3477242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2241" y="545950"/>
              <a:ext cx="3462226" cy="890291"/>
              <a:chOff x="1332241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2241" y="579441"/>
                <a:ext cx="3462226" cy="835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Help the Planet We Call Home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3945" y="277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42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6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54710" y="203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9204" y="4029620"/>
            <a:ext cx="2567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bg1"/>
                </a:solidFill>
              </a:rPr>
              <a:t>shutterstock.com/Julia </a:t>
            </a:r>
            <a:r>
              <a:rPr lang="en-US" sz="1400" dirty="0" err="1">
                <a:solidFill>
                  <a:schemeClr val="bg1"/>
                </a:solidFill>
              </a:rPr>
              <a:t>Ardaran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8" t="4073" r="7037" b="10001"/>
          <a:stretch/>
        </p:blipFill>
        <p:spPr>
          <a:xfrm>
            <a:off x="4419600" y="151642"/>
            <a:ext cx="4343400" cy="4419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685800" y="1421415"/>
            <a:ext cx="3238500" cy="1880054"/>
          </a:xfrm>
          <a:prstGeom prst="foldedCorner">
            <a:avLst>
              <a:gd name="adj" fmla="val 19528"/>
            </a:avLst>
          </a:prstGeom>
          <a:solidFill>
            <a:srgbClr val="5AD09D"/>
          </a:solidFill>
          <a:ln w="38100">
            <a:solidFill>
              <a:srgbClr val="5AD09D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r">
              <a:buNone/>
            </a:pPr>
            <a:endParaRPr lang="en-US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2713" indent="0" algn="r">
              <a:buNone/>
            </a:pP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persuaded people to do something good?</a:t>
            </a:r>
          </a:p>
          <a:p>
            <a:pPr marL="112713" indent="0" algn="r">
              <a:buNone/>
            </a:pP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do you persuade people?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086600" y="3992360"/>
            <a:ext cx="16764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chemeClr val="tx1"/>
                </a:solidFill>
              </a:rPr>
              <a:t>Source: freepik.com/</a:t>
            </a:r>
            <a:r>
              <a:rPr lang="en-US" sz="1400" dirty="0" err="1">
                <a:solidFill>
                  <a:schemeClr val="tx1"/>
                </a:solidFill>
              </a:rPr>
              <a:t>freepik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6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47360"/>
            <a:ext cx="3962400" cy="396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419600" cy="857250"/>
          </a:xfrm>
          <a:solidFill>
            <a:srgbClr val="5AD09D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9359"/>
            <a:ext cx="4419600" cy="3200401"/>
          </a:xfrm>
          <a:prstGeom prst="foldedCorner">
            <a:avLst>
              <a:gd name="adj" fmla="val 22935"/>
            </a:avLst>
          </a:prstGeom>
          <a:noFill/>
          <a:ln w="9525" cap="flat" cmpd="sng" algn="ctr">
            <a:solidFill>
              <a:srgbClr val="5AD09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5AD09D"/>
                </a:solidFill>
              </a:rPr>
              <a:t>To show your agreement and sustain your conversation, you can use the following expressions: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I agree with you 100 percent.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I couldn’t agree more.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That’s so true.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That’s for sure.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Tell me about it!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You’re absolutely right.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AD09D"/>
                </a:solidFill>
              </a:rPr>
              <a:t>That’s exactly how I feel.</a:t>
            </a:r>
            <a:endParaRPr lang="en-US" sz="2000" dirty="0">
              <a:solidFill>
                <a:srgbClr val="5AD09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0200" y="4248150"/>
            <a:ext cx="175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storyset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096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5AD09D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ANALYTICAL EXPOSITION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1432321"/>
          </a:xfrm>
          <a:prstGeom prst="roundRect">
            <a:avLst/>
          </a:prstGeom>
          <a:solidFill>
            <a:srgbClr val="5AD0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/>
              <a:t>Analytical exposition is an argument or persuasion text which usually begins with a statement of the writer’s point of view or the writer’s thesis. A good analytical exposition makes the thesis very clear and right from the beginning. The point of view is restated in the conclusion of the text.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4378" y="2800350"/>
            <a:ext cx="82296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rgbClr val="5AD09D"/>
                </a:solidFill>
              </a:rPr>
              <a:t>Analytical exposition usually consists of the following three parts: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5AD09D"/>
                </a:solidFill>
              </a:rPr>
              <a:t>Thesis</a:t>
            </a:r>
            <a:r>
              <a:rPr lang="en-US" sz="1800" dirty="0">
                <a:solidFill>
                  <a:srgbClr val="5AD09D"/>
                </a:solidFill>
              </a:rPr>
              <a:t>: This part tells about the writer’s point of view.</a:t>
            </a:r>
            <a:endParaRPr lang="en-US" sz="1800" b="1" dirty="0">
              <a:solidFill>
                <a:srgbClr val="5AD09D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5AD09D"/>
                </a:solidFill>
              </a:rPr>
              <a:t>Series of Arguments</a:t>
            </a:r>
            <a:r>
              <a:rPr lang="en-US" sz="1800" dirty="0">
                <a:solidFill>
                  <a:srgbClr val="5AD09D"/>
                </a:solidFill>
              </a:rPr>
              <a:t>: This part aims to convince the audience.</a:t>
            </a:r>
            <a:endParaRPr lang="en-US" sz="1800" b="1" dirty="0">
              <a:solidFill>
                <a:srgbClr val="5AD09D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5AD09D"/>
                </a:solidFill>
              </a:rPr>
              <a:t>Conclusion/Reiteration</a:t>
            </a:r>
            <a:r>
              <a:rPr lang="en-US" sz="1800" dirty="0">
                <a:solidFill>
                  <a:srgbClr val="5AD09D"/>
                </a:solidFill>
              </a:rPr>
              <a:t>: It restates the writer’s point of view.</a:t>
            </a:r>
          </a:p>
        </p:txBody>
      </p:sp>
    </p:spTree>
    <p:extLst>
      <p:ext uri="{BB962C8B-B14F-4D97-AF65-F5344CB8AC3E}">
        <p14:creationId xmlns:p14="http://schemas.microsoft.com/office/powerpoint/2010/main" val="274830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5AD09D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Language Features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28600" y="1235704"/>
            <a:ext cx="2971800" cy="3319791"/>
          </a:xfrm>
          <a:prstGeom prst="foldedCorner">
            <a:avLst>
              <a:gd name="adj" fmla="val 10237"/>
            </a:avLst>
          </a:prstGeom>
          <a:solidFill>
            <a:schemeClr val="bg1"/>
          </a:solidFill>
          <a:ln w="19050" cap="flat" cmpd="sng" algn="ctr">
            <a:solidFill>
              <a:srgbClr val="5AD09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5AD09D"/>
                </a:solidFill>
              </a:rPr>
              <a:t>       </a:t>
            </a:r>
            <a:r>
              <a:rPr lang="en-US" sz="1600" b="1" dirty="0">
                <a:solidFill>
                  <a:srgbClr val="5AD09D"/>
                </a:solidFill>
              </a:rPr>
              <a:t>Modality</a:t>
            </a:r>
            <a:r>
              <a:rPr lang="en-US" sz="1600" dirty="0">
                <a:solidFill>
                  <a:srgbClr val="5AD09D"/>
                </a:solidFill>
              </a:rPr>
              <a:t> is about a speaker’s or a writer’s attitude towards the world. It’s used to express certainty, possibility, willingness, obligation, necessity, and ability.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5AD09D"/>
                </a:solidFill>
              </a:rPr>
              <a:t>Example: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5AD09D"/>
                </a:solidFill>
              </a:rPr>
              <a:t>If you get stressed, riding an e-bike </a:t>
            </a:r>
            <a:r>
              <a:rPr lang="en-US" sz="1600" b="1" u="sng" dirty="0">
                <a:solidFill>
                  <a:srgbClr val="5AD09D"/>
                </a:solidFill>
              </a:rPr>
              <a:t>will</a:t>
            </a:r>
            <a:r>
              <a:rPr lang="en-US" sz="1600" dirty="0">
                <a:solidFill>
                  <a:srgbClr val="5AD09D"/>
                </a:solidFill>
              </a:rPr>
              <a:t> help you reduce your stress.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5AD09D"/>
                </a:solidFill>
              </a:rPr>
              <a:t>If you want to heal the world, you </a:t>
            </a:r>
            <a:r>
              <a:rPr lang="en-US" sz="1600" b="1" u="sng" dirty="0">
                <a:solidFill>
                  <a:srgbClr val="5AD09D"/>
                </a:solidFill>
              </a:rPr>
              <a:t>can</a:t>
            </a:r>
            <a:r>
              <a:rPr lang="en-US" sz="1600" dirty="0">
                <a:solidFill>
                  <a:srgbClr val="5AD09D"/>
                </a:solidFill>
              </a:rPr>
              <a:t> use a reusable bag.</a:t>
            </a:r>
            <a:endParaRPr lang="en-US" sz="1800" dirty="0">
              <a:solidFill>
                <a:srgbClr val="5AD09D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971550"/>
            <a:ext cx="609600" cy="528308"/>
          </a:xfrm>
          <a:prstGeom prst="ellipse">
            <a:avLst/>
          </a:prstGeom>
          <a:solidFill>
            <a:srgbClr val="5AD09D"/>
          </a:solidFill>
          <a:ln>
            <a:solidFill>
              <a:srgbClr val="5AD0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76600" y="1222298"/>
            <a:ext cx="2819400" cy="3319791"/>
          </a:xfrm>
          <a:prstGeom prst="foldedCorner">
            <a:avLst>
              <a:gd name="adj" fmla="val 10237"/>
            </a:avLst>
          </a:prstGeom>
          <a:solidFill>
            <a:schemeClr val="bg1"/>
          </a:solidFill>
          <a:ln w="19050" cap="flat" cmpd="sng" algn="ctr">
            <a:solidFill>
              <a:srgbClr val="5AD09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5AD09D"/>
                </a:solidFill>
              </a:rPr>
              <a:t>   </a:t>
            </a:r>
            <a:r>
              <a:rPr lang="en-US" sz="1600" dirty="0">
                <a:solidFill>
                  <a:srgbClr val="5AD09D"/>
                </a:solidFill>
              </a:rPr>
              <a:t>The use of </a:t>
            </a:r>
            <a:r>
              <a:rPr lang="en-US" sz="1600" b="1" dirty="0">
                <a:solidFill>
                  <a:srgbClr val="5AD09D"/>
                </a:solidFill>
              </a:rPr>
              <a:t>emotive language</a:t>
            </a:r>
            <a:r>
              <a:rPr lang="en-US" sz="1600" dirty="0">
                <a:solidFill>
                  <a:srgbClr val="5AD09D"/>
                </a:solidFill>
              </a:rPr>
              <a:t>.</a:t>
            </a:r>
          </a:p>
          <a:p>
            <a:pPr marL="0" indent="0">
              <a:buFont typeface="Arial" pitchFamily="34" charset="0"/>
              <a:buNone/>
            </a:pPr>
            <a:endParaRPr lang="en-US" sz="1600" dirty="0">
              <a:solidFill>
                <a:srgbClr val="5AD09D"/>
              </a:solidFill>
            </a:endParaRPr>
          </a:p>
          <a:p>
            <a:pPr marL="0" indent="0">
              <a:buNone/>
            </a:pPr>
            <a:r>
              <a:rPr lang="en-US" sz="1600" b="1" u="sng" dirty="0">
                <a:solidFill>
                  <a:srgbClr val="5AD09D"/>
                </a:solidFill>
              </a:rPr>
              <a:t>Non-Emotive Language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5AD09D"/>
                </a:solidFill>
              </a:rPr>
              <a:t>What should we be saying if we want to overcome the climate problem?</a:t>
            </a:r>
          </a:p>
          <a:p>
            <a:pPr marL="0" indent="0">
              <a:buNone/>
            </a:pPr>
            <a:endParaRPr lang="en-US" sz="1600" dirty="0">
              <a:solidFill>
                <a:srgbClr val="5AD09D"/>
              </a:solidFill>
            </a:endParaRPr>
          </a:p>
          <a:p>
            <a:pPr marL="0" indent="0">
              <a:buNone/>
            </a:pPr>
            <a:r>
              <a:rPr lang="en-US" sz="1600" b="1" u="sng" dirty="0">
                <a:solidFill>
                  <a:srgbClr val="5AD09D"/>
                </a:solidFill>
              </a:rPr>
              <a:t>Emotive Language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5AD09D"/>
                </a:solidFill>
              </a:rPr>
              <a:t>What should we be scoffing if we want to help </a:t>
            </a:r>
            <a:r>
              <a:rPr lang="en-US" sz="1600" b="1" dirty="0">
                <a:solidFill>
                  <a:srgbClr val="5AD09D"/>
                </a:solidFill>
              </a:rPr>
              <a:t>fight</a:t>
            </a:r>
            <a:r>
              <a:rPr lang="en-US" sz="1600" dirty="0">
                <a:solidFill>
                  <a:srgbClr val="5AD09D"/>
                </a:solidFill>
              </a:rPr>
              <a:t> the climate </a:t>
            </a:r>
            <a:r>
              <a:rPr lang="en-US" sz="1600" b="1" dirty="0">
                <a:solidFill>
                  <a:srgbClr val="5AD09D"/>
                </a:solidFill>
              </a:rPr>
              <a:t>crisis</a:t>
            </a:r>
            <a:r>
              <a:rPr lang="en-US" sz="1600" dirty="0">
                <a:solidFill>
                  <a:srgbClr val="5AD09D"/>
                </a:solidFill>
              </a:rPr>
              <a:t> from our kitchens?</a:t>
            </a:r>
          </a:p>
        </p:txBody>
      </p:sp>
      <p:sp>
        <p:nvSpPr>
          <p:cNvPr id="12" name="Oval 11"/>
          <p:cNvSpPr/>
          <p:nvPr/>
        </p:nvSpPr>
        <p:spPr>
          <a:xfrm>
            <a:off x="2895600" y="958144"/>
            <a:ext cx="609600" cy="528308"/>
          </a:xfrm>
          <a:prstGeom prst="ellipse">
            <a:avLst/>
          </a:prstGeom>
          <a:solidFill>
            <a:srgbClr val="5AD09D"/>
          </a:solidFill>
          <a:ln>
            <a:solidFill>
              <a:srgbClr val="5AD0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2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172200" y="1222298"/>
            <a:ext cx="2819400" cy="3319791"/>
          </a:xfrm>
          <a:prstGeom prst="foldedCorner">
            <a:avLst>
              <a:gd name="adj" fmla="val 10237"/>
            </a:avLst>
          </a:prstGeom>
          <a:solidFill>
            <a:schemeClr val="bg1"/>
          </a:solidFill>
          <a:ln w="19050" cap="flat" cmpd="sng" algn="ctr">
            <a:solidFill>
              <a:srgbClr val="5AD09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5AD09D"/>
                </a:solidFill>
              </a:rPr>
              <a:t>      </a:t>
            </a:r>
            <a:r>
              <a:rPr lang="en-US" sz="1600" dirty="0">
                <a:solidFill>
                  <a:srgbClr val="5AD09D"/>
                </a:solidFill>
              </a:rPr>
              <a:t>The use of expressions of </a:t>
            </a:r>
            <a:r>
              <a:rPr lang="en-US" sz="1600" b="1" dirty="0">
                <a:solidFill>
                  <a:srgbClr val="5AD09D"/>
                </a:solidFill>
              </a:rPr>
              <a:t>drawing conclusion</a:t>
            </a:r>
            <a:r>
              <a:rPr lang="en-US" sz="1600" dirty="0">
                <a:solidFill>
                  <a:srgbClr val="5AD09D"/>
                </a:solidFill>
              </a:rPr>
              <a:t>.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>
                <a:solidFill>
                  <a:srgbClr val="5AD09D"/>
                </a:solidFill>
              </a:rPr>
              <a:t>Example:</a:t>
            </a:r>
          </a:p>
          <a:p>
            <a:pPr marL="225425" indent="-225425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D09D"/>
                </a:solidFill>
              </a:rPr>
              <a:t>From the facts above, it is clear that . . . .</a:t>
            </a:r>
          </a:p>
          <a:p>
            <a:pPr marL="225425" indent="-225425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D09D"/>
                </a:solidFill>
              </a:rPr>
              <a:t>Based on the reasons listed above, it is obvious that . . . .</a:t>
            </a:r>
          </a:p>
          <a:p>
            <a:pPr marL="225425" indent="-225425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D09D"/>
                </a:solidFill>
              </a:rPr>
              <a:t>From the facts above, we conclude that . . . .</a:t>
            </a:r>
          </a:p>
          <a:p>
            <a:pPr marL="225425" indent="-225425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5AD09D"/>
                </a:solidFill>
              </a:rPr>
              <a:t>Thus, from the reasons above, we can conclude that . . . .</a:t>
            </a:r>
          </a:p>
        </p:txBody>
      </p:sp>
      <p:sp>
        <p:nvSpPr>
          <p:cNvPr id="14" name="Oval 13"/>
          <p:cNvSpPr/>
          <p:nvPr/>
        </p:nvSpPr>
        <p:spPr>
          <a:xfrm>
            <a:off x="5943600" y="958144"/>
            <a:ext cx="609600" cy="528308"/>
          </a:xfrm>
          <a:prstGeom prst="ellipse">
            <a:avLst/>
          </a:prstGeom>
          <a:solidFill>
            <a:srgbClr val="5AD09D"/>
          </a:solidFill>
          <a:ln>
            <a:solidFill>
              <a:srgbClr val="5AD0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5705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5AD09D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ANALYTICAL EXPOSITION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2803921"/>
          </a:xfrm>
          <a:prstGeom prst="roundRect">
            <a:avLst/>
          </a:prstGeom>
          <a:solidFill>
            <a:srgbClr val="5AD0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/>
              <a:t>In an analytical exposition text, the writer usually expresses his or her idea clearly to the listeners. One way to explain ideas clearly is by giving examples or evidences.</a:t>
            </a:r>
          </a:p>
          <a:p>
            <a:pPr marL="0" indent="0" algn="just">
              <a:buNone/>
            </a:pPr>
            <a:r>
              <a:rPr lang="en-US" sz="2000" dirty="0"/>
              <a:t>Here are some words and phrases to introduce evidence: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/>
              <a:t>for example;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/>
              <a:t>for instance;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/>
              <a:t>such as.</a:t>
            </a:r>
          </a:p>
        </p:txBody>
      </p:sp>
    </p:spTree>
    <p:extLst>
      <p:ext uri="{BB962C8B-B14F-4D97-AF65-F5344CB8AC3E}">
        <p14:creationId xmlns:p14="http://schemas.microsoft.com/office/powerpoint/2010/main" val="3544262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424</Words>
  <Application>Microsoft Office PowerPoint</Application>
  <PresentationFormat>On-screen Show (16:9)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Remember!</vt:lpstr>
      <vt:lpstr>ANALYTICAL EXPOSITION</vt:lpstr>
      <vt:lpstr>Language Features</vt:lpstr>
      <vt:lpstr>ANALYTICAL EXPOSITION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136</cp:revision>
  <dcterms:created xsi:type="dcterms:W3CDTF">2020-01-31T07:09:35Z</dcterms:created>
  <dcterms:modified xsi:type="dcterms:W3CDTF">2022-05-18T07:55:43Z</dcterms:modified>
</cp:coreProperties>
</file>